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329" r:id="rId3"/>
    <p:sldId id="257" r:id="rId4"/>
    <p:sldId id="273" r:id="rId5"/>
    <p:sldId id="274" r:id="rId6"/>
    <p:sldId id="330" r:id="rId7"/>
    <p:sldId id="331" r:id="rId8"/>
    <p:sldId id="275" r:id="rId9"/>
    <p:sldId id="276" r:id="rId10"/>
    <p:sldId id="277" r:id="rId11"/>
    <p:sldId id="333" r:id="rId12"/>
    <p:sldId id="286" r:id="rId13"/>
    <p:sldId id="290" r:id="rId14"/>
    <p:sldId id="285" r:id="rId15"/>
    <p:sldId id="280" r:id="rId16"/>
    <p:sldId id="281" r:id="rId17"/>
    <p:sldId id="282" r:id="rId18"/>
    <p:sldId id="279" r:id="rId19"/>
    <p:sldId id="283" r:id="rId20"/>
    <p:sldId id="284" r:id="rId21"/>
    <p:sldId id="317" r:id="rId22"/>
    <p:sldId id="318" r:id="rId23"/>
    <p:sldId id="319" r:id="rId24"/>
    <p:sldId id="320" r:id="rId25"/>
    <p:sldId id="321" r:id="rId26"/>
    <p:sldId id="322" r:id="rId27"/>
    <p:sldId id="307" r:id="rId28"/>
    <p:sldId id="334" r:id="rId29"/>
    <p:sldId id="323" r:id="rId30"/>
    <p:sldId id="326" r:id="rId31"/>
    <p:sldId id="324" r:id="rId32"/>
    <p:sldId id="325" r:id="rId33"/>
    <p:sldId id="327" r:id="rId34"/>
    <p:sldId id="328" r:id="rId3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799"/>
    <p:restoredTop sz="94240"/>
  </p:normalViewPr>
  <p:slideViewPr>
    <p:cSldViewPr snapToGrid="0" snapToObjects="1">
      <p:cViewPr varScale="1">
        <p:scale>
          <a:sx n="66" d="100"/>
          <a:sy n="66" d="100"/>
        </p:scale>
        <p:origin x="208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814D84-41A3-8D4B-95FE-C91599598B68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1438BAA-E782-7543-ADCC-3B5A0CCE93E2}">
      <dgm:prSet phldrT="[Texto]"/>
      <dgm:spPr/>
      <dgm:t>
        <a:bodyPr/>
        <a:lstStyle/>
        <a:p>
          <a:r>
            <a:rPr lang="es-ES" dirty="0"/>
            <a:t>Importar Pandas</a:t>
          </a:r>
        </a:p>
      </dgm:t>
    </dgm:pt>
    <dgm:pt modelId="{3ABE8A6A-EC1E-6D42-BF43-9C2FB4779B94}" type="parTrans" cxnId="{05C24F15-0FBD-B146-95C3-A0170B2A225E}">
      <dgm:prSet/>
      <dgm:spPr/>
      <dgm:t>
        <a:bodyPr/>
        <a:lstStyle/>
        <a:p>
          <a:endParaRPr lang="es-ES"/>
        </a:p>
      </dgm:t>
    </dgm:pt>
    <dgm:pt modelId="{78744B32-4E5D-B44F-A459-1DC80BD57295}" type="sibTrans" cxnId="{05C24F15-0FBD-B146-95C3-A0170B2A225E}">
      <dgm:prSet/>
      <dgm:spPr/>
      <dgm:t>
        <a:bodyPr/>
        <a:lstStyle/>
        <a:p>
          <a:endParaRPr lang="es-ES"/>
        </a:p>
      </dgm:t>
    </dgm:pt>
    <dgm:pt modelId="{7E9827C9-B99F-684D-8E2D-828A42700355}">
      <dgm:prSet phldrT="[Texto]"/>
      <dgm:spPr/>
      <dgm:t>
        <a:bodyPr/>
        <a:lstStyle/>
        <a:p>
          <a:r>
            <a:rPr lang="es-ES" b="0" i="0" dirty="0"/>
            <a:t>EDA (</a:t>
          </a:r>
          <a:r>
            <a:rPr lang="es-ES" b="0" i="0" dirty="0" err="1"/>
            <a:t>Exploratory</a:t>
          </a:r>
          <a:r>
            <a:rPr lang="es-ES" b="0" i="0" dirty="0"/>
            <a:t> Data </a:t>
          </a:r>
          <a:r>
            <a:rPr lang="es-ES" b="0" i="0" dirty="0" err="1"/>
            <a:t>Analysis</a:t>
          </a:r>
          <a:r>
            <a:rPr lang="es-ES" b="0" i="0" dirty="0"/>
            <a:t>)</a:t>
          </a:r>
          <a:endParaRPr lang="es-ES" dirty="0"/>
        </a:p>
      </dgm:t>
    </dgm:pt>
    <dgm:pt modelId="{2809A45A-539C-E24A-A23A-17C8A5E4A217}" type="parTrans" cxnId="{3AB4EF61-AD35-2B46-83C4-F77457CCC38A}">
      <dgm:prSet/>
      <dgm:spPr/>
      <dgm:t>
        <a:bodyPr/>
        <a:lstStyle/>
        <a:p>
          <a:endParaRPr lang="es-ES"/>
        </a:p>
      </dgm:t>
    </dgm:pt>
    <dgm:pt modelId="{768B07EF-6465-604A-A752-BCC21EC57A94}" type="sibTrans" cxnId="{3AB4EF61-AD35-2B46-83C4-F77457CCC38A}">
      <dgm:prSet/>
      <dgm:spPr/>
      <dgm:t>
        <a:bodyPr/>
        <a:lstStyle/>
        <a:p>
          <a:endParaRPr lang="es-ES"/>
        </a:p>
      </dgm:t>
    </dgm:pt>
    <dgm:pt modelId="{E7B24161-445A-B947-B25A-0CCF39A10399}">
      <dgm:prSet phldrT="[Texto]"/>
      <dgm:spPr/>
      <dgm:t>
        <a:bodyPr/>
        <a:lstStyle/>
        <a:p>
          <a:r>
            <a:rPr lang="es-ES" dirty="0"/>
            <a:t>Instancias?</a:t>
          </a:r>
        </a:p>
      </dgm:t>
    </dgm:pt>
    <dgm:pt modelId="{238033B7-DC59-3049-B211-AF7CB400493E}" type="parTrans" cxnId="{62F0788F-CA9B-1C46-913D-057E6D9396EF}">
      <dgm:prSet/>
      <dgm:spPr/>
      <dgm:t>
        <a:bodyPr/>
        <a:lstStyle/>
        <a:p>
          <a:endParaRPr lang="es-ES"/>
        </a:p>
      </dgm:t>
    </dgm:pt>
    <dgm:pt modelId="{ED4921B3-148E-0448-88B3-664E25D70ABB}" type="sibTrans" cxnId="{62F0788F-CA9B-1C46-913D-057E6D9396EF}">
      <dgm:prSet/>
      <dgm:spPr/>
      <dgm:t>
        <a:bodyPr/>
        <a:lstStyle/>
        <a:p>
          <a:endParaRPr lang="es-ES"/>
        </a:p>
      </dgm:t>
    </dgm:pt>
    <dgm:pt modelId="{3EB3CED8-BBDD-7441-8A1B-7215E701091B}">
      <dgm:prSet phldrT="[Texto]"/>
      <dgm:spPr/>
      <dgm:t>
        <a:bodyPr/>
        <a:lstStyle/>
        <a:p>
          <a:r>
            <a:rPr lang="es-ES" dirty="0"/>
            <a:t>De Pandas a </a:t>
          </a:r>
          <a:r>
            <a:rPr lang="es-ES" dirty="0" err="1"/>
            <a:t>numpy</a:t>
          </a:r>
          <a:r>
            <a:rPr lang="es-ES" dirty="0"/>
            <a:t> array</a:t>
          </a:r>
        </a:p>
      </dgm:t>
    </dgm:pt>
    <dgm:pt modelId="{B3646C04-3AB6-1C40-8B9A-C626094F6B37}" type="parTrans" cxnId="{B5131775-0ABA-7A44-9CE5-0A1A51CC0049}">
      <dgm:prSet/>
      <dgm:spPr/>
      <dgm:t>
        <a:bodyPr/>
        <a:lstStyle/>
        <a:p>
          <a:endParaRPr lang="es-ES"/>
        </a:p>
      </dgm:t>
    </dgm:pt>
    <dgm:pt modelId="{107D8B52-C3A8-8C42-8343-5EA436AAFD49}" type="sibTrans" cxnId="{B5131775-0ABA-7A44-9CE5-0A1A51CC0049}">
      <dgm:prSet/>
      <dgm:spPr/>
      <dgm:t>
        <a:bodyPr/>
        <a:lstStyle/>
        <a:p>
          <a:endParaRPr lang="es-ES"/>
        </a:p>
      </dgm:t>
    </dgm:pt>
    <dgm:pt modelId="{4FDFCC6C-98E2-C341-B7C4-90168757ABA5}">
      <dgm:prSet phldrT="[Texto]"/>
      <dgm:spPr/>
      <dgm:t>
        <a:bodyPr/>
        <a:lstStyle/>
        <a:p>
          <a:r>
            <a:rPr lang="es-ES" dirty="0"/>
            <a:t>Transformar variables</a:t>
          </a:r>
        </a:p>
      </dgm:t>
    </dgm:pt>
    <dgm:pt modelId="{FD5E96DE-4909-6A4C-8A71-965E763B2A66}" type="parTrans" cxnId="{F09B72F4-44CC-FB43-9677-49BCCD37B5B6}">
      <dgm:prSet/>
      <dgm:spPr/>
      <dgm:t>
        <a:bodyPr/>
        <a:lstStyle/>
        <a:p>
          <a:endParaRPr lang="es-ES"/>
        </a:p>
      </dgm:t>
    </dgm:pt>
    <dgm:pt modelId="{D0ACB679-DAAE-B24B-8DCA-92A7D935B560}" type="sibTrans" cxnId="{F09B72F4-44CC-FB43-9677-49BCCD37B5B6}">
      <dgm:prSet/>
      <dgm:spPr/>
      <dgm:t>
        <a:bodyPr/>
        <a:lstStyle/>
        <a:p>
          <a:endParaRPr lang="es-ES"/>
        </a:p>
      </dgm:t>
    </dgm:pt>
    <dgm:pt modelId="{D166DF8C-ED52-394A-B51E-9F1B9C1CE566}">
      <dgm:prSet phldrT="[Texto]"/>
      <dgm:spPr/>
      <dgm:t>
        <a:bodyPr/>
        <a:lstStyle/>
        <a:p>
          <a:r>
            <a:rPr lang="es-ES" dirty="0"/>
            <a:t>Tipos de atributos (categóricas?)</a:t>
          </a:r>
        </a:p>
      </dgm:t>
    </dgm:pt>
    <dgm:pt modelId="{CED7B05B-8013-F348-83F6-C3AC0EA46984}" type="parTrans" cxnId="{4219116C-4808-8B4D-8185-589524BAE571}">
      <dgm:prSet/>
      <dgm:spPr/>
    </dgm:pt>
    <dgm:pt modelId="{BBFEE7B1-6979-D14B-AB60-7B5EEE6CC0C7}" type="sibTrans" cxnId="{4219116C-4808-8B4D-8185-589524BAE571}">
      <dgm:prSet/>
      <dgm:spPr/>
    </dgm:pt>
    <dgm:pt modelId="{9F44F524-58E1-694D-98EC-B08CCEE1050A}">
      <dgm:prSet phldrT="[Texto]"/>
      <dgm:spPr/>
      <dgm:t>
        <a:bodyPr/>
        <a:lstStyle/>
        <a:p>
          <a:endParaRPr lang="es-ES" dirty="0"/>
        </a:p>
      </dgm:t>
    </dgm:pt>
    <dgm:pt modelId="{D5366F94-C124-B245-AF88-0A07C021A8FE}" type="parTrans" cxnId="{1B999A22-F812-D146-ACE8-7AE42B0514C5}">
      <dgm:prSet/>
      <dgm:spPr/>
    </dgm:pt>
    <dgm:pt modelId="{A7A2BA5C-BFCC-AE4B-9221-14875DC766B1}" type="sibTrans" cxnId="{1B999A22-F812-D146-ACE8-7AE42B0514C5}">
      <dgm:prSet/>
      <dgm:spPr/>
    </dgm:pt>
    <dgm:pt modelId="{C38534B7-980D-094E-BC76-3376F5523B6F}">
      <dgm:prSet phldrT="[Texto]"/>
      <dgm:spPr/>
      <dgm:t>
        <a:bodyPr/>
        <a:lstStyle/>
        <a:p>
          <a:r>
            <a:rPr lang="es-ES" dirty="0" err="1"/>
            <a:t>Missing</a:t>
          </a:r>
          <a:r>
            <a:rPr lang="es-ES" dirty="0"/>
            <a:t> </a:t>
          </a:r>
          <a:r>
            <a:rPr lang="es-ES" dirty="0" err="1"/>
            <a:t>values</a:t>
          </a:r>
          <a:r>
            <a:rPr lang="es-ES" dirty="0"/>
            <a:t>?</a:t>
          </a:r>
        </a:p>
      </dgm:t>
    </dgm:pt>
    <dgm:pt modelId="{56E7134F-8248-9744-AD03-51D8715DBDF4}" type="parTrans" cxnId="{C2DC6968-36BB-2C49-AC26-C4F7B6E1ECD2}">
      <dgm:prSet/>
      <dgm:spPr/>
    </dgm:pt>
    <dgm:pt modelId="{2DF1595C-2D3C-4847-AE64-E26E8D1C4DE8}" type="sibTrans" cxnId="{C2DC6968-36BB-2C49-AC26-C4F7B6E1ECD2}">
      <dgm:prSet/>
      <dgm:spPr/>
    </dgm:pt>
    <dgm:pt modelId="{226C207F-4F67-1748-A943-291D98B74EBE}">
      <dgm:prSet phldrT="[Texto]"/>
      <dgm:spPr/>
      <dgm:t>
        <a:bodyPr/>
        <a:lstStyle/>
        <a:p>
          <a:r>
            <a:rPr lang="es-ES" dirty="0"/>
            <a:t>Normalizar?</a:t>
          </a:r>
        </a:p>
      </dgm:t>
    </dgm:pt>
    <dgm:pt modelId="{C21F4C1A-90E5-FD4A-B38A-A8B9E0442700}" type="parTrans" cxnId="{3767A476-E2B0-1849-98B5-E0699FB0F946}">
      <dgm:prSet/>
      <dgm:spPr/>
    </dgm:pt>
    <dgm:pt modelId="{C388002F-50C5-674A-96CF-D32067C6867E}" type="sibTrans" cxnId="{3767A476-E2B0-1849-98B5-E0699FB0F946}">
      <dgm:prSet/>
      <dgm:spPr/>
    </dgm:pt>
    <dgm:pt modelId="{29DC431F-1063-C545-9865-48C1B762CB8E}">
      <dgm:prSet phldrT="[Texto]"/>
      <dgm:spPr/>
      <dgm:t>
        <a:bodyPr/>
        <a:lstStyle/>
        <a:p>
          <a:r>
            <a:rPr lang="es-ES" dirty="0"/>
            <a:t>Balancear?</a:t>
          </a:r>
        </a:p>
      </dgm:t>
    </dgm:pt>
    <dgm:pt modelId="{CAF0C5E4-50E2-6B45-B5C8-A5C1136155D2}" type="parTrans" cxnId="{07E05677-FD7E-5E4D-9B30-8CEB5BE5A9D4}">
      <dgm:prSet/>
      <dgm:spPr/>
    </dgm:pt>
    <dgm:pt modelId="{1D7E02E1-33E9-7041-B906-82D0E27FC46E}" type="sibTrans" cxnId="{07E05677-FD7E-5E4D-9B30-8CEB5BE5A9D4}">
      <dgm:prSet/>
      <dgm:spPr/>
    </dgm:pt>
    <dgm:pt modelId="{320A88EB-A2CB-AF44-AF0A-B18262BC3CF3}">
      <dgm:prSet phldrT="[Texto]"/>
      <dgm:spPr/>
      <dgm:t>
        <a:bodyPr/>
        <a:lstStyle/>
        <a:p>
          <a:r>
            <a:rPr lang="es-ES" dirty="0"/>
            <a:t>Clasificación/ Estimación?</a:t>
          </a:r>
        </a:p>
      </dgm:t>
    </dgm:pt>
    <dgm:pt modelId="{59B58247-CB45-3A43-BEC0-289E916F6172}" type="parTrans" cxnId="{814EDCED-C87E-914D-A733-98048EBFF338}">
      <dgm:prSet/>
      <dgm:spPr/>
    </dgm:pt>
    <dgm:pt modelId="{7B119A6C-697B-0047-91AC-AD67FCF461A3}" type="sibTrans" cxnId="{814EDCED-C87E-914D-A733-98048EBFF338}">
      <dgm:prSet/>
      <dgm:spPr/>
    </dgm:pt>
    <dgm:pt modelId="{75EA07AC-C8B0-FF4F-8413-7F3DD058E9EE}">
      <dgm:prSet phldrT="[Texto]"/>
      <dgm:spPr/>
      <dgm:t>
        <a:bodyPr/>
        <a:lstStyle/>
        <a:p>
          <a:r>
            <a:rPr lang="es-ES" dirty="0"/>
            <a:t>….</a:t>
          </a:r>
        </a:p>
      </dgm:t>
    </dgm:pt>
    <dgm:pt modelId="{444A7FA8-1777-E447-B008-27F399F7D3D6}" type="parTrans" cxnId="{BC9E4631-DF9F-2048-A3A1-2C081853D37C}">
      <dgm:prSet/>
      <dgm:spPr/>
    </dgm:pt>
    <dgm:pt modelId="{1C0EF17B-2094-1C4F-9882-05DA81B90ED1}" type="sibTrans" cxnId="{BC9E4631-DF9F-2048-A3A1-2C081853D37C}">
      <dgm:prSet/>
      <dgm:spPr/>
    </dgm:pt>
    <dgm:pt modelId="{9C4E84DC-5AAD-FF45-8DCD-80A2B38D440B}">
      <dgm:prSet phldrT="[Texto]"/>
      <dgm:spPr/>
      <dgm:t>
        <a:bodyPr/>
        <a:lstStyle/>
        <a:p>
          <a:r>
            <a:rPr lang="es-ES" dirty="0" err="1"/>
            <a:t>Missing</a:t>
          </a:r>
          <a:r>
            <a:rPr lang="es-ES" dirty="0"/>
            <a:t> </a:t>
          </a:r>
          <a:r>
            <a:rPr lang="es-ES" dirty="0" err="1"/>
            <a:t>values</a:t>
          </a:r>
          <a:endParaRPr lang="es-ES" dirty="0"/>
        </a:p>
      </dgm:t>
    </dgm:pt>
    <dgm:pt modelId="{D28C5B39-68E2-A943-A33D-BA2E28FB078F}" type="parTrans" cxnId="{0AEA0411-7CA1-254E-BB5E-A988615EF9BD}">
      <dgm:prSet/>
      <dgm:spPr/>
    </dgm:pt>
    <dgm:pt modelId="{12B6C031-BE3B-B24B-979F-9C81D8070E6B}" type="sibTrans" cxnId="{0AEA0411-7CA1-254E-BB5E-A988615EF9BD}">
      <dgm:prSet/>
      <dgm:spPr/>
    </dgm:pt>
    <dgm:pt modelId="{1FBBD0C5-E692-BC42-8432-02C4B8806291}">
      <dgm:prSet phldrT="[Texto]"/>
      <dgm:spPr/>
      <dgm:t>
        <a:bodyPr/>
        <a:lstStyle/>
        <a:p>
          <a:r>
            <a:rPr lang="es-ES" dirty="0"/>
            <a:t>Modelos </a:t>
          </a:r>
          <a:r>
            <a:rPr lang="es-ES" b="0" i="0" dirty="0" err="1"/>
            <a:t>scikit-learn</a:t>
          </a:r>
          <a:endParaRPr lang="es-ES" dirty="0"/>
        </a:p>
      </dgm:t>
    </dgm:pt>
    <dgm:pt modelId="{43BDBEA1-04F6-EE40-8DED-3C6F3200A413}" type="parTrans" cxnId="{B1370626-07C3-0F4C-A215-C724121D1962}">
      <dgm:prSet/>
      <dgm:spPr/>
    </dgm:pt>
    <dgm:pt modelId="{8041D74F-34D2-624F-BE96-7C8C3F5577E6}" type="sibTrans" cxnId="{B1370626-07C3-0F4C-A215-C724121D1962}">
      <dgm:prSet/>
      <dgm:spPr/>
    </dgm:pt>
    <dgm:pt modelId="{47CB4E54-3915-3549-87C6-760311F57C64}" type="pres">
      <dgm:prSet presAssocID="{50814D84-41A3-8D4B-95FE-C91599598B68}" presName="linearFlow" presStyleCnt="0">
        <dgm:presLayoutVars>
          <dgm:dir/>
          <dgm:animLvl val="lvl"/>
          <dgm:resizeHandles val="exact"/>
        </dgm:presLayoutVars>
      </dgm:prSet>
      <dgm:spPr/>
    </dgm:pt>
    <dgm:pt modelId="{0D3B589A-CE09-BC4D-9551-2A59CE3BE35E}" type="pres">
      <dgm:prSet presAssocID="{91438BAA-E782-7543-ADCC-3B5A0CCE93E2}" presName="composite" presStyleCnt="0"/>
      <dgm:spPr/>
    </dgm:pt>
    <dgm:pt modelId="{C0D5CFDB-DF8F-9248-9E8B-64C55D1401F6}" type="pres">
      <dgm:prSet presAssocID="{91438BAA-E782-7543-ADCC-3B5A0CCE93E2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CB9F80F-93F7-1F4B-B3CC-37915D50F5A0}" type="pres">
      <dgm:prSet presAssocID="{91438BAA-E782-7543-ADCC-3B5A0CCE93E2}" presName="parSh" presStyleLbl="node1" presStyleIdx="0" presStyleCnt="4"/>
      <dgm:spPr/>
    </dgm:pt>
    <dgm:pt modelId="{A456FE02-E935-2A4B-AE90-E9532BF0A74D}" type="pres">
      <dgm:prSet presAssocID="{91438BAA-E782-7543-ADCC-3B5A0CCE93E2}" presName="desTx" presStyleLbl="fgAcc1" presStyleIdx="0" presStyleCnt="4">
        <dgm:presLayoutVars>
          <dgm:bulletEnabled val="1"/>
        </dgm:presLayoutVars>
      </dgm:prSet>
      <dgm:spPr/>
    </dgm:pt>
    <dgm:pt modelId="{81CC0CC5-D36D-F248-9545-7CB3069C163B}" type="pres">
      <dgm:prSet presAssocID="{78744B32-4E5D-B44F-A459-1DC80BD57295}" presName="sibTrans" presStyleLbl="sibTrans2D1" presStyleIdx="0" presStyleCnt="3"/>
      <dgm:spPr/>
    </dgm:pt>
    <dgm:pt modelId="{774D6748-03B2-E947-9B53-14499EBB7C3E}" type="pres">
      <dgm:prSet presAssocID="{78744B32-4E5D-B44F-A459-1DC80BD57295}" presName="connTx" presStyleLbl="sibTrans2D1" presStyleIdx="0" presStyleCnt="3"/>
      <dgm:spPr/>
    </dgm:pt>
    <dgm:pt modelId="{E8BC5E48-161E-E546-9674-186659EF318D}" type="pres">
      <dgm:prSet presAssocID="{7E9827C9-B99F-684D-8E2D-828A42700355}" presName="composite" presStyleCnt="0"/>
      <dgm:spPr/>
    </dgm:pt>
    <dgm:pt modelId="{5D8C93B5-C104-0147-A3CE-90ACE04702FD}" type="pres">
      <dgm:prSet presAssocID="{7E9827C9-B99F-684D-8E2D-828A42700355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19A3BF3-EE06-F64F-B83D-6E2D34A54C4B}" type="pres">
      <dgm:prSet presAssocID="{7E9827C9-B99F-684D-8E2D-828A42700355}" presName="parSh" presStyleLbl="node1" presStyleIdx="1" presStyleCnt="4"/>
      <dgm:spPr/>
    </dgm:pt>
    <dgm:pt modelId="{F6C759D2-DFD3-8F4F-AF5A-14E27C1757D4}" type="pres">
      <dgm:prSet presAssocID="{7E9827C9-B99F-684D-8E2D-828A42700355}" presName="desTx" presStyleLbl="fgAcc1" presStyleIdx="1" presStyleCnt="4">
        <dgm:presLayoutVars>
          <dgm:bulletEnabled val="1"/>
        </dgm:presLayoutVars>
      </dgm:prSet>
      <dgm:spPr/>
    </dgm:pt>
    <dgm:pt modelId="{49D43E2F-4273-704D-BEA0-2F93A9DD15D8}" type="pres">
      <dgm:prSet presAssocID="{768B07EF-6465-604A-A752-BCC21EC57A94}" presName="sibTrans" presStyleLbl="sibTrans2D1" presStyleIdx="1" presStyleCnt="3"/>
      <dgm:spPr/>
    </dgm:pt>
    <dgm:pt modelId="{6EB234F1-7EA9-F243-9A36-0B0C8B43FB81}" type="pres">
      <dgm:prSet presAssocID="{768B07EF-6465-604A-A752-BCC21EC57A94}" presName="connTx" presStyleLbl="sibTrans2D1" presStyleIdx="1" presStyleCnt="3"/>
      <dgm:spPr/>
    </dgm:pt>
    <dgm:pt modelId="{EA937A1C-ECC6-D24C-A8E5-371D656BA056}" type="pres">
      <dgm:prSet presAssocID="{3EB3CED8-BBDD-7441-8A1B-7215E701091B}" presName="composite" presStyleCnt="0"/>
      <dgm:spPr/>
    </dgm:pt>
    <dgm:pt modelId="{F85027E3-6469-EE4F-ADF5-1EE27A122E62}" type="pres">
      <dgm:prSet presAssocID="{3EB3CED8-BBDD-7441-8A1B-7215E701091B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DEBED93-D1E0-424E-9678-57172ABDFED9}" type="pres">
      <dgm:prSet presAssocID="{3EB3CED8-BBDD-7441-8A1B-7215E701091B}" presName="parSh" presStyleLbl="node1" presStyleIdx="2" presStyleCnt="4"/>
      <dgm:spPr/>
    </dgm:pt>
    <dgm:pt modelId="{2FBFB90A-DE9C-A44C-99CB-ADF37F3D5426}" type="pres">
      <dgm:prSet presAssocID="{3EB3CED8-BBDD-7441-8A1B-7215E701091B}" presName="desTx" presStyleLbl="fgAcc1" presStyleIdx="2" presStyleCnt="4">
        <dgm:presLayoutVars>
          <dgm:bulletEnabled val="1"/>
        </dgm:presLayoutVars>
      </dgm:prSet>
      <dgm:spPr/>
    </dgm:pt>
    <dgm:pt modelId="{25C1C37C-06F3-B145-A192-2DAD6957EBD4}" type="pres">
      <dgm:prSet presAssocID="{107D8B52-C3A8-8C42-8343-5EA436AAFD49}" presName="sibTrans" presStyleLbl="sibTrans2D1" presStyleIdx="2" presStyleCnt="3"/>
      <dgm:spPr/>
    </dgm:pt>
    <dgm:pt modelId="{59971894-1BE3-4540-BFD1-D4E1D7B409B0}" type="pres">
      <dgm:prSet presAssocID="{107D8B52-C3A8-8C42-8343-5EA436AAFD49}" presName="connTx" presStyleLbl="sibTrans2D1" presStyleIdx="2" presStyleCnt="3"/>
      <dgm:spPr/>
    </dgm:pt>
    <dgm:pt modelId="{C2B2E124-3EAB-D144-AB61-1C4DC1FC3A91}" type="pres">
      <dgm:prSet presAssocID="{1FBBD0C5-E692-BC42-8432-02C4B8806291}" presName="composite" presStyleCnt="0"/>
      <dgm:spPr/>
    </dgm:pt>
    <dgm:pt modelId="{75E82B2F-2C60-A44D-A6AB-98A0B7B3189C}" type="pres">
      <dgm:prSet presAssocID="{1FBBD0C5-E692-BC42-8432-02C4B8806291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A180AC1-EAEE-5D43-907B-B52A9EA7E79F}" type="pres">
      <dgm:prSet presAssocID="{1FBBD0C5-E692-BC42-8432-02C4B8806291}" presName="parSh" presStyleLbl="node1" presStyleIdx="3" presStyleCnt="4"/>
      <dgm:spPr/>
    </dgm:pt>
    <dgm:pt modelId="{CFC4830A-3F55-E44E-B301-F72CDF175C0E}" type="pres">
      <dgm:prSet presAssocID="{1FBBD0C5-E692-BC42-8432-02C4B8806291}" presName="desTx" presStyleLbl="fgAcc1" presStyleIdx="3" presStyleCnt="4">
        <dgm:presLayoutVars>
          <dgm:bulletEnabled val="1"/>
        </dgm:presLayoutVars>
      </dgm:prSet>
      <dgm:spPr/>
    </dgm:pt>
  </dgm:ptLst>
  <dgm:cxnLst>
    <dgm:cxn modelId="{80803801-EA73-1F40-ACEC-11EEFF158F94}" type="presOf" srcId="{D166DF8C-ED52-394A-B51E-9F1B9C1CE566}" destId="{F6C759D2-DFD3-8F4F-AF5A-14E27C1757D4}" srcOrd="0" destOrd="1" presId="urn:microsoft.com/office/officeart/2005/8/layout/process3"/>
    <dgm:cxn modelId="{0AEA0411-7CA1-254E-BB5E-A988615EF9BD}" srcId="{3EB3CED8-BBDD-7441-8A1B-7215E701091B}" destId="{9C4E84DC-5AAD-FF45-8DCD-80A2B38D440B}" srcOrd="1" destOrd="0" parTransId="{D28C5B39-68E2-A943-A33D-BA2E28FB078F}" sibTransId="{12B6C031-BE3B-B24B-979F-9C81D8070E6B}"/>
    <dgm:cxn modelId="{BA7DA311-EAF1-A04A-AFC2-ACC5F42CA811}" type="presOf" srcId="{78744B32-4E5D-B44F-A459-1DC80BD57295}" destId="{81CC0CC5-D36D-F248-9545-7CB3069C163B}" srcOrd="0" destOrd="0" presId="urn:microsoft.com/office/officeart/2005/8/layout/process3"/>
    <dgm:cxn modelId="{05C24F15-0FBD-B146-95C3-A0170B2A225E}" srcId="{50814D84-41A3-8D4B-95FE-C91599598B68}" destId="{91438BAA-E782-7543-ADCC-3B5A0CCE93E2}" srcOrd="0" destOrd="0" parTransId="{3ABE8A6A-EC1E-6D42-BF43-9C2FB4779B94}" sibTransId="{78744B32-4E5D-B44F-A459-1DC80BD57295}"/>
    <dgm:cxn modelId="{1B999A22-F812-D146-ACE8-7AE42B0514C5}" srcId="{7E9827C9-B99F-684D-8E2D-828A42700355}" destId="{9F44F524-58E1-694D-98EC-B08CCEE1050A}" srcOrd="7" destOrd="0" parTransId="{D5366F94-C124-B245-AF88-0A07C021A8FE}" sibTransId="{A7A2BA5C-BFCC-AE4B-9221-14875DC766B1}"/>
    <dgm:cxn modelId="{B1370626-07C3-0F4C-A215-C724121D1962}" srcId="{50814D84-41A3-8D4B-95FE-C91599598B68}" destId="{1FBBD0C5-E692-BC42-8432-02C4B8806291}" srcOrd="3" destOrd="0" parTransId="{43BDBEA1-04F6-EE40-8DED-3C6F3200A413}" sibTransId="{8041D74F-34D2-624F-BE96-7C8C3F5577E6}"/>
    <dgm:cxn modelId="{BC9E4631-DF9F-2048-A3A1-2C081853D37C}" srcId="{7E9827C9-B99F-684D-8E2D-828A42700355}" destId="{75EA07AC-C8B0-FF4F-8413-7F3DD058E9EE}" srcOrd="6" destOrd="0" parTransId="{444A7FA8-1777-E447-B008-27F399F7D3D6}" sibTransId="{1C0EF17B-2094-1C4F-9882-05DA81B90ED1}"/>
    <dgm:cxn modelId="{CA4F0A34-CEC1-4A49-A74F-70195A9FE935}" type="presOf" srcId="{50814D84-41A3-8D4B-95FE-C91599598B68}" destId="{47CB4E54-3915-3549-87C6-760311F57C64}" srcOrd="0" destOrd="0" presId="urn:microsoft.com/office/officeart/2005/8/layout/process3"/>
    <dgm:cxn modelId="{662E2134-D5A6-B942-90E4-79EF0927E9AB}" type="presOf" srcId="{4FDFCC6C-98E2-C341-B7C4-90168757ABA5}" destId="{2FBFB90A-DE9C-A44C-99CB-ADF37F3D5426}" srcOrd="0" destOrd="0" presId="urn:microsoft.com/office/officeart/2005/8/layout/process3"/>
    <dgm:cxn modelId="{ADD3DD34-FA59-F446-A310-D9C809547D92}" type="presOf" srcId="{107D8B52-C3A8-8C42-8343-5EA436AAFD49}" destId="{59971894-1BE3-4540-BFD1-D4E1D7B409B0}" srcOrd="1" destOrd="0" presId="urn:microsoft.com/office/officeart/2005/8/layout/process3"/>
    <dgm:cxn modelId="{ECDCA235-145F-304D-A221-A227D42EC512}" type="presOf" srcId="{29DC431F-1063-C545-9865-48C1B762CB8E}" destId="{F6C759D2-DFD3-8F4F-AF5A-14E27C1757D4}" srcOrd="0" destOrd="4" presId="urn:microsoft.com/office/officeart/2005/8/layout/process3"/>
    <dgm:cxn modelId="{7FB03B36-9222-0F4F-AE4C-2B1720DDC743}" type="presOf" srcId="{9C4E84DC-5AAD-FF45-8DCD-80A2B38D440B}" destId="{2FBFB90A-DE9C-A44C-99CB-ADF37F3D5426}" srcOrd="0" destOrd="1" presId="urn:microsoft.com/office/officeart/2005/8/layout/process3"/>
    <dgm:cxn modelId="{322B6340-277C-E646-8A68-65CF36D306F0}" type="presOf" srcId="{91438BAA-E782-7543-ADCC-3B5A0CCE93E2}" destId="{C0D5CFDB-DF8F-9248-9E8B-64C55D1401F6}" srcOrd="0" destOrd="0" presId="urn:microsoft.com/office/officeart/2005/8/layout/process3"/>
    <dgm:cxn modelId="{E5082C47-173A-3F4F-911E-AECA90A5BC04}" type="presOf" srcId="{9F44F524-58E1-694D-98EC-B08CCEE1050A}" destId="{F6C759D2-DFD3-8F4F-AF5A-14E27C1757D4}" srcOrd="0" destOrd="7" presId="urn:microsoft.com/office/officeart/2005/8/layout/process3"/>
    <dgm:cxn modelId="{0CDD584D-9498-904F-9052-EEBB795F0D0F}" type="presOf" srcId="{C38534B7-980D-094E-BC76-3376F5523B6F}" destId="{F6C759D2-DFD3-8F4F-AF5A-14E27C1757D4}" srcOrd="0" destOrd="2" presId="urn:microsoft.com/office/officeart/2005/8/layout/process3"/>
    <dgm:cxn modelId="{64E0DF61-8D46-234C-B70E-95D1969F6829}" type="presOf" srcId="{320A88EB-A2CB-AF44-AF0A-B18262BC3CF3}" destId="{F6C759D2-DFD3-8F4F-AF5A-14E27C1757D4}" srcOrd="0" destOrd="5" presId="urn:microsoft.com/office/officeart/2005/8/layout/process3"/>
    <dgm:cxn modelId="{3AB4EF61-AD35-2B46-83C4-F77457CCC38A}" srcId="{50814D84-41A3-8D4B-95FE-C91599598B68}" destId="{7E9827C9-B99F-684D-8E2D-828A42700355}" srcOrd="1" destOrd="0" parTransId="{2809A45A-539C-E24A-A23A-17C8A5E4A217}" sibTransId="{768B07EF-6465-604A-A752-BCC21EC57A94}"/>
    <dgm:cxn modelId="{C1CE7A66-E16D-A34B-8E84-80B66152AC0A}" type="presOf" srcId="{1FBBD0C5-E692-BC42-8432-02C4B8806291}" destId="{5A180AC1-EAEE-5D43-907B-B52A9EA7E79F}" srcOrd="1" destOrd="0" presId="urn:microsoft.com/office/officeart/2005/8/layout/process3"/>
    <dgm:cxn modelId="{C2DC6968-36BB-2C49-AC26-C4F7B6E1ECD2}" srcId="{7E9827C9-B99F-684D-8E2D-828A42700355}" destId="{C38534B7-980D-094E-BC76-3376F5523B6F}" srcOrd="2" destOrd="0" parTransId="{56E7134F-8248-9744-AD03-51D8715DBDF4}" sibTransId="{2DF1595C-2D3C-4847-AE64-E26E8D1C4DE8}"/>
    <dgm:cxn modelId="{4219116C-4808-8B4D-8185-589524BAE571}" srcId="{7E9827C9-B99F-684D-8E2D-828A42700355}" destId="{D166DF8C-ED52-394A-B51E-9F1B9C1CE566}" srcOrd="1" destOrd="0" parTransId="{CED7B05B-8013-F348-83F6-C3AC0EA46984}" sibTransId="{BBFEE7B1-6979-D14B-AB60-7B5EEE6CC0C7}"/>
    <dgm:cxn modelId="{12EBA96E-5683-E849-9C80-15C792DA038E}" type="presOf" srcId="{E7B24161-445A-B947-B25A-0CCF39A10399}" destId="{F6C759D2-DFD3-8F4F-AF5A-14E27C1757D4}" srcOrd="0" destOrd="0" presId="urn:microsoft.com/office/officeart/2005/8/layout/process3"/>
    <dgm:cxn modelId="{B5131775-0ABA-7A44-9CE5-0A1A51CC0049}" srcId="{50814D84-41A3-8D4B-95FE-C91599598B68}" destId="{3EB3CED8-BBDD-7441-8A1B-7215E701091B}" srcOrd="2" destOrd="0" parTransId="{B3646C04-3AB6-1C40-8B9A-C626094F6B37}" sibTransId="{107D8B52-C3A8-8C42-8343-5EA436AAFD49}"/>
    <dgm:cxn modelId="{3767A476-E2B0-1849-98B5-E0699FB0F946}" srcId="{7E9827C9-B99F-684D-8E2D-828A42700355}" destId="{226C207F-4F67-1748-A943-291D98B74EBE}" srcOrd="3" destOrd="0" parTransId="{C21F4C1A-90E5-FD4A-B38A-A8B9E0442700}" sibTransId="{C388002F-50C5-674A-96CF-D32067C6867E}"/>
    <dgm:cxn modelId="{07E05677-FD7E-5E4D-9B30-8CEB5BE5A9D4}" srcId="{7E9827C9-B99F-684D-8E2D-828A42700355}" destId="{29DC431F-1063-C545-9865-48C1B762CB8E}" srcOrd="4" destOrd="0" parTransId="{CAF0C5E4-50E2-6B45-B5C8-A5C1136155D2}" sibTransId="{1D7E02E1-33E9-7041-B906-82D0E27FC46E}"/>
    <dgm:cxn modelId="{56024C7E-F89C-6B41-B5D1-1E128EDEC28A}" type="presOf" srcId="{3EB3CED8-BBDD-7441-8A1B-7215E701091B}" destId="{F85027E3-6469-EE4F-ADF5-1EE27A122E62}" srcOrd="0" destOrd="0" presId="urn:microsoft.com/office/officeart/2005/8/layout/process3"/>
    <dgm:cxn modelId="{62F0788F-CA9B-1C46-913D-057E6D9396EF}" srcId="{7E9827C9-B99F-684D-8E2D-828A42700355}" destId="{E7B24161-445A-B947-B25A-0CCF39A10399}" srcOrd="0" destOrd="0" parTransId="{238033B7-DC59-3049-B211-AF7CB400493E}" sibTransId="{ED4921B3-148E-0448-88B3-664E25D70ABB}"/>
    <dgm:cxn modelId="{5FCAC097-270E-AC49-A0D5-46ACDD2A8699}" type="presOf" srcId="{768B07EF-6465-604A-A752-BCC21EC57A94}" destId="{6EB234F1-7EA9-F243-9A36-0B0C8B43FB81}" srcOrd="1" destOrd="0" presId="urn:microsoft.com/office/officeart/2005/8/layout/process3"/>
    <dgm:cxn modelId="{7A55969E-AA7A-4D46-BC35-E2C2B46D2F11}" type="presOf" srcId="{1FBBD0C5-E692-BC42-8432-02C4B8806291}" destId="{75E82B2F-2C60-A44D-A6AB-98A0B7B3189C}" srcOrd="0" destOrd="0" presId="urn:microsoft.com/office/officeart/2005/8/layout/process3"/>
    <dgm:cxn modelId="{B9DAB7AF-7AE8-AD49-866D-367BE3F22ED6}" type="presOf" srcId="{78744B32-4E5D-B44F-A459-1DC80BD57295}" destId="{774D6748-03B2-E947-9B53-14499EBB7C3E}" srcOrd="1" destOrd="0" presId="urn:microsoft.com/office/officeart/2005/8/layout/process3"/>
    <dgm:cxn modelId="{0967BBD1-7CE2-584B-B76A-825868549B3A}" type="presOf" srcId="{7E9827C9-B99F-684D-8E2D-828A42700355}" destId="{F19A3BF3-EE06-F64F-B83D-6E2D34A54C4B}" srcOrd="1" destOrd="0" presId="urn:microsoft.com/office/officeart/2005/8/layout/process3"/>
    <dgm:cxn modelId="{A0645ED8-53BD-F649-8819-64C24E151CEE}" type="presOf" srcId="{226C207F-4F67-1748-A943-291D98B74EBE}" destId="{F6C759D2-DFD3-8F4F-AF5A-14E27C1757D4}" srcOrd="0" destOrd="3" presId="urn:microsoft.com/office/officeart/2005/8/layout/process3"/>
    <dgm:cxn modelId="{C18B81DD-D489-BC48-B2F2-71F9ADFB5992}" type="presOf" srcId="{107D8B52-C3A8-8C42-8343-5EA436AAFD49}" destId="{25C1C37C-06F3-B145-A192-2DAD6957EBD4}" srcOrd="0" destOrd="0" presId="urn:microsoft.com/office/officeart/2005/8/layout/process3"/>
    <dgm:cxn modelId="{3B1267EB-ADB2-ED46-A658-0A92A4EDDF39}" type="presOf" srcId="{7E9827C9-B99F-684D-8E2D-828A42700355}" destId="{5D8C93B5-C104-0147-A3CE-90ACE04702FD}" srcOrd="0" destOrd="0" presId="urn:microsoft.com/office/officeart/2005/8/layout/process3"/>
    <dgm:cxn modelId="{814EDCED-C87E-914D-A733-98048EBFF338}" srcId="{7E9827C9-B99F-684D-8E2D-828A42700355}" destId="{320A88EB-A2CB-AF44-AF0A-B18262BC3CF3}" srcOrd="5" destOrd="0" parTransId="{59B58247-CB45-3A43-BEC0-289E916F6172}" sibTransId="{7B119A6C-697B-0047-91AC-AD67FCF461A3}"/>
    <dgm:cxn modelId="{E2E0DFEF-F3FB-5344-AC7A-F4801740FACA}" type="presOf" srcId="{91438BAA-E782-7543-ADCC-3B5A0CCE93E2}" destId="{CCB9F80F-93F7-1F4B-B3CC-37915D50F5A0}" srcOrd="1" destOrd="0" presId="urn:microsoft.com/office/officeart/2005/8/layout/process3"/>
    <dgm:cxn modelId="{01ABECF2-BD70-CA44-92A0-27244D8FE90F}" type="presOf" srcId="{75EA07AC-C8B0-FF4F-8413-7F3DD058E9EE}" destId="{F6C759D2-DFD3-8F4F-AF5A-14E27C1757D4}" srcOrd="0" destOrd="6" presId="urn:microsoft.com/office/officeart/2005/8/layout/process3"/>
    <dgm:cxn modelId="{F09B72F4-44CC-FB43-9677-49BCCD37B5B6}" srcId="{3EB3CED8-BBDD-7441-8A1B-7215E701091B}" destId="{4FDFCC6C-98E2-C341-B7C4-90168757ABA5}" srcOrd="0" destOrd="0" parTransId="{FD5E96DE-4909-6A4C-8A71-965E763B2A66}" sibTransId="{D0ACB679-DAAE-B24B-8DCA-92A7D935B560}"/>
    <dgm:cxn modelId="{0CB5BEF6-7C61-8E4D-A12D-7E84AD1FE575}" type="presOf" srcId="{3EB3CED8-BBDD-7441-8A1B-7215E701091B}" destId="{9DEBED93-D1E0-424E-9678-57172ABDFED9}" srcOrd="1" destOrd="0" presId="urn:microsoft.com/office/officeart/2005/8/layout/process3"/>
    <dgm:cxn modelId="{782BF5F7-12DA-854A-9FE5-A32D34F92FC8}" type="presOf" srcId="{768B07EF-6465-604A-A752-BCC21EC57A94}" destId="{49D43E2F-4273-704D-BEA0-2F93A9DD15D8}" srcOrd="0" destOrd="0" presId="urn:microsoft.com/office/officeart/2005/8/layout/process3"/>
    <dgm:cxn modelId="{F1353BC1-E62C-DB45-80B4-7215D03B47CE}" type="presParOf" srcId="{47CB4E54-3915-3549-87C6-760311F57C64}" destId="{0D3B589A-CE09-BC4D-9551-2A59CE3BE35E}" srcOrd="0" destOrd="0" presId="urn:microsoft.com/office/officeart/2005/8/layout/process3"/>
    <dgm:cxn modelId="{C0133FAF-DE80-8B41-B9DE-2F629B6C0657}" type="presParOf" srcId="{0D3B589A-CE09-BC4D-9551-2A59CE3BE35E}" destId="{C0D5CFDB-DF8F-9248-9E8B-64C55D1401F6}" srcOrd="0" destOrd="0" presId="urn:microsoft.com/office/officeart/2005/8/layout/process3"/>
    <dgm:cxn modelId="{552B9512-40DC-7E4D-9DBC-2D366B0D4AE9}" type="presParOf" srcId="{0D3B589A-CE09-BC4D-9551-2A59CE3BE35E}" destId="{CCB9F80F-93F7-1F4B-B3CC-37915D50F5A0}" srcOrd="1" destOrd="0" presId="urn:microsoft.com/office/officeart/2005/8/layout/process3"/>
    <dgm:cxn modelId="{F175265D-BB27-1D42-A56D-79C4E6F84D46}" type="presParOf" srcId="{0D3B589A-CE09-BC4D-9551-2A59CE3BE35E}" destId="{A456FE02-E935-2A4B-AE90-E9532BF0A74D}" srcOrd="2" destOrd="0" presId="urn:microsoft.com/office/officeart/2005/8/layout/process3"/>
    <dgm:cxn modelId="{06F1B8D3-8035-B243-9157-8874E481936D}" type="presParOf" srcId="{47CB4E54-3915-3549-87C6-760311F57C64}" destId="{81CC0CC5-D36D-F248-9545-7CB3069C163B}" srcOrd="1" destOrd="0" presId="urn:microsoft.com/office/officeart/2005/8/layout/process3"/>
    <dgm:cxn modelId="{1950950B-4196-234A-A206-F3CEB9DCC034}" type="presParOf" srcId="{81CC0CC5-D36D-F248-9545-7CB3069C163B}" destId="{774D6748-03B2-E947-9B53-14499EBB7C3E}" srcOrd="0" destOrd="0" presId="urn:microsoft.com/office/officeart/2005/8/layout/process3"/>
    <dgm:cxn modelId="{399DE7AA-297B-2B41-A079-B5E0D8C9727A}" type="presParOf" srcId="{47CB4E54-3915-3549-87C6-760311F57C64}" destId="{E8BC5E48-161E-E546-9674-186659EF318D}" srcOrd="2" destOrd="0" presId="urn:microsoft.com/office/officeart/2005/8/layout/process3"/>
    <dgm:cxn modelId="{55B0F7C0-83D2-5D4B-A5B8-78BF344B5BEB}" type="presParOf" srcId="{E8BC5E48-161E-E546-9674-186659EF318D}" destId="{5D8C93B5-C104-0147-A3CE-90ACE04702FD}" srcOrd="0" destOrd="0" presId="urn:microsoft.com/office/officeart/2005/8/layout/process3"/>
    <dgm:cxn modelId="{3AE2E350-EBD0-8743-A139-D89E3D52CED1}" type="presParOf" srcId="{E8BC5E48-161E-E546-9674-186659EF318D}" destId="{F19A3BF3-EE06-F64F-B83D-6E2D34A54C4B}" srcOrd="1" destOrd="0" presId="urn:microsoft.com/office/officeart/2005/8/layout/process3"/>
    <dgm:cxn modelId="{50CCD970-9DAB-6A42-99A6-7E70915912E9}" type="presParOf" srcId="{E8BC5E48-161E-E546-9674-186659EF318D}" destId="{F6C759D2-DFD3-8F4F-AF5A-14E27C1757D4}" srcOrd="2" destOrd="0" presId="urn:microsoft.com/office/officeart/2005/8/layout/process3"/>
    <dgm:cxn modelId="{7B2AD7E7-45A8-9B43-A994-C2AC7EEF4C6C}" type="presParOf" srcId="{47CB4E54-3915-3549-87C6-760311F57C64}" destId="{49D43E2F-4273-704D-BEA0-2F93A9DD15D8}" srcOrd="3" destOrd="0" presId="urn:microsoft.com/office/officeart/2005/8/layout/process3"/>
    <dgm:cxn modelId="{050613A5-FD6C-5D4E-95C0-C03EFB92BB87}" type="presParOf" srcId="{49D43E2F-4273-704D-BEA0-2F93A9DD15D8}" destId="{6EB234F1-7EA9-F243-9A36-0B0C8B43FB81}" srcOrd="0" destOrd="0" presId="urn:microsoft.com/office/officeart/2005/8/layout/process3"/>
    <dgm:cxn modelId="{6DFC3BAE-4836-6D4D-8592-5016CE392C9D}" type="presParOf" srcId="{47CB4E54-3915-3549-87C6-760311F57C64}" destId="{EA937A1C-ECC6-D24C-A8E5-371D656BA056}" srcOrd="4" destOrd="0" presId="urn:microsoft.com/office/officeart/2005/8/layout/process3"/>
    <dgm:cxn modelId="{E07E89E3-46BE-6745-8593-6B24890AF3C7}" type="presParOf" srcId="{EA937A1C-ECC6-D24C-A8E5-371D656BA056}" destId="{F85027E3-6469-EE4F-ADF5-1EE27A122E62}" srcOrd="0" destOrd="0" presId="urn:microsoft.com/office/officeart/2005/8/layout/process3"/>
    <dgm:cxn modelId="{DA6CE652-0DEB-5249-BC9D-58099349D628}" type="presParOf" srcId="{EA937A1C-ECC6-D24C-A8E5-371D656BA056}" destId="{9DEBED93-D1E0-424E-9678-57172ABDFED9}" srcOrd="1" destOrd="0" presId="urn:microsoft.com/office/officeart/2005/8/layout/process3"/>
    <dgm:cxn modelId="{91D8EF0B-DB20-8B49-AD08-99ED55431D87}" type="presParOf" srcId="{EA937A1C-ECC6-D24C-A8E5-371D656BA056}" destId="{2FBFB90A-DE9C-A44C-99CB-ADF37F3D5426}" srcOrd="2" destOrd="0" presId="urn:microsoft.com/office/officeart/2005/8/layout/process3"/>
    <dgm:cxn modelId="{06A71CBC-134D-214A-BD5D-663372B43541}" type="presParOf" srcId="{47CB4E54-3915-3549-87C6-760311F57C64}" destId="{25C1C37C-06F3-B145-A192-2DAD6957EBD4}" srcOrd="5" destOrd="0" presId="urn:microsoft.com/office/officeart/2005/8/layout/process3"/>
    <dgm:cxn modelId="{AD1B46DF-0158-8B40-9126-1BECF4B357F8}" type="presParOf" srcId="{25C1C37C-06F3-B145-A192-2DAD6957EBD4}" destId="{59971894-1BE3-4540-BFD1-D4E1D7B409B0}" srcOrd="0" destOrd="0" presId="urn:microsoft.com/office/officeart/2005/8/layout/process3"/>
    <dgm:cxn modelId="{A55AF863-51D6-A14B-9F14-E67A32EBEE5B}" type="presParOf" srcId="{47CB4E54-3915-3549-87C6-760311F57C64}" destId="{C2B2E124-3EAB-D144-AB61-1C4DC1FC3A91}" srcOrd="6" destOrd="0" presId="urn:microsoft.com/office/officeart/2005/8/layout/process3"/>
    <dgm:cxn modelId="{ED0CCFCF-4DC5-5E43-8BBC-D6DB1D5943E9}" type="presParOf" srcId="{C2B2E124-3EAB-D144-AB61-1C4DC1FC3A91}" destId="{75E82B2F-2C60-A44D-A6AB-98A0B7B3189C}" srcOrd="0" destOrd="0" presId="urn:microsoft.com/office/officeart/2005/8/layout/process3"/>
    <dgm:cxn modelId="{48C81023-4786-1C46-AC95-6260B46D66F9}" type="presParOf" srcId="{C2B2E124-3EAB-D144-AB61-1C4DC1FC3A91}" destId="{5A180AC1-EAEE-5D43-907B-B52A9EA7E79F}" srcOrd="1" destOrd="0" presId="urn:microsoft.com/office/officeart/2005/8/layout/process3"/>
    <dgm:cxn modelId="{84AE6336-B226-1B40-B66C-C5C55C67EFCE}" type="presParOf" srcId="{C2B2E124-3EAB-D144-AB61-1C4DC1FC3A91}" destId="{CFC4830A-3F55-E44E-B301-F72CDF175C0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B9F80F-93F7-1F4B-B3CC-37915D50F5A0}">
      <dsp:nvSpPr>
        <dsp:cNvPr id="0" name=""/>
        <dsp:cNvSpPr/>
      </dsp:nvSpPr>
      <dsp:spPr>
        <a:xfrm>
          <a:off x="1388" y="98722"/>
          <a:ext cx="1745163" cy="998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Importar Pandas</a:t>
          </a:r>
        </a:p>
      </dsp:txBody>
      <dsp:txXfrm>
        <a:off x="1388" y="98722"/>
        <a:ext cx="1745163" cy="665492"/>
      </dsp:txXfrm>
    </dsp:sp>
    <dsp:sp modelId="{A456FE02-E935-2A4B-AE90-E9532BF0A74D}">
      <dsp:nvSpPr>
        <dsp:cNvPr id="0" name=""/>
        <dsp:cNvSpPr/>
      </dsp:nvSpPr>
      <dsp:spPr>
        <a:xfrm>
          <a:off x="358831" y="764215"/>
          <a:ext cx="1745163" cy="3488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CC0CC5-D36D-F248-9545-7CB3069C163B}">
      <dsp:nvSpPr>
        <dsp:cNvPr id="0" name=""/>
        <dsp:cNvSpPr/>
      </dsp:nvSpPr>
      <dsp:spPr>
        <a:xfrm>
          <a:off x="2011112" y="214221"/>
          <a:ext cx="560868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/>
        </a:p>
      </dsp:txBody>
      <dsp:txXfrm>
        <a:off x="2011112" y="301120"/>
        <a:ext cx="430520" cy="260697"/>
      </dsp:txXfrm>
    </dsp:sp>
    <dsp:sp modelId="{F19A3BF3-EE06-F64F-B83D-6E2D34A54C4B}">
      <dsp:nvSpPr>
        <dsp:cNvPr id="0" name=""/>
        <dsp:cNvSpPr/>
      </dsp:nvSpPr>
      <dsp:spPr>
        <a:xfrm>
          <a:off x="2804794" y="98722"/>
          <a:ext cx="1745163" cy="998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 dirty="0"/>
            <a:t>EDA (</a:t>
          </a:r>
          <a:r>
            <a:rPr lang="es-ES" sz="1700" b="0" i="0" kern="1200" dirty="0" err="1"/>
            <a:t>Exploratory</a:t>
          </a:r>
          <a:r>
            <a:rPr lang="es-ES" sz="1700" b="0" i="0" kern="1200" dirty="0"/>
            <a:t> Data </a:t>
          </a:r>
          <a:r>
            <a:rPr lang="es-ES" sz="1700" b="0" i="0" kern="1200" dirty="0" err="1"/>
            <a:t>Analysis</a:t>
          </a:r>
          <a:r>
            <a:rPr lang="es-ES" sz="1700" b="0" i="0" kern="1200" dirty="0"/>
            <a:t>)</a:t>
          </a:r>
          <a:endParaRPr lang="es-ES" sz="1700" kern="1200" dirty="0"/>
        </a:p>
      </dsp:txBody>
      <dsp:txXfrm>
        <a:off x="2804794" y="98722"/>
        <a:ext cx="1745163" cy="665492"/>
      </dsp:txXfrm>
    </dsp:sp>
    <dsp:sp modelId="{F6C759D2-DFD3-8F4F-AF5A-14E27C1757D4}">
      <dsp:nvSpPr>
        <dsp:cNvPr id="0" name=""/>
        <dsp:cNvSpPr/>
      </dsp:nvSpPr>
      <dsp:spPr>
        <a:xfrm>
          <a:off x="3162237" y="764215"/>
          <a:ext cx="1745163" cy="3488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kern="1200" dirty="0"/>
            <a:t>Instancias?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kern="1200" dirty="0"/>
            <a:t>Tipos de atributos (categóricas?)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kern="1200" dirty="0" err="1"/>
            <a:t>Missing</a:t>
          </a:r>
          <a:r>
            <a:rPr lang="es-ES" sz="1700" kern="1200" dirty="0"/>
            <a:t> </a:t>
          </a:r>
          <a:r>
            <a:rPr lang="es-ES" sz="1700" kern="1200" dirty="0" err="1"/>
            <a:t>values</a:t>
          </a:r>
          <a:r>
            <a:rPr lang="es-ES" sz="1700" kern="1200" dirty="0"/>
            <a:t>?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kern="1200" dirty="0"/>
            <a:t>Normalizar?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kern="1200" dirty="0"/>
            <a:t>Balancear?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kern="1200" dirty="0"/>
            <a:t>Clasificación/ Estimación?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kern="1200" dirty="0"/>
            <a:t>….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700" kern="1200" dirty="0"/>
        </a:p>
      </dsp:txBody>
      <dsp:txXfrm>
        <a:off x="3213351" y="815329"/>
        <a:ext cx="1642935" cy="3386172"/>
      </dsp:txXfrm>
    </dsp:sp>
    <dsp:sp modelId="{49D43E2F-4273-704D-BEA0-2F93A9DD15D8}">
      <dsp:nvSpPr>
        <dsp:cNvPr id="0" name=""/>
        <dsp:cNvSpPr/>
      </dsp:nvSpPr>
      <dsp:spPr>
        <a:xfrm>
          <a:off x="4814517" y="214221"/>
          <a:ext cx="560868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/>
        </a:p>
      </dsp:txBody>
      <dsp:txXfrm>
        <a:off x="4814517" y="301120"/>
        <a:ext cx="430520" cy="260697"/>
      </dsp:txXfrm>
    </dsp:sp>
    <dsp:sp modelId="{9DEBED93-D1E0-424E-9678-57172ABDFED9}">
      <dsp:nvSpPr>
        <dsp:cNvPr id="0" name=""/>
        <dsp:cNvSpPr/>
      </dsp:nvSpPr>
      <dsp:spPr>
        <a:xfrm>
          <a:off x="5608199" y="98722"/>
          <a:ext cx="1745163" cy="998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De Pandas a </a:t>
          </a:r>
          <a:r>
            <a:rPr lang="es-ES" sz="1700" kern="1200" dirty="0" err="1"/>
            <a:t>numpy</a:t>
          </a:r>
          <a:r>
            <a:rPr lang="es-ES" sz="1700" kern="1200" dirty="0"/>
            <a:t> array</a:t>
          </a:r>
        </a:p>
      </dsp:txBody>
      <dsp:txXfrm>
        <a:off x="5608199" y="98722"/>
        <a:ext cx="1745163" cy="665492"/>
      </dsp:txXfrm>
    </dsp:sp>
    <dsp:sp modelId="{2FBFB90A-DE9C-A44C-99CB-ADF37F3D5426}">
      <dsp:nvSpPr>
        <dsp:cNvPr id="0" name=""/>
        <dsp:cNvSpPr/>
      </dsp:nvSpPr>
      <dsp:spPr>
        <a:xfrm>
          <a:off x="5965642" y="764215"/>
          <a:ext cx="1745163" cy="3488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kern="1200" dirty="0"/>
            <a:t>Transformar variables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kern="1200" dirty="0" err="1"/>
            <a:t>Missing</a:t>
          </a:r>
          <a:r>
            <a:rPr lang="es-ES" sz="1700" kern="1200" dirty="0"/>
            <a:t> </a:t>
          </a:r>
          <a:r>
            <a:rPr lang="es-ES" sz="1700" kern="1200" dirty="0" err="1"/>
            <a:t>values</a:t>
          </a:r>
          <a:endParaRPr lang="es-ES" sz="1700" kern="1200" dirty="0"/>
        </a:p>
      </dsp:txBody>
      <dsp:txXfrm>
        <a:off x="6016756" y="815329"/>
        <a:ext cx="1642935" cy="3386172"/>
      </dsp:txXfrm>
    </dsp:sp>
    <dsp:sp modelId="{25C1C37C-06F3-B145-A192-2DAD6957EBD4}">
      <dsp:nvSpPr>
        <dsp:cNvPr id="0" name=""/>
        <dsp:cNvSpPr/>
      </dsp:nvSpPr>
      <dsp:spPr>
        <a:xfrm>
          <a:off x="7617923" y="214221"/>
          <a:ext cx="560868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/>
        </a:p>
      </dsp:txBody>
      <dsp:txXfrm>
        <a:off x="7617923" y="301120"/>
        <a:ext cx="430520" cy="260697"/>
      </dsp:txXfrm>
    </dsp:sp>
    <dsp:sp modelId="{5A180AC1-EAEE-5D43-907B-B52A9EA7E79F}">
      <dsp:nvSpPr>
        <dsp:cNvPr id="0" name=""/>
        <dsp:cNvSpPr/>
      </dsp:nvSpPr>
      <dsp:spPr>
        <a:xfrm>
          <a:off x="8411604" y="98722"/>
          <a:ext cx="1745163" cy="998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Modelos </a:t>
          </a:r>
          <a:r>
            <a:rPr lang="es-ES" sz="1700" b="0" i="0" kern="1200" dirty="0" err="1"/>
            <a:t>scikit-learn</a:t>
          </a:r>
          <a:endParaRPr lang="es-ES" sz="1700" kern="1200" dirty="0"/>
        </a:p>
      </dsp:txBody>
      <dsp:txXfrm>
        <a:off x="8411604" y="98722"/>
        <a:ext cx="1745163" cy="665492"/>
      </dsp:txXfrm>
    </dsp:sp>
    <dsp:sp modelId="{CFC4830A-3F55-E44E-B301-F72CDF175C0E}">
      <dsp:nvSpPr>
        <dsp:cNvPr id="0" name=""/>
        <dsp:cNvSpPr/>
      </dsp:nvSpPr>
      <dsp:spPr>
        <a:xfrm>
          <a:off x="8769047" y="764215"/>
          <a:ext cx="1745163" cy="3488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2F07A-16FB-5949-871B-0C209E05AFF7}" type="datetimeFigureOut">
              <a:rPr lang="es-ES_tradnl" smtClean="0"/>
              <a:t>30/1/24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1510F-9091-5441-A94B-C2D045E8CA1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9525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6972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18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20310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 (</a:t>
            </a:r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19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75951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20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84062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25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84512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26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77133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29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76794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32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33360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33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96352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34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87635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93194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53997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61384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06601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02552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 (</a:t>
            </a:r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54296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 (</a:t>
            </a:r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74796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 (</a:t>
            </a:r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17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83759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0AE15-9165-404B-8EAE-86AF2F480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7D37B0-9CA7-DC4F-8070-DF36EE8DE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ES_tradn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B36A53-873D-4F4E-8329-70DC39612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30/1/24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5E44C1-23E9-D04C-AA86-8C73EE2F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1D42D6-E5E0-5E48-B889-E006B3F2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156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4BEE71-8B58-6D4C-AB9C-41955B330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7484C3-F1E7-3D47-B560-2AFA68869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B1E570-D369-1541-BDD8-366356906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30/1/24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C436DF-1548-E049-B9E1-C3D1103B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97DB6C-B268-6940-8518-3C3B0D90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5715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D4E8B6-285A-B240-9549-951AE8D43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FEB272-9E94-6347-BFC8-9A87AA478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94C1DD-F7B9-9B4E-9CA6-44E2D2BC5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30/1/24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525724-5BB7-7644-AE03-2688429E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18A5B5-DC96-7942-988F-8D63A48F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7318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C0559-3C3D-7D43-B918-F822A7CE3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6028EC-1390-8448-AAC4-CC1FE64EC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963F22-F812-CA43-A15B-3FB4FBCF1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0C665C-097A-1441-B342-BB2869D0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FF90-D838-A243-9A8A-EB34FA338AC2}" type="datetime1">
              <a:rPr lang="es-ES" smtClean="0"/>
              <a:t>30/1/24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28B26A-0B64-7046-BF71-094CAFB52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8454A5-6A4A-A24B-BBE2-7DBDAB37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E6833D97-9349-BA4F-9EEF-05852633DB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998484"/>
            <a:ext cx="10515600" cy="82714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86987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7CAE1-C8F4-364B-92F8-3E3CDA9F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A86ECE-A098-AA40-8309-94DBF29B2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8C8329-C800-CC4B-BD1F-E2F2EF6C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30/1/24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E1FFFE-DB44-7349-82EE-B2C162072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E5BD14-9B68-0C4C-8668-305D919B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8F5095FC-8453-2D40-8B28-459C141C931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998484"/>
            <a:ext cx="10515600" cy="82714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60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B2841-C364-B547-90D0-826BB06BB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DA0FA9-C2EC-2F4A-9330-5AB54CBAE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9E45F3-FC50-8043-9D8C-4A0A20F2B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30/1/24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B8B8E9-7BCE-D147-B9FA-F114F1CA1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202E56-7738-3144-A956-B018BD5D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3383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C0559-3C3D-7D43-B918-F822A7CE3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6028EC-1390-8448-AAC4-CC1FE64EC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963F22-F812-CA43-A15B-3FB4FBCF1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0C665C-097A-1441-B342-BB2869D0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30/1/24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28B26A-0B64-7046-BF71-094CAFB52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8454A5-6A4A-A24B-BBE2-7DBDAB37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183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54F6E-A9C8-214C-B41F-F3E0F347D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61CD4A-186C-114B-AEC3-EA3FE46DD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ED7932-9402-E04C-8C33-91A378773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1EDA94-0AF5-4B4A-97E4-64BADA6F4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F235577-E8DC-8941-8F64-3FE2F94E4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CDE62C8-33AF-2640-8B58-E94CB2EC6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30/1/24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4486583-3BB4-5C43-96C9-AA803E2DB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AB599C2-76FC-FA44-B072-E8F23A99F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2932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C49E3-5E3C-A049-96CC-3E4E3544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1B1550D-6A85-654D-8AC0-A49586CDE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30/1/24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C930B1-48C6-5F47-92C8-3E9B3366A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4578B8D-221D-2A4B-A0FD-2C627595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5807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7893B27-5202-724F-8181-70605B2A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30/1/24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2C2C2A-DA98-B148-93BF-954732C59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E3899F-B55B-9D4C-BEAE-79B583ABE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5596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3778F-D7C5-4946-B7AC-D05A0DA5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18BC06-C99D-B548-B341-574726F6A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324746-384D-4C49-AA30-F4238FFE4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9D05BA-4BCD-3940-86D6-92C9577B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30/1/24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8409B3-8639-B946-82AF-2CEF41F3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E197EE-76B0-5E41-989F-75062CD19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6542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9C85F-0CEF-D748-91A2-16321420C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E0A4C2-3C10-E54C-A1E5-B5D61C24B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262842-C14E-CD43-8337-D851A5841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CCCEEA-8184-D74F-B6C4-49E74357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30/1/24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62C4A9-1398-AB4D-BE8C-BE00D4AA9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7F1C2D-9D49-0246-939B-B65EE23C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1245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DA8E623-188A-5B42-A4AB-C7C5869DE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08D3C7-3EE6-EC43-82C1-8FA4CA74E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S_tradn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404EFE-9899-1E41-928A-305FAA310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fld id="{F0BEE042-1156-D44F-BE4F-F996B67D94CC}" type="datetimeFigureOut">
              <a:rPr lang="es-ES_tradnl" smtClean="0"/>
              <a:pPr/>
              <a:t>30/1/24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9EB6E3-1D5D-9246-860F-A66AF16F7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843023-FD76-EB4C-9351-E5C3BF763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fld id="{A4CE1A35-97A9-FF4A-A8DA-619E06B62519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6199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accent5">
              <a:lumMod val="75000"/>
            </a:schemeClr>
          </a:solidFill>
          <a:latin typeface="Montserrat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8033708-A5C3-3E4A-871C-1216EF0F98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Aprendizaje Automático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2E3BCC08-B881-A94D-AE3C-1047DC9E0B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/>
              <a:t>Departamento de Informática – UC3M</a:t>
            </a:r>
          </a:p>
          <a:p>
            <a:endParaRPr lang="es-ES_tradnl" dirty="0"/>
          </a:p>
          <a:p>
            <a:r>
              <a:rPr lang="es-ES_tradnl" dirty="0"/>
              <a:t>TUTORIAL 1 – Evaluación con árboles</a:t>
            </a: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B0CA6B37-EB36-7149-AF61-69F1FBFF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E4BB-67C2-C64E-81C5-FF03DE976B00}" type="datetimeyyyy">
              <a:rPr lang="es-ES" smtClean="0"/>
              <a:t>2024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32596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3FA6B-7950-618B-8A61-3BA8D5D4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1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53E51E4-D26F-D5C1-0BCB-542A045D88F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Entrenando un árbol de decisión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84DFBCB-8C80-B509-F2E4-46DB82003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036" y="1560897"/>
            <a:ext cx="10515600" cy="4351338"/>
          </a:xfrm>
        </p:spPr>
        <p:txBody>
          <a:bodyPr/>
          <a:lstStyle/>
          <a:p>
            <a:r>
              <a:rPr lang="es-ES" dirty="0"/>
              <a:t>Todos los modelos: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Definir el modelo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Entrenar el modelo</a:t>
            </a:r>
          </a:p>
          <a:p>
            <a:r>
              <a:rPr lang="es-ES" dirty="0"/>
              <a:t>La implementación en </a:t>
            </a:r>
            <a:r>
              <a:rPr lang="es-ES" dirty="0" err="1"/>
              <a:t>scikit-learn</a:t>
            </a:r>
            <a:r>
              <a:rPr lang="es-ES" dirty="0"/>
              <a:t> es una versión optimizada de los árboles CART (</a:t>
            </a:r>
            <a:r>
              <a:rPr lang="es-ES" dirty="0" err="1"/>
              <a:t>Classification</a:t>
            </a:r>
            <a:r>
              <a:rPr lang="es-ES" dirty="0"/>
              <a:t> and </a:t>
            </a:r>
            <a:r>
              <a:rPr lang="es-ES" dirty="0" err="1"/>
              <a:t>Regression</a:t>
            </a:r>
            <a:r>
              <a:rPr lang="es-ES" dirty="0"/>
              <a:t> </a:t>
            </a:r>
            <a:r>
              <a:rPr lang="es-ES" dirty="0" err="1"/>
              <a:t>Trees</a:t>
            </a:r>
            <a:r>
              <a:rPr lang="es-ES" dirty="0"/>
              <a:t>).</a:t>
            </a:r>
          </a:p>
          <a:p>
            <a:pPr lvl="1"/>
            <a:r>
              <a:rPr lang="es-ES" dirty="0"/>
              <a:t>Son árboles binarios.</a:t>
            </a:r>
          </a:p>
          <a:p>
            <a:pPr lvl="1"/>
            <a:r>
              <a:rPr lang="es-ES" dirty="0"/>
              <a:t>No soporta valores categóricos (por ahora…) </a:t>
            </a:r>
            <a:endParaRPr dirty="0"/>
          </a:p>
        </p:txBody>
      </p:sp>
      <p:pic>
        <p:nvPicPr>
          <p:cNvPr id="4098" name="Picture 2" descr="Scikit-learn - Wikipedia, la enciclopedia libre">
            <a:extLst>
              <a:ext uri="{FF2B5EF4-FFF2-40B4-BE49-F238E27FC236}">
                <a16:creationId xmlns:a16="http://schemas.microsoft.com/office/drawing/2014/main" id="{03F0FA08-1357-ED18-CC1E-404EE6972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354" y="4249353"/>
            <a:ext cx="38862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2F0605BC-097F-8A1B-99DC-08FEA7FE1A98}"/>
              </a:ext>
            </a:extLst>
          </p:cNvPr>
          <p:cNvSpPr/>
          <p:nvPr/>
        </p:nvSpPr>
        <p:spPr>
          <a:xfrm>
            <a:off x="11625648" y="6362246"/>
            <a:ext cx="248163" cy="29755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034704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3FA6B-7950-618B-8A61-3BA8D5D4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1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53E51E4-D26F-D5C1-0BCB-542A045D88F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Entrenando con muestras de entrenamiento/test (</a:t>
            </a:r>
            <a:r>
              <a:rPr lang="es-ES_tradnl" dirty="0" err="1"/>
              <a:t>holdout</a:t>
            </a:r>
            <a:r>
              <a:rPr lang="es-ES_tradnl" dirty="0"/>
              <a:t>)</a:t>
            </a:r>
          </a:p>
        </p:txBody>
      </p:sp>
      <p:grpSp>
        <p:nvGrpSpPr>
          <p:cNvPr id="6" name="Google Shape;314;p20">
            <a:extLst>
              <a:ext uri="{FF2B5EF4-FFF2-40B4-BE49-F238E27FC236}">
                <a16:creationId xmlns:a16="http://schemas.microsoft.com/office/drawing/2014/main" id="{9E7131D7-C8D5-A80C-77A4-12297C849CC7}"/>
              </a:ext>
            </a:extLst>
          </p:cNvPr>
          <p:cNvGrpSpPr/>
          <p:nvPr/>
        </p:nvGrpSpPr>
        <p:grpSpPr>
          <a:xfrm>
            <a:off x="2261029" y="1957117"/>
            <a:ext cx="2484438" cy="2739728"/>
            <a:chOff x="1122" y="1857"/>
            <a:chExt cx="1565" cy="1855"/>
          </a:xfrm>
        </p:grpSpPr>
        <p:sp>
          <p:nvSpPr>
            <p:cNvPr id="8" name="Google Shape;315;p20">
              <a:extLst>
                <a:ext uri="{FF2B5EF4-FFF2-40B4-BE49-F238E27FC236}">
                  <a16:creationId xmlns:a16="http://schemas.microsoft.com/office/drawing/2014/main" id="{7E97C2EA-AB57-3C25-A38B-9AB06D994F23}"/>
                </a:ext>
              </a:extLst>
            </p:cNvPr>
            <p:cNvSpPr/>
            <p:nvPr/>
          </p:nvSpPr>
          <p:spPr>
            <a:xfrm>
              <a:off x="1200" y="2400"/>
              <a:ext cx="1152" cy="1296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endParaRPr sz="2400">
                <a:solidFill>
                  <a:schemeClr val="dk1"/>
                </a:solidFill>
                <a:latin typeface="Montserrat" pitchFamily="2" charset="77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" name="Google Shape;316;p20">
              <a:extLst>
                <a:ext uri="{FF2B5EF4-FFF2-40B4-BE49-F238E27FC236}">
                  <a16:creationId xmlns:a16="http://schemas.microsoft.com/office/drawing/2014/main" id="{ACDD9BDC-2827-F2CA-4ED0-046AC3381CAD}"/>
                </a:ext>
              </a:extLst>
            </p:cNvPr>
            <p:cNvSpPr txBox="1"/>
            <p:nvPr/>
          </p:nvSpPr>
          <p:spPr>
            <a:xfrm>
              <a:off x="1122" y="1951"/>
              <a:ext cx="1565" cy="2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s-ES" sz="1600" dirty="0">
                  <a:solidFill>
                    <a:schemeClr val="dk1"/>
                  </a:solidFill>
                  <a:latin typeface="Montserrat" pitchFamily="2" charset="77"/>
                  <a:ea typeface="Times New Roman"/>
                  <a:cs typeface="Times New Roman"/>
                  <a:sym typeface="Times New Roman"/>
                </a:rPr>
                <a:t>Atributos(X) Clase (y)</a:t>
              </a:r>
              <a:endParaRPr sz="1600" dirty="0">
                <a:solidFill>
                  <a:schemeClr val="dk1"/>
                </a:solidFill>
                <a:latin typeface="Montserrat" pitchFamily="2" charset="77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" name="Google Shape;317;p20">
              <a:extLst>
                <a:ext uri="{FF2B5EF4-FFF2-40B4-BE49-F238E27FC236}">
                  <a16:creationId xmlns:a16="http://schemas.microsoft.com/office/drawing/2014/main" id="{846C0BC3-3A62-9CA3-1FD1-BE8C8ED2A4D1}"/>
                </a:ext>
              </a:extLst>
            </p:cNvPr>
            <p:cNvCxnSpPr/>
            <p:nvPr/>
          </p:nvCxnSpPr>
          <p:spPr>
            <a:xfrm>
              <a:off x="1956" y="1857"/>
              <a:ext cx="6" cy="185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318;p20">
              <a:extLst>
                <a:ext uri="{FF2B5EF4-FFF2-40B4-BE49-F238E27FC236}">
                  <a16:creationId xmlns:a16="http://schemas.microsoft.com/office/drawing/2014/main" id="{EA95A173-CFFC-CE7B-5F93-973DCAB50431}"/>
                </a:ext>
              </a:extLst>
            </p:cNvPr>
            <p:cNvCxnSpPr/>
            <p:nvPr/>
          </p:nvCxnSpPr>
          <p:spPr>
            <a:xfrm>
              <a:off x="1200" y="3264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" name="Google Shape;319;p20">
            <a:extLst>
              <a:ext uri="{FF2B5EF4-FFF2-40B4-BE49-F238E27FC236}">
                <a16:creationId xmlns:a16="http://schemas.microsoft.com/office/drawing/2014/main" id="{46CDCC94-D9EF-B414-6FE4-45D0009843B0}"/>
              </a:ext>
            </a:extLst>
          </p:cNvPr>
          <p:cNvSpPr txBox="1"/>
          <p:nvPr/>
        </p:nvSpPr>
        <p:spPr>
          <a:xfrm>
            <a:off x="5356654" y="2758689"/>
            <a:ext cx="2133600" cy="461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s-ES" sz="2400" dirty="0">
                <a:solidFill>
                  <a:schemeClr val="dk1"/>
                </a:solidFill>
                <a:latin typeface="Montserrat" pitchFamily="2" charset="77"/>
                <a:cs typeface="Times New Roman"/>
                <a:sym typeface="Times New Roman"/>
              </a:rPr>
              <a:t>Método ML</a:t>
            </a:r>
            <a:endParaRPr dirty="0">
              <a:latin typeface="Montserrat" pitchFamily="2" charset="77"/>
            </a:endParaRPr>
          </a:p>
        </p:txBody>
      </p:sp>
      <p:sp>
        <p:nvSpPr>
          <p:cNvPr id="13" name="Google Shape;320;p20">
            <a:extLst>
              <a:ext uri="{FF2B5EF4-FFF2-40B4-BE49-F238E27FC236}">
                <a16:creationId xmlns:a16="http://schemas.microsoft.com/office/drawing/2014/main" id="{A3E394BD-F0C4-532A-9C81-4CBA34A60946}"/>
              </a:ext>
            </a:extLst>
          </p:cNvPr>
          <p:cNvSpPr txBox="1"/>
          <p:nvPr/>
        </p:nvSpPr>
        <p:spPr>
          <a:xfrm>
            <a:off x="7596616" y="4216014"/>
            <a:ext cx="1417638" cy="83095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s-ES" sz="2400" dirty="0">
                <a:solidFill>
                  <a:schemeClr val="dk1"/>
                </a:solidFill>
                <a:latin typeface="Montserrat" pitchFamily="2" charset="77"/>
                <a:ea typeface="Times New Roman"/>
                <a:cs typeface="Times New Roman"/>
                <a:sym typeface="Times New Roman"/>
              </a:rPr>
              <a:t>Modelo final</a:t>
            </a:r>
            <a:endParaRPr dirty="0">
              <a:latin typeface="Montserrat" pitchFamily="2" charset="77"/>
            </a:endParaRPr>
          </a:p>
        </p:txBody>
      </p:sp>
      <p:sp>
        <p:nvSpPr>
          <p:cNvPr id="14" name="Google Shape;321;p20">
            <a:extLst>
              <a:ext uri="{FF2B5EF4-FFF2-40B4-BE49-F238E27FC236}">
                <a16:creationId xmlns:a16="http://schemas.microsoft.com/office/drawing/2014/main" id="{77B71155-A7B1-515D-6414-D48C848574EC}"/>
              </a:ext>
            </a:extLst>
          </p:cNvPr>
          <p:cNvSpPr txBox="1"/>
          <p:nvPr/>
        </p:nvSpPr>
        <p:spPr>
          <a:xfrm>
            <a:off x="5255054" y="4004876"/>
            <a:ext cx="1320800" cy="28927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s-ES" sz="1600" dirty="0">
                <a:solidFill>
                  <a:schemeClr val="dk1"/>
                </a:solidFill>
                <a:latin typeface="Montserrat" pitchFamily="2" charset="77"/>
                <a:ea typeface="Times New Roman"/>
                <a:cs typeface="Times New Roman"/>
                <a:sym typeface="Times New Roman"/>
              </a:rPr>
              <a:t>Evaluación</a:t>
            </a:r>
            <a:endParaRPr dirty="0">
              <a:latin typeface="Montserrat" pitchFamily="2" charset="77"/>
            </a:endParaRPr>
          </a:p>
        </p:txBody>
      </p:sp>
      <p:cxnSp>
        <p:nvCxnSpPr>
          <p:cNvPr id="18" name="Google Shape;325;p20">
            <a:extLst>
              <a:ext uri="{FF2B5EF4-FFF2-40B4-BE49-F238E27FC236}">
                <a16:creationId xmlns:a16="http://schemas.microsoft.com/office/drawing/2014/main" id="{19599653-0C61-40CC-7BD7-0E9B500F7BD7}"/>
              </a:ext>
            </a:extLst>
          </p:cNvPr>
          <p:cNvCxnSpPr/>
          <p:nvPr/>
        </p:nvCxnSpPr>
        <p:spPr>
          <a:xfrm>
            <a:off x="4213654" y="2971414"/>
            <a:ext cx="1143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" name="Google Shape;326;p20">
            <a:extLst>
              <a:ext uri="{FF2B5EF4-FFF2-40B4-BE49-F238E27FC236}">
                <a16:creationId xmlns:a16="http://schemas.microsoft.com/office/drawing/2014/main" id="{59383985-AE97-B97B-0BE4-B809D3FFBEB1}"/>
              </a:ext>
            </a:extLst>
          </p:cNvPr>
          <p:cNvSpPr/>
          <p:nvPr/>
        </p:nvSpPr>
        <p:spPr>
          <a:xfrm>
            <a:off x="7490254" y="2971414"/>
            <a:ext cx="762000" cy="1244600"/>
          </a:xfrm>
          <a:custGeom>
            <a:avLst/>
            <a:gdLst/>
            <a:ahLst/>
            <a:cxnLst/>
            <a:rect l="l" t="t" r="r" b="b"/>
            <a:pathLst>
              <a:path w="432" h="864" extrusionOk="0">
                <a:moveTo>
                  <a:pt x="0" y="0"/>
                </a:moveTo>
                <a:lnTo>
                  <a:pt x="432" y="0"/>
                </a:lnTo>
                <a:lnTo>
                  <a:pt x="432" y="864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Montserrat" pitchFamily="2" charset="77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328;p20">
            <a:extLst>
              <a:ext uri="{FF2B5EF4-FFF2-40B4-BE49-F238E27FC236}">
                <a16:creationId xmlns:a16="http://schemas.microsoft.com/office/drawing/2014/main" id="{E6328963-A0B8-B49B-71C2-704D3E633B35}"/>
              </a:ext>
            </a:extLst>
          </p:cNvPr>
          <p:cNvSpPr txBox="1"/>
          <p:nvPr/>
        </p:nvSpPr>
        <p:spPr>
          <a:xfrm>
            <a:off x="6570386" y="4020075"/>
            <a:ext cx="1268411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s-ES" sz="1200" dirty="0">
                <a:solidFill>
                  <a:schemeClr val="dk1"/>
                </a:solidFill>
                <a:latin typeface="Montserrat" pitchFamily="2" charset="77"/>
                <a:ea typeface="Times New Roman"/>
                <a:cs typeface="Times New Roman"/>
                <a:sym typeface="Times New Roman"/>
              </a:rPr>
              <a:t>predicciones</a:t>
            </a:r>
            <a:r>
              <a:rPr lang="es-ES" sz="1200" i="1" dirty="0">
                <a:solidFill>
                  <a:schemeClr val="dk1"/>
                </a:solidFill>
                <a:latin typeface="Montserrat" pitchFamily="2" charset="77"/>
                <a:ea typeface="Times New Roman"/>
                <a:cs typeface="Times New Roman"/>
                <a:sym typeface="Times New Roman"/>
              </a:rPr>
              <a:t> </a:t>
            </a:r>
            <a:endParaRPr dirty="0">
              <a:latin typeface="Montserrat" pitchFamily="2" charset="77"/>
            </a:endParaRPr>
          </a:p>
        </p:txBody>
      </p:sp>
      <p:sp>
        <p:nvSpPr>
          <p:cNvPr id="22" name="Google Shape;329;p20">
            <a:extLst>
              <a:ext uri="{FF2B5EF4-FFF2-40B4-BE49-F238E27FC236}">
                <a16:creationId xmlns:a16="http://schemas.microsoft.com/office/drawing/2014/main" id="{1ECA21BF-D79A-DB93-FABA-3DE6E5D45547}"/>
              </a:ext>
            </a:extLst>
          </p:cNvPr>
          <p:cNvSpPr txBox="1"/>
          <p:nvPr/>
        </p:nvSpPr>
        <p:spPr>
          <a:xfrm>
            <a:off x="2388029" y="2888864"/>
            <a:ext cx="231371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s-ES" sz="1600" dirty="0" err="1">
                <a:solidFill>
                  <a:schemeClr val="dk1"/>
                </a:solidFill>
                <a:latin typeface="Montserrat" pitchFamily="2" charset="77"/>
                <a:ea typeface="Times New Roman"/>
                <a:cs typeface="Times New Roman"/>
                <a:sym typeface="Times New Roman"/>
              </a:rPr>
              <a:t>X_train</a:t>
            </a:r>
            <a:r>
              <a:rPr lang="es-ES" sz="1600" dirty="0">
                <a:solidFill>
                  <a:schemeClr val="dk1"/>
                </a:solidFill>
                <a:latin typeface="Montserrat" pitchFamily="2" charset="77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s-ES" sz="1600" dirty="0" err="1">
                <a:solidFill>
                  <a:schemeClr val="dk1"/>
                </a:solidFill>
                <a:latin typeface="Montserrat" pitchFamily="2" charset="77"/>
                <a:ea typeface="Times New Roman"/>
                <a:cs typeface="Times New Roman"/>
                <a:sym typeface="Times New Roman"/>
              </a:rPr>
              <a:t>y_train</a:t>
            </a:r>
            <a:endParaRPr sz="1600" dirty="0">
              <a:solidFill>
                <a:schemeClr val="dk1"/>
              </a:solidFill>
              <a:latin typeface="Montserrat" pitchFamily="2" charset="77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330;p20">
            <a:extLst>
              <a:ext uri="{FF2B5EF4-FFF2-40B4-BE49-F238E27FC236}">
                <a16:creationId xmlns:a16="http://schemas.microsoft.com/office/drawing/2014/main" id="{C95E9400-9ADA-03D9-1A9C-7358C89F1001}"/>
              </a:ext>
            </a:extLst>
          </p:cNvPr>
          <p:cNvSpPr txBox="1"/>
          <p:nvPr/>
        </p:nvSpPr>
        <p:spPr>
          <a:xfrm>
            <a:off x="2375328" y="4054089"/>
            <a:ext cx="2443163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s-ES" sz="1600" dirty="0" err="1">
                <a:solidFill>
                  <a:schemeClr val="dk1"/>
                </a:solidFill>
                <a:latin typeface="Montserrat" pitchFamily="2" charset="77"/>
                <a:ea typeface="Times New Roman"/>
                <a:cs typeface="Times New Roman"/>
                <a:sym typeface="Times New Roman"/>
              </a:rPr>
              <a:t>X_test</a:t>
            </a:r>
            <a:r>
              <a:rPr lang="es-ES" sz="1600" dirty="0">
                <a:solidFill>
                  <a:schemeClr val="dk1"/>
                </a:solidFill>
                <a:latin typeface="Montserrat" pitchFamily="2" charset="77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s-ES" sz="1600" dirty="0" err="1">
                <a:solidFill>
                  <a:schemeClr val="dk1"/>
                </a:solidFill>
                <a:latin typeface="Montserrat" pitchFamily="2" charset="77"/>
                <a:ea typeface="Times New Roman"/>
                <a:cs typeface="Times New Roman"/>
                <a:sym typeface="Times New Roman"/>
              </a:rPr>
              <a:t>y_test</a:t>
            </a:r>
            <a:endParaRPr sz="1600" dirty="0">
              <a:solidFill>
                <a:schemeClr val="dk1"/>
              </a:solidFill>
              <a:latin typeface="Montserrat" pitchFamily="2" charset="77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331;p20">
            <a:extLst>
              <a:ext uri="{FF2B5EF4-FFF2-40B4-BE49-F238E27FC236}">
                <a16:creationId xmlns:a16="http://schemas.microsoft.com/office/drawing/2014/main" id="{56AF6402-A7CA-1B6A-FD56-3C1FBBC84BA0}"/>
              </a:ext>
            </a:extLst>
          </p:cNvPr>
          <p:cNvSpPr/>
          <p:nvPr/>
        </p:nvSpPr>
        <p:spPr>
          <a:xfrm>
            <a:off x="2200704" y="2758689"/>
            <a:ext cx="71438" cy="192405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00CB9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Montserrat" pitchFamily="2" charset="77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332;p20">
            <a:extLst>
              <a:ext uri="{FF2B5EF4-FFF2-40B4-BE49-F238E27FC236}">
                <a16:creationId xmlns:a16="http://schemas.microsoft.com/office/drawing/2014/main" id="{867682DE-A5B7-0C44-D79A-A83989D55EE1}"/>
              </a:ext>
            </a:extLst>
          </p:cNvPr>
          <p:cNvSpPr txBox="1"/>
          <p:nvPr/>
        </p:nvSpPr>
        <p:spPr>
          <a:xfrm>
            <a:off x="895651" y="3500051"/>
            <a:ext cx="129076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s-ES" sz="1400" dirty="0">
                <a:solidFill>
                  <a:schemeClr val="dk1"/>
                </a:solidFill>
                <a:latin typeface="Montserrat" pitchFamily="2" charset="77"/>
                <a:cs typeface="Times New Roman"/>
                <a:sym typeface="Times New Roman"/>
              </a:rPr>
              <a:t>Datos disponibles</a:t>
            </a:r>
            <a:endParaRPr dirty="0">
              <a:latin typeface="Montserrat" pitchFamily="2" charset="77"/>
            </a:endParaRPr>
          </a:p>
        </p:txBody>
      </p:sp>
      <p:sp>
        <p:nvSpPr>
          <p:cNvPr id="27" name="Google Shape;334;p20">
            <a:extLst>
              <a:ext uri="{FF2B5EF4-FFF2-40B4-BE49-F238E27FC236}">
                <a16:creationId xmlns:a16="http://schemas.microsoft.com/office/drawing/2014/main" id="{21171A9B-F4E0-A353-7124-00A14ABA35C6}"/>
              </a:ext>
            </a:extLst>
          </p:cNvPr>
          <p:cNvSpPr/>
          <p:nvPr/>
        </p:nvSpPr>
        <p:spPr>
          <a:xfrm>
            <a:off x="2673734" y="4845258"/>
            <a:ext cx="51126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s-ES" sz="1800" i="1" dirty="0" err="1">
                <a:solidFill>
                  <a:schemeClr val="dk1"/>
                </a:solidFill>
                <a:latin typeface="Montserrat" pitchFamily="2" charset="77"/>
                <a:ea typeface="Times New Roman"/>
                <a:cs typeface="Times New Roman"/>
                <a:sym typeface="Times New Roman"/>
              </a:rPr>
              <a:t>x</a:t>
            </a:r>
            <a:r>
              <a:rPr lang="es-ES" sz="1800" i="1" baseline="-25000" dirty="0" err="1">
                <a:solidFill>
                  <a:schemeClr val="dk1"/>
                </a:solidFill>
                <a:latin typeface="Montserrat" pitchFamily="2" charset="77"/>
                <a:ea typeface="Times New Roman"/>
                <a:cs typeface="Times New Roman"/>
                <a:sym typeface="Times New Roman"/>
              </a:rPr>
              <a:t>T</a:t>
            </a:r>
            <a:endParaRPr sz="1800" dirty="0">
              <a:solidFill>
                <a:schemeClr val="dk1"/>
              </a:solidFill>
              <a:latin typeface="Montserrat" pitchFamily="2" charset="77"/>
              <a:ea typeface="Arial"/>
              <a:cs typeface="Arial"/>
              <a:sym typeface="Arial"/>
            </a:endParaRPr>
          </a:p>
        </p:txBody>
      </p:sp>
      <p:sp>
        <p:nvSpPr>
          <p:cNvPr id="28" name="Google Shape;335;p20">
            <a:extLst>
              <a:ext uri="{FF2B5EF4-FFF2-40B4-BE49-F238E27FC236}">
                <a16:creationId xmlns:a16="http://schemas.microsoft.com/office/drawing/2014/main" id="{1FB7A7F3-8C01-F9CB-F227-4F4F7CAAC3EA}"/>
              </a:ext>
            </a:extLst>
          </p:cNvPr>
          <p:cNvSpPr/>
          <p:nvPr/>
        </p:nvSpPr>
        <p:spPr>
          <a:xfrm>
            <a:off x="3737979" y="4845259"/>
            <a:ext cx="56131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s-ES" sz="1800" i="1" dirty="0" err="1">
                <a:solidFill>
                  <a:schemeClr val="dk1"/>
                </a:solidFill>
                <a:latin typeface="Montserrat" pitchFamily="2" charset="77"/>
                <a:ea typeface="Times New Roman"/>
                <a:cs typeface="Times New Roman"/>
                <a:sym typeface="Times New Roman"/>
              </a:rPr>
              <a:t>y</a:t>
            </a:r>
            <a:r>
              <a:rPr lang="es-ES" sz="1800" i="1" baseline="-25000" dirty="0" err="1">
                <a:solidFill>
                  <a:schemeClr val="dk1"/>
                </a:solidFill>
                <a:latin typeface="Montserrat" pitchFamily="2" charset="77"/>
                <a:ea typeface="Times New Roman"/>
                <a:cs typeface="Times New Roman"/>
                <a:sym typeface="Times New Roman"/>
              </a:rPr>
              <a:t>T</a:t>
            </a:r>
            <a:endParaRPr sz="1800" dirty="0">
              <a:solidFill>
                <a:schemeClr val="dk1"/>
              </a:solidFill>
              <a:latin typeface="Montserrat" pitchFamily="2" charset="77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336;p20">
            <a:extLst>
              <a:ext uri="{FF2B5EF4-FFF2-40B4-BE49-F238E27FC236}">
                <a16:creationId xmlns:a16="http://schemas.microsoft.com/office/drawing/2014/main" id="{BDD4FECE-8BB9-66D1-421C-78F7639CB96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42854" y="4185851"/>
            <a:ext cx="1268412" cy="993775"/>
          </a:xfrm>
          <a:prstGeom prst="rect">
            <a:avLst/>
          </a:prstGeom>
          <a:solidFill>
            <a:srgbClr val="FFFF00"/>
          </a:solidFill>
          <a:ln>
            <a:noFill/>
          </a:ln>
        </p:spPr>
      </p:pic>
      <p:sp>
        <p:nvSpPr>
          <p:cNvPr id="32" name="Google Shape;339;p20">
            <a:extLst>
              <a:ext uri="{FF2B5EF4-FFF2-40B4-BE49-F238E27FC236}">
                <a16:creationId xmlns:a16="http://schemas.microsoft.com/office/drawing/2014/main" id="{72C9E526-F6C8-8937-975D-E36F5903C5C7}"/>
              </a:ext>
            </a:extLst>
          </p:cNvPr>
          <p:cNvSpPr txBox="1"/>
          <p:nvPr/>
        </p:nvSpPr>
        <p:spPr>
          <a:xfrm>
            <a:off x="1791129" y="3101589"/>
            <a:ext cx="469900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s-ES" sz="1000">
                <a:solidFill>
                  <a:schemeClr val="dk1"/>
                </a:solidFill>
                <a:latin typeface="Montserrat" pitchFamily="2" charset="77"/>
                <a:ea typeface="Times New Roman"/>
                <a:cs typeface="Times New Roman"/>
                <a:sym typeface="Times New Roman"/>
              </a:rPr>
              <a:t>2/3</a:t>
            </a:r>
            <a:endParaRPr>
              <a:latin typeface="Montserrat" pitchFamily="2" charset="77"/>
            </a:endParaRPr>
          </a:p>
        </p:txBody>
      </p:sp>
      <p:sp>
        <p:nvSpPr>
          <p:cNvPr id="33" name="Google Shape;340;p20">
            <a:extLst>
              <a:ext uri="{FF2B5EF4-FFF2-40B4-BE49-F238E27FC236}">
                <a16:creationId xmlns:a16="http://schemas.microsoft.com/office/drawing/2014/main" id="{D03A484C-2085-3119-7892-681D44D27154}"/>
              </a:ext>
            </a:extLst>
          </p:cNvPr>
          <p:cNvSpPr txBox="1"/>
          <p:nvPr/>
        </p:nvSpPr>
        <p:spPr>
          <a:xfrm>
            <a:off x="1791129" y="4073139"/>
            <a:ext cx="469900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s-ES" sz="1000">
                <a:solidFill>
                  <a:schemeClr val="dk1"/>
                </a:solidFill>
                <a:latin typeface="Montserrat" pitchFamily="2" charset="77"/>
                <a:ea typeface="Times New Roman"/>
                <a:cs typeface="Times New Roman"/>
                <a:sym typeface="Times New Roman"/>
              </a:rPr>
              <a:t>1/3</a:t>
            </a:r>
            <a:endParaRPr>
              <a:latin typeface="Montserrat" pitchFamily="2" charset="77"/>
            </a:endParaRPr>
          </a:p>
        </p:txBody>
      </p:sp>
      <p:sp>
        <p:nvSpPr>
          <p:cNvPr id="34" name="Google Shape;341;p20">
            <a:extLst>
              <a:ext uri="{FF2B5EF4-FFF2-40B4-BE49-F238E27FC236}">
                <a16:creationId xmlns:a16="http://schemas.microsoft.com/office/drawing/2014/main" id="{22021030-C39C-295D-8DDD-86302E6FCCD4}"/>
              </a:ext>
            </a:extLst>
          </p:cNvPr>
          <p:cNvSpPr txBox="1"/>
          <p:nvPr/>
        </p:nvSpPr>
        <p:spPr>
          <a:xfrm>
            <a:off x="5169457" y="2361921"/>
            <a:ext cx="296532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lang="es-ES" sz="2000" dirty="0" err="1">
                <a:solidFill>
                  <a:srgbClr val="C00000"/>
                </a:solidFill>
                <a:latin typeface="Montserrat" pitchFamily="2" charset="77"/>
                <a:ea typeface="Times New Roman"/>
                <a:cs typeface="Times New Roman"/>
                <a:sym typeface="Times New Roman"/>
              </a:rPr>
              <a:t>clf.fit</a:t>
            </a:r>
            <a:r>
              <a:rPr lang="es-ES" sz="2000" dirty="0">
                <a:solidFill>
                  <a:srgbClr val="C00000"/>
                </a:solidFill>
                <a:latin typeface="Montserrat" pitchFamily="2" charset="77"/>
                <a:ea typeface="Times New Roman"/>
                <a:cs typeface="Times New Roman"/>
                <a:sym typeface="Times New Roman"/>
              </a:rPr>
              <a:t>(</a:t>
            </a:r>
            <a:r>
              <a:rPr lang="es-ES" sz="2000" dirty="0" err="1">
                <a:solidFill>
                  <a:srgbClr val="C00000"/>
                </a:solidFill>
                <a:latin typeface="Montserrat" pitchFamily="2" charset="77"/>
                <a:ea typeface="Times New Roman"/>
                <a:cs typeface="Times New Roman"/>
                <a:sym typeface="Times New Roman"/>
              </a:rPr>
              <a:t>X_train,y_train</a:t>
            </a:r>
            <a:r>
              <a:rPr lang="es-ES" sz="2000" dirty="0">
                <a:solidFill>
                  <a:srgbClr val="C00000"/>
                </a:solidFill>
                <a:latin typeface="Montserrat" pitchFamily="2" charset="77"/>
                <a:ea typeface="Times New Roman"/>
                <a:cs typeface="Times New Roman"/>
                <a:sym typeface="Times New Roman"/>
              </a:rPr>
              <a:t>)</a:t>
            </a:r>
            <a:endParaRPr sz="2000" dirty="0">
              <a:solidFill>
                <a:srgbClr val="C00000"/>
              </a:solidFill>
              <a:latin typeface="Montserrat" pitchFamily="2" charset="77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Google Shape;342;p20">
            <a:extLst>
              <a:ext uri="{FF2B5EF4-FFF2-40B4-BE49-F238E27FC236}">
                <a16:creationId xmlns:a16="http://schemas.microsoft.com/office/drawing/2014/main" id="{0031A6C1-0429-0B22-BC8D-AB1C25F159D0}"/>
              </a:ext>
            </a:extLst>
          </p:cNvPr>
          <p:cNvSpPr txBox="1"/>
          <p:nvPr/>
        </p:nvSpPr>
        <p:spPr>
          <a:xfrm>
            <a:off x="6854167" y="3539431"/>
            <a:ext cx="444218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lang="es-ES" dirty="0" err="1">
                <a:solidFill>
                  <a:srgbClr val="C00000"/>
                </a:solidFill>
                <a:latin typeface="Montserrat" pitchFamily="2" charset="77"/>
                <a:ea typeface="Times New Roman"/>
                <a:cs typeface="Times New Roman"/>
                <a:sym typeface="Times New Roman"/>
              </a:rPr>
              <a:t>y_test_pred</a:t>
            </a:r>
            <a:r>
              <a:rPr lang="es-ES" dirty="0">
                <a:solidFill>
                  <a:srgbClr val="C00000"/>
                </a:solidFill>
                <a:latin typeface="Montserrat" pitchFamily="2" charset="77"/>
                <a:ea typeface="Times New Roman"/>
                <a:cs typeface="Times New Roman"/>
                <a:sym typeface="Times New Roman"/>
              </a:rPr>
              <a:t> = </a:t>
            </a:r>
            <a:r>
              <a:rPr lang="es-ES" dirty="0" err="1">
                <a:solidFill>
                  <a:srgbClr val="C00000"/>
                </a:solidFill>
                <a:latin typeface="Montserrat" pitchFamily="2" charset="77"/>
                <a:ea typeface="Times New Roman"/>
                <a:cs typeface="Times New Roman"/>
                <a:sym typeface="Times New Roman"/>
              </a:rPr>
              <a:t>clf.predict</a:t>
            </a:r>
            <a:r>
              <a:rPr lang="es-ES" dirty="0">
                <a:solidFill>
                  <a:srgbClr val="C00000"/>
                </a:solidFill>
                <a:latin typeface="Montserrat" pitchFamily="2" charset="77"/>
                <a:ea typeface="Times New Roman"/>
                <a:cs typeface="Times New Roman"/>
                <a:sym typeface="Times New Roman"/>
              </a:rPr>
              <a:t>(</a:t>
            </a:r>
            <a:r>
              <a:rPr lang="es-ES" dirty="0" err="1">
                <a:solidFill>
                  <a:srgbClr val="C00000"/>
                </a:solidFill>
                <a:latin typeface="Montserrat" pitchFamily="2" charset="77"/>
                <a:ea typeface="Times New Roman"/>
                <a:cs typeface="Times New Roman"/>
                <a:sym typeface="Times New Roman"/>
              </a:rPr>
              <a:t>X_test</a:t>
            </a:r>
            <a:r>
              <a:rPr lang="es-ES" dirty="0">
                <a:solidFill>
                  <a:srgbClr val="C00000"/>
                </a:solidFill>
                <a:latin typeface="Montserrat" pitchFamily="2" charset="77"/>
                <a:ea typeface="Times New Roman"/>
                <a:cs typeface="Times New Roman"/>
                <a:sym typeface="Times New Roman"/>
              </a:rPr>
              <a:t>)</a:t>
            </a:r>
            <a:endParaRPr dirty="0">
              <a:solidFill>
                <a:srgbClr val="C00000"/>
              </a:solidFill>
              <a:latin typeface="Montserrat" pitchFamily="2" charset="77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6" name="Google Shape;343;p20">
            <a:extLst>
              <a:ext uri="{FF2B5EF4-FFF2-40B4-BE49-F238E27FC236}">
                <a16:creationId xmlns:a16="http://schemas.microsoft.com/office/drawing/2014/main" id="{248A47F0-8AF0-A855-8E8C-DC4CADB37A7E}"/>
              </a:ext>
            </a:extLst>
          </p:cNvPr>
          <p:cNvCxnSpPr/>
          <p:nvPr/>
        </p:nvCxnSpPr>
        <p:spPr>
          <a:xfrm flipH="1">
            <a:off x="7097422" y="3856033"/>
            <a:ext cx="425976" cy="155194"/>
          </a:xfrm>
          <a:prstGeom prst="straightConnector1">
            <a:avLst/>
          </a:prstGeom>
          <a:noFill/>
          <a:ln w="9525" cap="flat" cmpd="sng">
            <a:solidFill>
              <a:srgbClr val="00CB97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7" name="Google Shape;344;p20">
            <a:extLst>
              <a:ext uri="{FF2B5EF4-FFF2-40B4-BE49-F238E27FC236}">
                <a16:creationId xmlns:a16="http://schemas.microsoft.com/office/drawing/2014/main" id="{2A0E777B-E53F-8120-660C-9C6A163E7666}"/>
              </a:ext>
            </a:extLst>
          </p:cNvPr>
          <p:cNvSpPr/>
          <p:nvPr/>
        </p:nvSpPr>
        <p:spPr>
          <a:xfrm>
            <a:off x="4396070" y="3313763"/>
            <a:ext cx="441917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err="1">
                <a:solidFill>
                  <a:srgbClr val="C00000"/>
                </a:solidFill>
                <a:latin typeface="Montserrat" pitchFamily="2" charset="77"/>
                <a:ea typeface="Times New Roman"/>
                <a:cs typeface="Times New Roman"/>
                <a:sym typeface="Times New Roman"/>
              </a:rPr>
              <a:t>metrics.accuracy_score</a:t>
            </a:r>
            <a:r>
              <a:rPr lang="es-ES" sz="1400" dirty="0">
                <a:solidFill>
                  <a:srgbClr val="C00000"/>
                </a:solidFill>
                <a:latin typeface="Montserrat" pitchFamily="2" charset="77"/>
                <a:ea typeface="Times New Roman"/>
                <a:cs typeface="Times New Roman"/>
                <a:sym typeface="Times New Roman"/>
              </a:rPr>
              <a:t>(</a:t>
            </a:r>
            <a:r>
              <a:rPr lang="es-ES" sz="1400" dirty="0" err="1">
                <a:solidFill>
                  <a:srgbClr val="C00000"/>
                </a:solidFill>
                <a:latin typeface="Montserrat" pitchFamily="2" charset="77"/>
                <a:ea typeface="Times New Roman"/>
                <a:cs typeface="Times New Roman"/>
                <a:sym typeface="Times New Roman"/>
              </a:rPr>
              <a:t>y_test</a:t>
            </a:r>
            <a:r>
              <a:rPr lang="es-ES" sz="1400" dirty="0">
                <a:solidFill>
                  <a:srgbClr val="C00000"/>
                </a:solidFill>
                <a:latin typeface="Montserrat" pitchFamily="2" charset="77"/>
                <a:ea typeface="Times New Roman"/>
                <a:cs typeface="Times New Roman"/>
                <a:sym typeface="Times New Roman"/>
              </a:rPr>
              <a:t>, </a:t>
            </a:r>
            <a:r>
              <a:rPr lang="es-ES" sz="1400" dirty="0" err="1">
                <a:solidFill>
                  <a:srgbClr val="C00000"/>
                </a:solidFill>
                <a:latin typeface="Montserrat" pitchFamily="2" charset="77"/>
                <a:ea typeface="Times New Roman"/>
                <a:cs typeface="Times New Roman"/>
                <a:sym typeface="Times New Roman"/>
              </a:rPr>
              <a:t>y_test_pred</a:t>
            </a:r>
            <a:r>
              <a:rPr lang="es-ES" sz="1400" dirty="0">
                <a:solidFill>
                  <a:srgbClr val="C00000"/>
                </a:solidFill>
                <a:latin typeface="Montserrat" pitchFamily="2" charset="77"/>
                <a:ea typeface="Times New Roman"/>
                <a:cs typeface="Times New Roman"/>
                <a:sym typeface="Times New Roman"/>
              </a:rPr>
              <a:t>)</a:t>
            </a:r>
            <a:endParaRPr sz="1400" dirty="0">
              <a:solidFill>
                <a:srgbClr val="C00000"/>
              </a:solidFill>
              <a:latin typeface="Montserrat" pitchFamily="2" charset="77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8" name="Google Shape;345;p20">
            <a:extLst>
              <a:ext uri="{FF2B5EF4-FFF2-40B4-BE49-F238E27FC236}">
                <a16:creationId xmlns:a16="http://schemas.microsoft.com/office/drawing/2014/main" id="{A472ACCE-F386-D862-4DCD-D63A91FC0BC8}"/>
              </a:ext>
            </a:extLst>
          </p:cNvPr>
          <p:cNvCxnSpPr>
            <a:endCxn id="14" idx="0"/>
          </p:cNvCxnSpPr>
          <p:nvPr/>
        </p:nvCxnSpPr>
        <p:spPr>
          <a:xfrm flipH="1">
            <a:off x="5915454" y="3592376"/>
            <a:ext cx="59400" cy="412500"/>
          </a:xfrm>
          <a:prstGeom prst="straightConnector1">
            <a:avLst/>
          </a:prstGeom>
          <a:noFill/>
          <a:ln w="9525" cap="flat" cmpd="sng">
            <a:solidFill>
              <a:srgbClr val="00CB97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9" name="Google Shape;346;p20">
            <a:extLst>
              <a:ext uri="{FF2B5EF4-FFF2-40B4-BE49-F238E27FC236}">
                <a16:creationId xmlns:a16="http://schemas.microsoft.com/office/drawing/2014/main" id="{7B8310DE-B4AC-D556-CA9A-5053635F1B41}"/>
              </a:ext>
            </a:extLst>
          </p:cNvPr>
          <p:cNvSpPr/>
          <p:nvPr/>
        </p:nvSpPr>
        <p:spPr>
          <a:xfrm>
            <a:off x="2455059" y="3620611"/>
            <a:ext cx="195912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>
                <a:solidFill>
                  <a:srgbClr val="C00000"/>
                </a:solidFill>
                <a:latin typeface="Montserrat" pitchFamily="2" charset="77"/>
                <a:ea typeface="Times New Roman"/>
                <a:cs typeface="Times New Roman"/>
                <a:sym typeface="Times New Roman"/>
              </a:rPr>
              <a:t>train_test_split</a:t>
            </a:r>
            <a:endParaRPr dirty="0">
              <a:solidFill>
                <a:srgbClr val="C00000"/>
              </a:solidFill>
              <a:latin typeface="Montserrat" pitchFamily="2" charset="77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" name="Google Shape;347;p20">
            <a:extLst>
              <a:ext uri="{FF2B5EF4-FFF2-40B4-BE49-F238E27FC236}">
                <a16:creationId xmlns:a16="http://schemas.microsoft.com/office/drawing/2014/main" id="{A7A68104-D31E-5693-3A07-871953AAC6FE}"/>
              </a:ext>
            </a:extLst>
          </p:cNvPr>
          <p:cNvSpPr txBox="1"/>
          <p:nvPr/>
        </p:nvSpPr>
        <p:spPr>
          <a:xfrm>
            <a:off x="1223944" y="6060902"/>
            <a:ext cx="558938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rgbClr val="C00000"/>
                </a:solidFill>
                <a:latin typeface="Montserrat" pitchFamily="2" charset="77"/>
                <a:ea typeface="Times New Roman"/>
                <a:cs typeface="Times New Roman"/>
                <a:sym typeface="Times New Roman"/>
              </a:rPr>
              <a:t>Random</a:t>
            </a:r>
            <a:r>
              <a:rPr lang="es-ES" sz="2400" dirty="0">
                <a:solidFill>
                  <a:srgbClr val="C00000"/>
                </a:solidFill>
                <a:latin typeface="Montserrat" pitchFamily="2" charset="77"/>
                <a:ea typeface="Times New Roman"/>
                <a:cs typeface="Times New Roman"/>
                <a:sym typeface="Times New Roman"/>
              </a:rPr>
              <a:t> </a:t>
            </a:r>
            <a:r>
              <a:rPr lang="es-ES" sz="2400" dirty="0" err="1">
                <a:solidFill>
                  <a:srgbClr val="C00000"/>
                </a:solidFill>
                <a:latin typeface="Montserrat" pitchFamily="2" charset="77"/>
                <a:ea typeface="Times New Roman"/>
                <a:cs typeface="Times New Roman"/>
                <a:sym typeface="Times New Roman"/>
              </a:rPr>
              <a:t>shuffling</a:t>
            </a:r>
            <a:r>
              <a:rPr lang="es-ES" sz="2400" dirty="0">
                <a:solidFill>
                  <a:srgbClr val="C00000"/>
                </a:solidFill>
                <a:latin typeface="Montserrat" pitchFamily="2" charset="77"/>
                <a:ea typeface="Times New Roman"/>
                <a:cs typeface="Times New Roman"/>
                <a:sym typeface="Times New Roman"/>
              </a:rPr>
              <a:t> antes de dividir</a:t>
            </a:r>
            <a:endParaRPr sz="2400" dirty="0">
              <a:solidFill>
                <a:srgbClr val="C00000"/>
              </a:solidFill>
              <a:latin typeface="Montserrat" pitchFamily="2" charset="77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1" name="Google Shape;348;p20">
            <a:extLst>
              <a:ext uri="{FF2B5EF4-FFF2-40B4-BE49-F238E27FC236}">
                <a16:creationId xmlns:a16="http://schemas.microsoft.com/office/drawing/2014/main" id="{38DCE514-BBEB-332B-D120-979FE8CFB7FE}"/>
              </a:ext>
            </a:extLst>
          </p:cNvPr>
          <p:cNvCxnSpPr/>
          <p:nvPr/>
        </p:nvCxnSpPr>
        <p:spPr>
          <a:xfrm rot="10800000" flipH="1">
            <a:off x="1684275" y="3919151"/>
            <a:ext cx="835186" cy="1590870"/>
          </a:xfrm>
          <a:prstGeom prst="straightConnector1">
            <a:avLst/>
          </a:prstGeom>
          <a:noFill/>
          <a:ln w="9525" cap="flat" cmpd="sng">
            <a:solidFill>
              <a:srgbClr val="00CB97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2" name="Google Shape;349;p20">
            <a:extLst>
              <a:ext uri="{FF2B5EF4-FFF2-40B4-BE49-F238E27FC236}">
                <a16:creationId xmlns:a16="http://schemas.microsoft.com/office/drawing/2014/main" id="{8D5204EE-5992-BCC5-48C6-D2755B1412DA}"/>
              </a:ext>
            </a:extLst>
          </p:cNvPr>
          <p:cNvSpPr txBox="1"/>
          <p:nvPr/>
        </p:nvSpPr>
        <p:spPr>
          <a:xfrm>
            <a:off x="9439351" y="5309596"/>
            <a:ext cx="67507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 err="1">
                <a:solidFill>
                  <a:srgbClr val="C00000"/>
                </a:solidFill>
                <a:latin typeface="Montserrat" pitchFamily="2" charset="77"/>
                <a:ea typeface="Times New Roman"/>
                <a:cs typeface="Times New Roman"/>
                <a:sym typeface="Times New Roman"/>
              </a:rPr>
              <a:t>clf</a:t>
            </a:r>
            <a:endParaRPr sz="2000" dirty="0">
              <a:solidFill>
                <a:srgbClr val="C00000"/>
              </a:solidFill>
              <a:latin typeface="Montserrat" pitchFamily="2" charset="77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CEEEAF09-DE13-4E23-49A3-25F28BE3C696}"/>
              </a:ext>
            </a:extLst>
          </p:cNvPr>
          <p:cNvCxnSpPr/>
          <p:nvPr/>
        </p:nvCxnSpPr>
        <p:spPr>
          <a:xfrm>
            <a:off x="2783462" y="4319201"/>
            <a:ext cx="0" cy="452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65C0DF7-7741-30BB-2934-CEC6E1EE5ED4}"/>
              </a:ext>
            </a:extLst>
          </p:cNvPr>
          <p:cNvCxnSpPr/>
          <p:nvPr/>
        </p:nvCxnSpPr>
        <p:spPr>
          <a:xfrm>
            <a:off x="3941702" y="4319201"/>
            <a:ext cx="0" cy="452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37C280CE-CAF8-BB66-C7E6-CDED18D00975}"/>
              </a:ext>
            </a:extLst>
          </p:cNvPr>
          <p:cNvCxnSpPr>
            <a:cxnSpLocks/>
          </p:cNvCxnSpPr>
          <p:nvPr/>
        </p:nvCxnSpPr>
        <p:spPr>
          <a:xfrm>
            <a:off x="2783462" y="4771856"/>
            <a:ext cx="31435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A36F3CC7-8CCB-94A3-98B3-8D48A73C295B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5915454" y="4294146"/>
            <a:ext cx="11601" cy="47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DFEA7EB5-63F2-4808-2F97-17F4385D681F}"/>
              </a:ext>
            </a:extLst>
          </p:cNvPr>
          <p:cNvCxnSpPr/>
          <p:nvPr/>
        </p:nvCxnSpPr>
        <p:spPr>
          <a:xfrm>
            <a:off x="2771861" y="5159390"/>
            <a:ext cx="0" cy="452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6695DA32-40C9-C726-C676-8C9AB872D1BD}"/>
              </a:ext>
            </a:extLst>
          </p:cNvPr>
          <p:cNvCxnSpPr/>
          <p:nvPr/>
        </p:nvCxnSpPr>
        <p:spPr>
          <a:xfrm>
            <a:off x="3930101" y="5159390"/>
            <a:ext cx="0" cy="452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ADCCE322-4A43-A73D-F50B-076641CE8AFC}"/>
              </a:ext>
            </a:extLst>
          </p:cNvPr>
          <p:cNvCxnSpPr>
            <a:cxnSpLocks/>
          </p:cNvCxnSpPr>
          <p:nvPr/>
        </p:nvCxnSpPr>
        <p:spPr>
          <a:xfrm>
            <a:off x="2771861" y="5612045"/>
            <a:ext cx="54803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CF6D857D-6DE7-7FBB-3476-013BFCF920B4}"/>
              </a:ext>
            </a:extLst>
          </p:cNvPr>
          <p:cNvCxnSpPr>
            <a:cxnSpLocks/>
          </p:cNvCxnSpPr>
          <p:nvPr/>
        </p:nvCxnSpPr>
        <p:spPr>
          <a:xfrm flipH="1" flipV="1">
            <a:off x="8240653" y="5146862"/>
            <a:ext cx="11601" cy="47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11364E66-9768-221E-FC7D-99B65D8E2B36}"/>
              </a:ext>
            </a:extLst>
          </p:cNvPr>
          <p:cNvSpPr/>
          <p:nvPr/>
        </p:nvSpPr>
        <p:spPr>
          <a:xfrm>
            <a:off x="11625648" y="6362246"/>
            <a:ext cx="248163" cy="29755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222581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56779-C871-A242-A0A3-B2862DB1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373258-75E2-7947-B02D-83A28630D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/>
              <a:t>Matriz de confusión (matriz de error)</a:t>
            </a:r>
          </a:p>
          <a:p>
            <a:pPr lvl="1"/>
            <a:r>
              <a:rPr lang="es-ES_tradnl" dirty="0"/>
              <a:t>Consideremos una clasificación binaria, con una clase Positiva(P) y otra Negativa(N)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4B3A00-0C2E-CE49-B1CF-6142DB6C3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pPr/>
              <a:t>12</a:t>
            </a:fld>
            <a:endParaRPr lang="es-ES_tradnl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8ED1E0E-0802-3C42-987B-059E741C6FA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Medidas del Error de Clasificación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a 7">
                <a:extLst>
                  <a:ext uri="{FF2B5EF4-FFF2-40B4-BE49-F238E27FC236}">
                    <a16:creationId xmlns:a16="http://schemas.microsoft.com/office/drawing/2014/main" id="{AFC14B94-B83A-6549-B2FF-05232612234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45198" y="2920834"/>
              <a:ext cx="8110495" cy="316204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96240">
                      <a:extLst>
                        <a:ext uri="{9D8B030D-6E8A-4147-A177-3AD203B41FA5}">
                          <a16:colId xmlns:a16="http://schemas.microsoft.com/office/drawing/2014/main" val="2190654100"/>
                        </a:ext>
                      </a:extLst>
                    </a:gridCol>
                    <a:gridCol w="1583055">
                      <a:extLst>
                        <a:ext uri="{9D8B030D-6E8A-4147-A177-3AD203B41FA5}">
                          <a16:colId xmlns:a16="http://schemas.microsoft.com/office/drawing/2014/main" val="40829124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59024641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788378390"/>
                        </a:ext>
                      </a:extLst>
                    </a:gridCol>
                    <a:gridCol w="2880000">
                      <a:extLst>
                        <a:ext uri="{9D8B030D-6E8A-4147-A177-3AD203B41FA5}">
                          <a16:colId xmlns:a16="http://schemas.microsoft.com/office/drawing/2014/main" val="99231072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es-ES_tradnl" sz="1400" b="0" i="0" dirty="0">
                            <a:latin typeface="Montserrat Light" pitchFamily="2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_tradnl" sz="1400" b="0" i="0" dirty="0">
                            <a:latin typeface="Montserrat Light" pitchFamily="2" charset="77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_tradnl" sz="1400" b="0" i="0" dirty="0">
                              <a:latin typeface="Montserrat Light" pitchFamily="2" charset="77"/>
                            </a:rPr>
                            <a:t>Real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_tradnl" sz="1400" b="0" i="0" dirty="0">
                            <a:latin typeface="Montserrat Ligh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s-ES_tradnl" sz="1400" b="0" i="0" dirty="0">
                            <a:latin typeface="Montserrat Light" pitchFamily="2" charset="7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80640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es-ES_tradnl" sz="1400" b="0" i="0" dirty="0">
                            <a:latin typeface="Montserrat Light" pitchFamily="2" charset="7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_tradnl" sz="1400" b="0" i="0" dirty="0">
                              <a:latin typeface="Montserrat Light" pitchFamily="2" charset="77"/>
                            </a:rPr>
                            <a:t>Población=</a:t>
                          </a:r>
                          <a:r>
                            <a:rPr lang="es-ES_tradnl" sz="1400" b="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P+N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1400" b="0" i="0" dirty="0">
                              <a:latin typeface="Montserrat Light" pitchFamily="2" charset="77"/>
                            </a:rPr>
                            <a:t>Positiva(</a:t>
                          </a:r>
                          <a:r>
                            <a:rPr lang="es-ES_tradnl" sz="1400" b="0" i="1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s-ES_tradnl" sz="1400" b="0" i="0" dirty="0">
                              <a:latin typeface="Montserrat Light" pitchFamily="2" charset="77"/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1400" b="0" i="0" dirty="0">
                              <a:latin typeface="Montserrat Light" pitchFamily="2" charset="77"/>
                            </a:rPr>
                            <a:t>Negativa(</a:t>
                          </a:r>
                          <a:r>
                            <a:rPr lang="es-ES_tradnl" sz="1400" b="0" i="1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</a:t>
                          </a:r>
                          <a:r>
                            <a:rPr lang="es-ES_tradnl" sz="1400" b="0" i="0" dirty="0">
                              <a:latin typeface="Montserrat Light" pitchFamily="2" charset="77"/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ES_tradnl" sz="1400" b="0" i="0" dirty="0">
                              <a:latin typeface="Montserrat Light" pitchFamily="2" charset="77"/>
                            </a:rPr>
                            <a:t>Prevalencia=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oMath>
                          </a14:m>
                          <a:endParaRPr lang="es-ES_tradnl" sz="1400" b="0" i="0" dirty="0">
                            <a:latin typeface="Montserrat Light" pitchFamily="2" charset="7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9251863"/>
                      </a:ext>
                    </a:extLst>
                  </a:tr>
                  <a:tr h="0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_tradnl" sz="1400" b="0" i="0" dirty="0">
                              <a:latin typeface="Montserrat Light" pitchFamily="2" charset="77"/>
                            </a:rPr>
                            <a:t>Predicción</a:t>
                          </a:r>
                        </a:p>
                      </a:txBody>
                      <a:tcPr vert="vert2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_tradnl" sz="1400" b="0" i="0" dirty="0">
                              <a:latin typeface="Montserrat Light" pitchFamily="2" charset="77"/>
                            </a:rPr>
                            <a:t>Positiva(</a:t>
                          </a:r>
                          <a:r>
                            <a:rPr lang="es-ES_tradnl" sz="1400" b="0" i="1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PP</a:t>
                          </a:r>
                          <a:r>
                            <a:rPr lang="es-ES_tradnl" sz="1400" b="0" i="0" dirty="0">
                              <a:latin typeface="Montserrat Light" pitchFamily="2" charset="77"/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1400" b="0" i="0" dirty="0">
                              <a:latin typeface="Montserrat Light" pitchFamily="2" charset="77"/>
                            </a:rPr>
                            <a:t>Verdaderos positivos (</a:t>
                          </a:r>
                          <a:r>
                            <a:rPr lang="es-ES_tradnl" sz="1400" b="0" i="1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TP</a:t>
                          </a:r>
                          <a:r>
                            <a:rPr lang="es-ES_tradnl" sz="1400" b="0" i="0" dirty="0">
                              <a:latin typeface="Montserrat Light" pitchFamily="2" charset="77"/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1400" b="0" i="0" dirty="0">
                              <a:latin typeface="Montserrat Light" pitchFamily="2" charset="77"/>
                            </a:rPr>
                            <a:t>Falso Positivo (</a:t>
                          </a:r>
                          <a:r>
                            <a:rPr lang="es-ES_tradnl" sz="1400" b="0" i="1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FP</a:t>
                          </a:r>
                          <a:r>
                            <a:rPr lang="es-ES_tradnl" sz="1400" b="0" i="0" dirty="0">
                              <a:latin typeface="Montserrat Light" pitchFamily="2" charset="77"/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ES_tradnl" sz="1400" b="0" i="0" dirty="0">
                              <a:latin typeface="Montserrat Light" pitchFamily="2" charset="77"/>
                            </a:rPr>
                            <a:t>Exactitud, </a:t>
                          </a:r>
                          <a:r>
                            <a:rPr lang="es-ES_tradnl" sz="1400" b="0" i="0" dirty="0" err="1">
                              <a:latin typeface="Montserrat Light" pitchFamily="2" charset="77"/>
                            </a:rPr>
                            <a:t>Precision</a:t>
                          </a:r>
                          <a:r>
                            <a:rPr lang="es-ES_tradnl" sz="1400" b="0" i="0" dirty="0">
                              <a:latin typeface="Montserrat Light" pitchFamily="2" charset="77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</m:num>
                                <m:den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𝑃𝑃</m:t>
                                  </m:r>
                                </m:den>
                              </m:f>
                            </m:oMath>
                          </a14:m>
                          <a:endParaRPr lang="es-ES_tradnl" sz="1400" b="0" i="0" dirty="0">
                            <a:latin typeface="Montserrat Light" pitchFamily="2" charset="7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8335606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es-ES_tradnl" sz="1400" b="0" i="0" dirty="0">
                            <a:latin typeface="Montserrat Ligh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_tradnl" sz="1400" b="0" i="0" dirty="0">
                              <a:latin typeface="Montserrat Light" pitchFamily="2" charset="77"/>
                            </a:rPr>
                            <a:t>Negativa(</a:t>
                          </a:r>
                          <a:r>
                            <a:rPr lang="es-ES_tradnl" sz="1400" b="0" i="1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PN</a:t>
                          </a:r>
                          <a:r>
                            <a:rPr lang="es-ES_tradnl" sz="1400" b="0" i="0" dirty="0">
                              <a:latin typeface="Montserrat Light" pitchFamily="2" charset="77"/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1400" b="0" i="0" dirty="0">
                              <a:latin typeface="Montserrat Light" pitchFamily="2" charset="77"/>
                            </a:rPr>
                            <a:t>Falso Negativo (</a:t>
                          </a:r>
                          <a:r>
                            <a:rPr lang="es-ES_tradnl" sz="1400" b="0" i="1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FN</a:t>
                          </a:r>
                          <a:r>
                            <a:rPr lang="es-ES_tradnl" sz="1400" b="0" i="0" dirty="0">
                              <a:latin typeface="Montserrat Light" pitchFamily="2" charset="77"/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1400" b="0" i="0" dirty="0">
                              <a:latin typeface="Montserrat Light" pitchFamily="2" charset="77"/>
                            </a:rPr>
                            <a:t>Verdaderos negativos (</a:t>
                          </a:r>
                          <a:r>
                            <a:rPr lang="es-ES_tradnl" sz="1400" b="0" i="1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TN</a:t>
                          </a:r>
                          <a:r>
                            <a:rPr lang="es-ES_tradnl" sz="1400" b="0" i="0" dirty="0">
                              <a:latin typeface="Montserrat Light" pitchFamily="2" charset="77"/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ES_tradnl" sz="1400" b="0" i="0" dirty="0">
                              <a:latin typeface="Montserrat Light" pitchFamily="2" charset="77"/>
                            </a:rPr>
                            <a:t>Exactitud Negativa=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𝑇𝑁</m:t>
                                  </m:r>
                                </m:num>
                                <m:den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𝑃𝑁</m:t>
                                  </m:r>
                                </m:den>
                              </m:f>
                            </m:oMath>
                          </a14:m>
                          <a:endParaRPr lang="es-ES_tradnl" sz="1400" b="0" i="0" dirty="0">
                            <a:latin typeface="Montserrat Light" pitchFamily="2" charset="7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864358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es-ES_tradnl" sz="1400" b="0" i="0" dirty="0">
                            <a:latin typeface="Montserrat Light" pitchFamily="2" charset="7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1400" b="0" i="0" dirty="0">
                              <a:latin typeface="Montserrat Light" pitchFamily="2" charset="77"/>
                            </a:rPr>
                            <a:t>Precisión Balanceada=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𝑇𝑁</m:t>
                                  </m:r>
                                </m:num>
                                <m:den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2⋅</m:t>
                                  </m:r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oMath>
                          </a14:m>
                          <a:endParaRPr lang="es-ES_tradnl" sz="1400" b="0" i="0" dirty="0">
                            <a:latin typeface="Montserrat Light" pitchFamily="2" charset="7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1400" b="0" i="0" dirty="0">
                              <a:latin typeface="Montserrat Light" pitchFamily="2" charset="77"/>
                            </a:rPr>
                            <a:t>Sensibilidad, </a:t>
                          </a:r>
                          <a:r>
                            <a:rPr lang="es-ES_tradnl" sz="1400" b="0" i="0" dirty="0" err="1">
                              <a:latin typeface="Montserrat Light" pitchFamily="2" charset="77"/>
                            </a:rPr>
                            <a:t>Recall</a:t>
                          </a:r>
                          <a:r>
                            <a:rPr lang="es-ES_tradnl" sz="1400" b="0" i="0" dirty="0">
                              <a:latin typeface="Montserrat Light" pitchFamily="2" charset="77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</m:num>
                                <m:den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oMath>
                          </a14:m>
                          <a:endParaRPr lang="es-ES_tradnl" sz="1400" b="0" i="0" dirty="0">
                            <a:latin typeface="Montserrat Light" pitchFamily="2" charset="7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1400" b="0" i="0" dirty="0">
                              <a:latin typeface="Montserrat Light" pitchFamily="2" charset="77"/>
                            </a:rPr>
                            <a:t>Especificidad=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𝑇𝑁</m:t>
                                  </m:r>
                                </m:num>
                                <m:den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oMath>
                          </a14:m>
                          <a:endParaRPr lang="es-ES_tradnl" sz="1400" b="0" i="0" dirty="0">
                            <a:latin typeface="Montserrat Light" pitchFamily="2" charset="7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_tradnl" sz="1400" b="0" i="0" dirty="0">
                              <a:latin typeface="Montserrat Light" pitchFamily="2" charset="77"/>
                            </a:rPr>
                            <a:t>Precisión, </a:t>
                          </a:r>
                          <a:r>
                            <a:rPr lang="es-ES_tradnl" sz="1400" b="0" i="0" dirty="0" err="1">
                              <a:latin typeface="Montserrat Light" pitchFamily="2" charset="77"/>
                            </a:rPr>
                            <a:t>Accuracy</a:t>
                          </a:r>
                          <a:r>
                            <a:rPr lang="es-ES_tradnl" sz="1400" b="0" i="0" dirty="0">
                              <a:latin typeface="Montserrat Light" pitchFamily="2" charset="77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𝑇𝑁</m:t>
                                  </m:r>
                                </m:num>
                                <m:den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oMath>
                          </a14:m>
                          <a:endParaRPr lang="es-ES_tradnl" sz="1400" b="0" i="0" dirty="0">
                            <a:latin typeface="Montserrat Light" pitchFamily="2" charset="77"/>
                          </a:endParaRPr>
                        </a:p>
                        <a:p>
                          <a:pPr algn="l"/>
                          <a:endParaRPr lang="es-ES_tradnl" sz="1400" b="0" i="0" dirty="0">
                            <a:latin typeface="Montserrat Light" pitchFamily="2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69459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es-ES_tradnl" sz="1400" b="0" i="0" dirty="0">
                            <a:latin typeface="Montserrat Light" pitchFamily="2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_tradnl" sz="1400" b="0" i="0" dirty="0">
                            <a:latin typeface="Montserrat Light" pitchFamily="2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1400" b="0" i="0" dirty="0">
                              <a:latin typeface="Montserrat Light" pitchFamily="2" charset="77"/>
                            </a:rPr>
                            <a:t>Tasa de falso negativos=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𝐹𝑁</m:t>
                                  </m:r>
                                </m:num>
                                <m:den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oMath>
                          </a14:m>
                          <a:endParaRPr lang="es-ES_tradnl" sz="1400" b="0" i="0" dirty="0">
                            <a:latin typeface="Montserrat Light" pitchFamily="2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1400" b="0" i="0" dirty="0">
                              <a:latin typeface="Montserrat Light" pitchFamily="2" charset="77"/>
                            </a:rPr>
                            <a:t>Tasa de falso positivos=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𝐹𝑃</m:t>
                                  </m:r>
                                </m:num>
                                <m:den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oMath>
                          </a14:m>
                          <a:endParaRPr lang="es-ES_tradnl" sz="1400" b="0" i="0" dirty="0">
                            <a:latin typeface="Montserrat Light" pitchFamily="2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ES_tradnl" sz="1400" b="0" i="0" dirty="0">
                              <a:latin typeface="Montserrat Light" pitchFamily="2" charset="77"/>
                            </a:rPr>
                            <a:t>F1 Score 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2⋅</m:t>
                                  </m:r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</m:num>
                                <m:den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2⋅</m:t>
                                  </m:r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𝐹𝑃</m:t>
                                  </m:r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𝐹𝑁</m:t>
                                  </m:r>
                                </m:den>
                              </m:f>
                            </m:oMath>
                          </a14:m>
                          <a:endParaRPr lang="es-ES_tradnl" sz="1400" b="0" i="0" dirty="0">
                            <a:latin typeface="Montserrat Light" pitchFamily="2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214826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a 7">
                <a:extLst>
                  <a:ext uri="{FF2B5EF4-FFF2-40B4-BE49-F238E27FC236}">
                    <a16:creationId xmlns:a16="http://schemas.microsoft.com/office/drawing/2014/main" id="{AFC14B94-B83A-6549-B2FF-0523261223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3978042"/>
                  </p:ext>
                </p:extLst>
              </p:nvPr>
            </p:nvGraphicFramePr>
            <p:xfrm>
              <a:off x="1845198" y="2920834"/>
              <a:ext cx="8110495" cy="316204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96240">
                      <a:extLst>
                        <a:ext uri="{9D8B030D-6E8A-4147-A177-3AD203B41FA5}">
                          <a16:colId xmlns:a16="http://schemas.microsoft.com/office/drawing/2014/main" val="2190654100"/>
                        </a:ext>
                      </a:extLst>
                    </a:gridCol>
                    <a:gridCol w="1583055">
                      <a:extLst>
                        <a:ext uri="{9D8B030D-6E8A-4147-A177-3AD203B41FA5}">
                          <a16:colId xmlns:a16="http://schemas.microsoft.com/office/drawing/2014/main" val="40829124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59024641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788378390"/>
                        </a:ext>
                      </a:extLst>
                    </a:gridCol>
                    <a:gridCol w="2880000">
                      <a:extLst>
                        <a:ext uri="{9D8B030D-6E8A-4147-A177-3AD203B41FA5}">
                          <a16:colId xmlns:a16="http://schemas.microsoft.com/office/drawing/2014/main" val="992310726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s-ES_tradnl" sz="1400" b="0" i="0" dirty="0">
                            <a:latin typeface="Montserrat Light" pitchFamily="2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_tradnl" sz="1400" b="0" i="0" dirty="0">
                            <a:latin typeface="Montserrat Light" pitchFamily="2" charset="77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_tradnl" sz="1400" b="0" i="0" dirty="0">
                              <a:latin typeface="Montserrat Light" pitchFamily="2" charset="77"/>
                            </a:rPr>
                            <a:t>Real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_tradnl" sz="1400" b="0" i="0" dirty="0">
                            <a:latin typeface="Montserrat Ligh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s-ES_tradnl" sz="1400" b="0" i="0" dirty="0">
                            <a:latin typeface="Montserrat Light" pitchFamily="2" charset="7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806409"/>
                      </a:ext>
                    </a:extLst>
                  </a:tr>
                  <a:tr h="394335">
                    <a:tc>
                      <a:txBody>
                        <a:bodyPr/>
                        <a:lstStyle/>
                        <a:p>
                          <a:pPr algn="ctr"/>
                          <a:endParaRPr lang="es-ES_tradnl" sz="1400" b="0" i="0" dirty="0">
                            <a:latin typeface="Montserrat Light" pitchFamily="2" charset="77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_tradnl" sz="1400" b="0" i="0" dirty="0">
                              <a:latin typeface="Montserrat Light" pitchFamily="2" charset="77"/>
                            </a:rPr>
                            <a:t>Población=</a:t>
                          </a:r>
                          <a:r>
                            <a:rPr lang="es-ES_tradnl" sz="1400" b="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P+N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1400" b="0" i="0" dirty="0">
                              <a:latin typeface="Montserrat Light" pitchFamily="2" charset="77"/>
                            </a:rPr>
                            <a:t>Positiva(</a:t>
                          </a:r>
                          <a:r>
                            <a:rPr lang="es-ES_tradnl" sz="1400" b="0" i="1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s-ES_tradnl" sz="1400" b="0" i="0" dirty="0">
                              <a:latin typeface="Montserrat Light" pitchFamily="2" charset="77"/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1400" b="0" i="0" dirty="0">
                              <a:latin typeface="Montserrat Light" pitchFamily="2" charset="77"/>
                            </a:rPr>
                            <a:t>Negativa(</a:t>
                          </a:r>
                          <a:r>
                            <a:rPr lang="es-ES_tradnl" sz="1400" b="0" i="1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</a:t>
                          </a:r>
                          <a:r>
                            <a:rPr lang="es-ES_tradnl" sz="1400" b="0" i="0" dirty="0">
                              <a:latin typeface="Montserrat Light" pitchFamily="2" charset="77"/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81938" t="-80645" r="-881" b="-6354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9251863"/>
                      </a:ext>
                    </a:extLst>
                  </a:tr>
                  <a:tr h="518160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_tradnl" sz="1400" b="0" i="0" dirty="0">
                              <a:latin typeface="Montserrat Light" pitchFamily="2" charset="77"/>
                            </a:rPr>
                            <a:t>Predicción</a:t>
                          </a:r>
                        </a:p>
                      </a:txBody>
                      <a:tcPr vert="vert2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_tradnl" sz="1400" b="0" i="0" dirty="0">
                              <a:latin typeface="Montserrat Light" pitchFamily="2" charset="77"/>
                            </a:rPr>
                            <a:t>Positiva(</a:t>
                          </a:r>
                          <a:r>
                            <a:rPr lang="es-ES_tradnl" sz="1400" b="0" i="1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PP</a:t>
                          </a:r>
                          <a:r>
                            <a:rPr lang="es-ES_tradnl" sz="1400" b="0" i="0" dirty="0">
                              <a:latin typeface="Montserrat Light" pitchFamily="2" charset="77"/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1400" b="0" i="0" dirty="0">
                              <a:latin typeface="Montserrat Light" pitchFamily="2" charset="77"/>
                            </a:rPr>
                            <a:t>Verdaderos positivos (</a:t>
                          </a:r>
                          <a:r>
                            <a:rPr lang="es-ES_tradnl" sz="1400" b="0" i="1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TP</a:t>
                          </a:r>
                          <a:r>
                            <a:rPr lang="es-ES_tradnl" sz="1400" b="0" i="0" dirty="0">
                              <a:latin typeface="Montserrat Light" pitchFamily="2" charset="77"/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1400" b="0" i="0" dirty="0">
                              <a:latin typeface="Montserrat Light" pitchFamily="2" charset="77"/>
                            </a:rPr>
                            <a:t>Falso Positivo (</a:t>
                          </a:r>
                          <a:r>
                            <a:rPr lang="es-ES_tradnl" sz="1400" b="0" i="1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FP</a:t>
                          </a:r>
                          <a:r>
                            <a:rPr lang="es-ES_tradnl" sz="1400" b="0" i="0" dirty="0">
                              <a:latin typeface="Montserrat Light" pitchFamily="2" charset="77"/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81938" t="-136585" r="-881" b="-3804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8335606"/>
                      </a:ext>
                    </a:extLst>
                  </a:tr>
                  <a:tr h="518160">
                    <a:tc vMerge="1">
                      <a:txBody>
                        <a:bodyPr/>
                        <a:lstStyle/>
                        <a:p>
                          <a:endParaRPr lang="es-ES_tradnl" sz="1400" b="0" i="0" dirty="0">
                            <a:latin typeface="Montserrat Ligh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_tradnl" sz="1400" b="0" i="0" dirty="0">
                              <a:latin typeface="Montserrat Light" pitchFamily="2" charset="77"/>
                            </a:rPr>
                            <a:t>Negativa(</a:t>
                          </a:r>
                          <a:r>
                            <a:rPr lang="es-ES_tradnl" sz="1400" b="0" i="1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PN</a:t>
                          </a:r>
                          <a:r>
                            <a:rPr lang="es-ES_tradnl" sz="1400" b="0" i="0" dirty="0">
                              <a:latin typeface="Montserrat Light" pitchFamily="2" charset="77"/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1400" b="0" i="0" dirty="0">
                              <a:latin typeface="Montserrat Light" pitchFamily="2" charset="77"/>
                            </a:rPr>
                            <a:t>Falso Negativo (</a:t>
                          </a:r>
                          <a:r>
                            <a:rPr lang="es-ES_tradnl" sz="1400" b="0" i="1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FN</a:t>
                          </a:r>
                          <a:r>
                            <a:rPr lang="es-ES_tradnl" sz="1400" b="0" i="0" dirty="0">
                              <a:latin typeface="Montserrat Light" pitchFamily="2" charset="77"/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1400" b="0" i="0" dirty="0">
                              <a:latin typeface="Montserrat Light" pitchFamily="2" charset="77"/>
                            </a:rPr>
                            <a:t>Verdaderos negativos (</a:t>
                          </a:r>
                          <a:r>
                            <a:rPr lang="es-ES_tradnl" sz="1400" b="0" i="1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TN</a:t>
                          </a:r>
                          <a:r>
                            <a:rPr lang="es-ES_tradnl" sz="1400" b="0" i="0" dirty="0">
                              <a:latin typeface="Montserrat Light" pitchFamily="2" charset="77"/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81938" t="-236585" r="-881" b="-2804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643586"/>
                      </a:ext>
                    </a:extLst>
                  </a:tr>
                  <a:tr h="819976">
                    <a:tc>
                      <a:txBody>
                        <a:bodyPr/>
                        <a:lstStyle/>
                        <a:p>
                          <a:pPr algn="ctr"/>
                          <a:endParaRPr lang="es-ES_tradnl" sz="1400" b="0" i="0" dirty="0">
                            <a:latin typeface="Montserrat Light" pitchFamily="2" charset="7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5600" t="-212308" r="-388000" b="-7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22656" t="-212308" r="-278906" b="-7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22656" t="-212308" r="-178906" b="-7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1938" t="-212308" r="-881" b="-7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945961"/>
                      </a:ext>
                    </a:extLst>
                  </a:tr>
                  <a:tr h="606616">
                    <a:tc>
                      <a:txBody>
                        <a:bodyPr/>
                        <a:lstStyle/>
                        <a:p>
                          <a:pPr algn="ctr"/>
                          <a:endParaRPr lang="es-ES_tradnl" sz="1400" b="0" i="0" dirty="0">
                            <a:latin typeface="Montserrat Light" pitchFamily="2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_tradnl" sz="1400" b="0" i="0" dirty="0">
                            <a:latin typeface="Montserrat Light" pitchFamily="2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2656" t="-422917" r="-278906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2656" t="-422917" r="-178906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1938" t="-422917" r="-881" b="-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14826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Elipse 7">
            <a:extLst>
              <a:ext uri="{FF2B5EF4-FFF2-40B4-BE49-F238E27FC236}">
                <a16:creationId xmlns:a16="http://schemas.microsoft.com/office/drawing/2014/main" id="{BD695830-FD06-E762-8FDF-D2B2B1E15BCE}"/>
              </a:ext>
            </a:extLst>
          </p:cNvPr>
          <p:cNvSpPr/>
          <p:nvPr/>
        </p:nvSpPr>
        <p:spPr>
          <a:xfrm>
            <a:off x="11625648" y="6362246"/>
            <a:ext cx="248163" cy="29755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054140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7235B-8060-A741-8A38-4051FA31A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1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CF1CA6-96B9-C941-A8DC-5442D4A99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pPr/>
              <a:t>13</a:t>
            </a:fld>
            <a:endParaRPr lang="es-ES_tradnl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DD9A0F3-F115-F640-A617-AF3CF5BB403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Medidas del Error de Clasificación</a:t>
            </a:r>
          </a:p>
          <a:p>
            <a:r>
              <a:rPr lang="es-ES_tradnl" sz="2000" dirty="0"/>
              <a:t>Curva ROC</a:t>
            </a:r>
          </a:p>
        </p:txBody>
      </p:sp>
      <p:grpSp>
        <p:nvGrpSpPr>
          <p:cNvPr id="80" name="Grupo 79">
            <a:extLst>
              <a:ext uri="{FF2B5EF4-FFF2-40B4-BE49-F238E27FC236}">
                <a16:creationId xmlns:a16="http://schemas.microsoft.com/office/drawing/2014/main" id="{C4E0E61F-E612-9849-B949-5D1AFA0127E1}"/>
              </a:ext>
            </a:extLst>
          </p:cNvPr>
          <p:cNvGrpSpPr/>
          <p:nvPr/>
        </p:nvGrpSpPr>
        <p:grpSpPr>
          <a:xfrm>
            <a:off x="-14990" y="1631842"/>
            <a:ext cx="7888055" cy="4996353"/>
            <a:chOff x="1293927" y="1665482"/>
            <a:chExt cx="7888055" cy="4996353"/>
          </a:xfrm>
        </p:grpSpPr>
        <p:sp>
          <p:nvSpPr>
            <p:cNvPr id="79" name="Forma libre 78">
              <a:extLst>
                <a:ext uri="{FF2B5EF4-FFF2-40B4-BE49-F238E27FC236}">
                  <a16:creationId xmlns:a16="http://schemas.microsoft.com/office/drawing/2014/main" id="{43F9031A-D080-A244-802C-977DEA8542B5}"/>
                </a:ext>
              </a:extLst>
            </p:cNvPr>
            <p:cNvSpPr/>
            <p:nvPr/>
          </p:nvSpPr>
          <p:spPr>
            <a:xfrm>
              <a:off x="4157153" y="2548236"/>
              <a:ext cx="3577772" cy="3593447"/>
            </a:xfrm>
            <a:custGeom>
              <a:avLst/>
              <a:gdLst>
                <a:gd name="connsiteX0" fmla="*/ 0 w 3577772"/>
                <a:gd name="connsiteY0" fmla="*/ 3593447 h 3593447"/>
                <a:gd name="connsiteX1" fmla="*/ 14514 w 3577772"/>
                <a:gd name="connsiteY1" fmla="*/ 1800933 h 3593447"/>
                <a:gd name="connsiteX2" fmla="*/ 7257 w 3577772"/>
                <a:gd name="connsiteY2" fmla="*/ 719618 h 3593447"/>
                <a:gd name="connsiteX3" fmla="*/ 21772 w 3577772"/>
                <a:gd name="connsiteY3" fmla="*/ 131790 h 3593447"/>
                <a:gd name="connsiteX4" fmla="*/ 195943 w 3577772"/>
                <a:gd name="connsiteY4" fmla="*/ 15675 h 3593447"/>
                <a:gd name="connsiteX5" fmla="*/ 1052286 w 3577772"/>
                <a:gd name="connsiteY5" fmla="*/ 1161 h 3593447"/>
                <a:gd name="connsiteX6" fmla="*/ 2540000 w 3577772"/>
                <a:gd name="connsiteY6" fmla="*/ 15675 h 3593447"/>
                <a:gd name="connsiteX7" fmla="*/ 3577772 w 3577772"/>
                <a:gd name="connsiteY7" fmla="*/ 22933 h 3593447"/>
                <a:gd name="connsiteX8" fmla="*/ 3577772 w 3577772"/>
                <a:gd name="connsiteY8" fmla="*/ 22933 h 3593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77772" h="3593447">
                  <a:moveTo>
                    <a:pt x="0" y="3593447"/>
                  </a:moveTo>
                  <a:cubicBezTo>
                    <a:pt x="6652" y="2936675"/>
                    <a:pt x="13305" y="2279904"/>
                    <a:pt x="14514" y="1800933"/>
                  </a:cubicBezTo>
                  <a:cubicBezTo>
                    <a:pt x="15723" y="1321962"/>
                    <a:pt x="6047" y="997808"/>
                    <a:pt x="7257" y="719618"/>
                  </a:cubicBezTo>
                  <a:cubicBezTo>
                    <a:pt x="8467" y="441427"/>
                    <a:pt x="-9676" y="249114"/>
                    <a:pt x="21772" y="131790"/>
                  </a:cubicBezTo>
                  <a:cubicBezTo>
                    <a:pt x="53220" y="14466"/>
                    <a:pt x="24191" y="37446"/>
                    <a:pt x="195943" y="15675"/>
                  </a:cubicBezTo>
                  <a:cubicBezTo>
                    <a:pt x="367695" y="-6096"/>
                    <a:pt x="1052286" y="1161"/>
                    <a:pt x="1052286" y="1161"/>
                  </a:cubicBezTo>
                  <a:lnTo>
                    <a:pt x="2540000" y="15675"/>
                  </a:lnTo>
                  <a:lnTo>
                    <a:pt x="3577772" y="22933"/>
                  </a:lnTo>
                  <a:lnTo>
                    <a:pt x="3577772" y="22933"/>
                  </a:lnTo>
                </a:path>
              </a:pathLst>
            </a:custGeom>
            <a:gradFill flip="none" rotWithShape="1">
              <a:gsLst>
                <a:gs pos="69000">
                  <a:schemeClr val="bg1">
                    <a:alpha val="0"/>
                  </a:schemeClr>
                </a:gs>
                <a:gs pos="100000">
                  <a:srgbClr val="00FA00">
                    <a:alpha val="24713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0">
              <a:noFill/>
              <a:extLst>
                <a:ext uri="{C807C97D-BFC1-408E-A445-0C87EB9F89A2}">
                  <ask:lineSketchStyleProps xmlns:ask="http://schemas.microsoft.com/office/drawing/2018/sketchyshapes" sd="2181742364"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DFC99186-BF2A-5941-8E8F-233B37E2C6D6}"/>
                </a:ext>
              </a:extLst>
            </p:cNvPr>
            <p:cNvSpPr/>
            <p:nvPr/>
          </p:nvSpPr>
          <p:spPr>
            <a:xfrm rot="-2700000">
              <a:off x="3469217" y="3288599"/>
              <a:ext cx="4968000" cy="2124000"/>
            </a:xfrm>
            <a:custGeom>
              <a:avLst/>
              <a:gdLst>
                <a:gd name="connsiteX0" fmla="*/ 0 w 5040000"/>
                <a:gd name="connsiteY0" fmla="*/ 360000 h 720000"/>
                <a:gd name="connsiteX1" fmla="*/ 2520000 w 5040000"/>
                <a:gd name="connsiteY1" fmla="*/ 0 h 720000"/>
                <a:gd name="connsiteX2" fmla="*/ 5040000 w 5040000"/>
                <a:gd name="connsiteY2" fmla="*/ 360000 h 720000"/>
                <a:gd name="connsiteX3" fmla="*/ 2520000 w 5040000"/>
                <a:gd name="connsiteY3" fmla="*/ 720000 h 720000"/>
                <a:gd name="connsiteX4" fmla="*/ 0 w 5040000"/>
                <a:gd name="connsiteY4" fmla="*/ 360000 h 720000"/>
                <a:gd name="connsiteX0" fmla="*/ 139 w 5040139"/>
                <a:gd name="connsiteY0" fmla="*/ 889982 h 1249982"/>
                <a:gd name="connsiteX1" fmla="*/ 2435342 w 5040139"/>
                <a:gd name="connsiteY1" fmla="*/ 0 h 1249982"/>
                <a:gd name="connsiteX2" fmla="*/ 5040139 w 5040139"/>
                <a:gd name="connsiteY2" fmla="*/ 889982 h 1249982"/>
                <a:gd name="connsiteX3" fmla="*/ 2520139 w 5040139"/>
                <a:gd name="connsiteY3" fmla="*/ 1249982 h 1249982"/>
                <a:gd name="connsiteX4" fmla="*/ 139 w 5040139"/>
                <a:gd name="connsiteY4" fmla="*/ 889982 h 1249982"/>
                <a:gd name="connsiteX0" fmla="*/ 546 w 5040546"/>
                <a:gd name="connsiteY0" fmla="*/ 889982 h 1673968"/>
                <a:gd name="connsiteX1" fmla="*/ 2435749 w 5040546"/>
                <a:gd name="connsiteY1" fmla="*/ 0 h 1673968"/>
                <a:gd name="connsiteX2" fmla="*/ 5040546 w 5040546"/>
                <a:gd name="connsiteY2" fmla="*/ 889982 h 1673968"/>
                <a:gd name="connsiteX3" fmla="*/ 2605343 w 5040546"/>
                <a:gd name="connsiteY3" fmla="*/ 1673968 h 1673968"/>
                <a:gd name="connsiteX4" fmla="*/ 546 w 5040546"/>
                <a:gd name="connsiteY4" fmla="*/ 889982 h 1673968"/>
                <a:gd name="connsiteX0" fmla="*/ 177 w 5040177"/>
                <a:gd name="connsiteY0" fmla="*/ 889982 h 1981358"/>
                <a:gd name="connsiteX1" fmla="*/ 2435380 w 5040177"/>
                <a:gd name="connsiteY1" fmla="*/ 0 h 1981358"/>
                <a:gd name="connsiteX2" fmla="*/ 5040177 w 5040177"/>
                <a:gd name="connsiteY2" fmla="*/ 889982 h 1981358"/>
                <a:gd name="connsiteX3" fmla="*/ 2530777 w 5040177"/>
                <a:gd name="connsiteY3" fmla="*/ 1981358 h 1981358"/>
                <a:gd name="connsiteX4" fmla="*/ 177 w 5040177"/>
                <a:gd name="connsiteY4" fmla="*/ 889982 h 1981358"/>
                <a:gd name="connsiteX0" fmla="*/ 0 w 5040000"/>
                <a:gd name="connsiteY0" fmla="*/ 1091374 h 2182750"/>
                <a:gd name="connsiteX1" fmla="*/ 2530599 w 5040000"/>
                <a:gd name="connsiteY1" fmla="*/ 0 h 2182750"/>
                <a:gd name="connsiteX2" fmla="*/ 5040000 w 5040000"/>
                <a:gd name="connsiteY2" fmla="*/ 1091374 h 2182750"/>
                <a:gd name="connsiteX3" fmla="*/ 2530600 w 5040000"/>
                <a:gd name="connsiteY3" fmla="*/ 2182750 h 2182750"/>
                <a:gd name="connsiteX4" fmla="*/ 0 w 5040000"/>
                <a:gd name="connsiteY4" fmla="*/ 1091374 h 218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0000" h="2182750">
                  <a:moveTo>
                    <a:pt x="0" y="1091374"/>
                  </a:moveTo>
                  <a:cubicBezTo>
                    <a:pt x="0" y="727582"/>
                    <a:pt x="1138841" y="0"/>
                    <a:pt x="2530599" y="0"/>
                  </a:cubicBezTo>
                  <a:cubicBezTo>
                    <a:pt x="3922357" y="0"/>
                    <a:pt x="5040000" y="892551"/>
                    <a:pt x="5040000" y="1091374"/>
                  </a:cubicBezTo>
                  <a:cubicBezTo>
                    <a:pt x="5040000" y="1290197"/>
                    <a:pt x="3922358" y="2182750"/>
                    <a:pt x="2530600" y="2182750"/>
                  </a:cubicBezTo>
                  <a:cubicBezTo>
                    <a:pt x="1138842" y="2182750"/>
                    <a:pt x="0" y="1455166"/>
                    <a:pt x="0" y="1091374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rgbClr val="F9F9F9">
                    <a:alpha val="278"/>
                  </a:srgbClr>
                </a:gs>
                <a:gs pos="54000">
                  <a:srgbClr val="FF0000">
                    <a:alpha val="25000"/>
                  </a:srgbClr>
                </a:gs>
                <a:gs pos="78000">
                  <a:srgbClr val="F9F9F9">
                    <a:alpha val="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ED9D1D01-6829-7C4F-BCF7-6B304A94D5F3}"/>
                </a:ext>
              </a:extLst>
            </p:cNvPr>
            <p:cNvCxnSpPr/>
            <p:nvPr/>
          </p:nvCxnSpPr>
          <p:spPr>
            <a:xfrm flipH="1">
              <a:off x="4156732" y="4351481"/>
              <a:ext cx="3599999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D2834579-1B30-3F43-AA56-5449AC02335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153219" y="4358888"/>
              <a:ext cx="3599999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AD26573B-8723-2141-A306-279531B36CF2}"/>
                </a:ext>
              </a:extLst>
            </p:cNvPr>
            <p:cNvSpPr/>
            <p:nvPr/>
          </p:nvSpPr>
          <p:spPr>
            <a:xfrm>
              <a:off x="4156733" y="2553525"/>
              <a:ext cx="3600000" cy="360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836100BA-FFD9-4344-8ED3-273674F8BE2B}"/>
                </a:ext>
              </a:extLst>
            </p:cNvPr>
            <p:cNvCxnSpPr/>
            <p:nvPr/>
          </p:nvCxnSpPr>
          <p:spPr>
            <a:xfrm>
              <a:off x="4156733" y="6165098"/>
              <a:ext cx="3960000" cy="0"/>
            </a:xfrm>
            <a:prstGeom prst="straightConnector1">
              <a:avLst/>
            </a:prstGeom>
            <a:ln w="635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2118B66B-EEC3-BB4E-91F0-A5A7397C544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76733" y="4196672"/>
              <a:ext cx="3960000" cy="0"/>
            </a:xfrm>
            <a:prstGeom prst="straightConnector1">
              <a:avLst/>
            </a:prstGeom>
            <a:ln w="635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6A8305F4-2A49-2747-A8E9-3912CE54DD0C}"/>
                </a:ext>
              </a:extLst>
            </p:cNvPr>
            <p:cNvCxnSpPr/>
            <p:nvPr/>
          </p:nvCxnSpPr>
          <p:spPr>
            <a:xfrm flipV="1">
              <a:off x="5956732" y="6076992"/>
              <a:ext cx="0" cy="18000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65D67078-A60A-3F4D-80F4-4D31B4310E15}"/>
                </a:ext>
              </a:extLst>
            </p:cNvPr>
            <p:cNvCxnSpPr/>
            <p:nvPr/>
          </p:nvCxnSpPr>
          <p:spPr>
            <a:xfrm flipV="1">
              <a:off x="7756733" y="6068032"/>
              <a:ext cx="0" cy="18000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5A5C1D73-7ACD-A84D-8DF9-C823E80AE2E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156732" y="4263525"/>
              <a:ext cx="0" cy="18000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8B694F35-E184-974E-87D1-EEA5073E73A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156732" y="2468497"/>
              <a:ext cx="0" cy="18000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4A649B67-433E-6D47-810D-3855CA4645F0}"/>
                </a:ext>
              </a:extLst>
            </p:cNvPr>
            <p:cNvSpPr txBox="1"/>
            <p:nvPr/>
          </p:nvSpPr>
          <p:spPr>
            <a:xfrm>
              <a:off x="5784249" y="6190216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79257F9E-904D-EF49-B652-3C7CFA2FC1F1}"/>
                </a:ext>
              </a:extLst>
            </p:cNvPr>
            <p:cNvSpPr txBox="1"/>
            <p:nvPr/>
          </p:nvSpPr>
          <p:spPr>
            <a:xfrm>
              <a:off x="7632338" y="6190216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5F60C108-F111-3A4F-B881-976857A85FEC}"/>
                </a:ext>
              </a:extLst>
            </p:cNvPr>
            <p:cNvSpPr txBox="1"/>
            <p:nvPr/>
          </p:nvSpPr>
          <p:spPr>
            <a:xfrm>
              <a:off x="4032339" y="6190216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3EB9F370-AD72-6140-9758-CBEB05C3EB4C}"/>
                </a:ext>
              </a:extLst>
            </p:cNvPr>
            <p:cNvSpPr txBox="1"/>
            <p:nvPr/>
          </p:nvSpPr>
          <p:spPr>
            <a:xfrm>
              <a:off x="3766766" y="4228371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6A7C467B-3034-1648-8552-09550DE52963}"/>
                </a:ext>
              </a:extLst>
            </p:cNvPr>
            <p:cNvSpPr txBox="1"/>
            <p:nvPr/>
          </p:nvSpPr>
          <p:spPr>
            <a:xfrm>
              <a:off x="3885447" y="2430414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34A27087-888B-D048-B7CC-57C9A6B89551}"/>
                </a:ext>
              </a:extLst>
            </p:cNvPr>
            <p:cNvSpPr txBox="1"/>
            <p:nvPr/>
          </p:nvSpPr>
          <p:spPr>
            <a:xfrm>
              <a:off x="5311856" y="6354058"/>
              <a:ext cx="12827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1-especificidad</a:t>
              </a: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5C23BD3A-1065-0F4D-A51F-6FB524FBE86D}"/>
                </a:ext>
              </a:extLst>
            </p:cNvPr>
            <p:cNvSpPr txBox="1"/>
            <p:nvPr/>
          </p:nvSpPr>
          <p:spPr>
            <a:xfrm rot="16200000">
              <a:off x="3209619" y="4197592"/>
              <a:ext cx="1043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sensibilidad</a:t>
              </a:r>
            </a:p>
          </p:txBody>
        </p: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C39AF7A1-AA65-CC47-9E93-28AC529E05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5705" y="2561219"/>
              <a:ext cx="3571026" cy="3578762"/>
            </a:xfrm>
            <a:prstGeom prst="line">
              <a:avLst/>
            </a:prstGeom>
            <a:ln w="3492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Llamada con línea 2 (barra de énfasis) 31">
              <a:extLst>
                <a:ext uri="{FF2B5EF4-FFF2-40B4-BE49-F238E27FC236}">
                  <a16:creationId xmlns:a16="http://schemas.microsoft.com/office/drawing/2014/main" id="{DF82C8E0-CAD3-824B-89DA-EE5C462006F1}"/>
                </a:ext>
              </a:extLst>
            </p:cNvPr>
            <p:cNvSpPr/>
            <p:nvPr/>
          </p:nvSpPr>
          <p:spPr>
            <a:xfrm>
              <a:off x="8076456" y="3367756"/>
              <a:ext cx="1105526" cy="355253"/>
            </a:xfrm>
            <a:prstGeom prst="accentCallout2">
              <a:avLst>
                <a:gd name="adj1" fmla="val 55299"/>
                <a:gd name="adj2" fmla="val 3021"/>
                <a:gd name="adj3" fmla="val 54768"/>
                <a:gd name="adj4" fmla="val -17540"/>
                <a:gd name="adj5" fmla="val -106136"/>
                <a:gd name="adj6" fmla="val -6700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_tradnl" sz="1200" dirty="0">
                  <a:solidFill>
                    <a:schemeClr val="tx1"/>
                  </a:solidFill>
                  <a:latin typeface="Montserrat Light" pitchFamily="2" charset="77"/>
                </a:rPr>
                <a:t>Clasificador Aleatorio</a:t>
              </a:r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3C1268AC-F620-6649-BC32-24D98F09DA7D}"/>
                </a:ext>
              </a:extLst>
            </p:cNvPr>
            <p:cNvSpPr/>
            <p:nvPr/>
          </p:nvSpPr>
          <p:spPr>
            <a:xfrm>
              <a:off x="4109991" y="2500969"/>
              <a:ext cx="108000" cy="108000"/>
            </a:xfrm>
            <a:prstGeom prst="ellipse">
              <a:avLst/>
            </a:prstGeom>
            <a:solidFill>
              <a:srgbClr val="00FA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700" b="1" dirty="0">
                <a:latin typeface="Montserrat Light" pitchFamily="2" charset="77"/>
              </a:endParaRPr>
            </a:p>
          </p:txBody>
        </p:sp>
        <p:sp>
          <p:nvSpPr>
            <p:cNvPr id="35" name="Llamada con línea 2 (barra de énfasis) 34">
              <a:extLst>
                <a:ext uri="{FF2B5EF4-FFF2-40B4-BE49-F238E27FC236}">
                  <a16:creationId xmlns:a16="http://schemas.microsoft.com/office/drawing/2014/main" id="{94E6CEFC-3698-CF46-B5B4-7D95690D6B8B}"/>
                </a:ext>
              </a:extLst>
            </p:cNvPr>
            <p:cNvSpPr/>
            <p:nvPr/>
          </p:nvSpPr>
          <p:spPr>
            <a:xfrm flipH="1">
              <a:off x="2177765" y="3096546"/>
              <a:ext cx="1034925" cy="392520"/>
            </a:xfrm>
            <a:prstGeom prst="accentCallout2">
              <a:avLst>
                <a:gd name="adj1" fmla="val 55299"/>
                <a:gd name="adj2" fmla="val 3021"/>
                <a:gd name="adj3" fmla="val 54768"/>
                <a:gd name="adj4" fmla="val -17540"/>
                <a:gd name="adj5" fmla="val -135344"/>
                <a:gd name="adj6" fmla="val -9164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_tradnl" sz="1200" dirty="0">
                  <a:solidFill>
                    <a:schemeClr val="tx1"/>
                  </a:solidFill>
                  <a:latin typeface="Montserrat Light" pitchFamily="2" charset="77"/>
                </a:rPr>
                <a:t>El mejor clasificador</a:t>
              </a:r>
            </a:p>
          </p:txBody>
        </p: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1547EDB2-DCE1-1E4B-9541-28BBFCC47CC5}"/>
                </a:ext>
              </a:extLst>
            </p:cNvPr>
            <p:cNvCxnSpPr>
              <a:cxnSpLocks/>
              <a:stCxn id="34" idx="4"/>
            </p:cNvCxnSpPr>
            <p:nvPr/>
          </p:nvCxnSpPr>
          <p:spPr>
            <a:xfrm>
              <a:off x="4163991" y="2608969"/>
              <a:ext cx="5087" cy="3531012"/>
            </a:xfrm>
            <a:prstGeom prst="line">
              <a:avLst/>
            </a:prstGeom>
            <a:ln w="25400">
              <a:solidFill>
                <a:srgbClr val="00FA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C8A19927-A756-F94F-B967-89F326C30BD8}"/>
                </a:ext>
              </a:extLst>
            </p:cNvPr>
            <p:cNvCxnSpPr>
              <a:cxnSpLocks/>
              <a:stCxn id="34" idx="6"/>
            </p:cNvCxnSpPr>
            <p:nvPr/>
          </p:nvCxnSpPr>
          <p:spPr>
            <a:xfrm>
              <a:off x="4217991" y="2554969"/>
              <a:ext cx="3531712" cy="0"/>
            </a:xfrm>
            <a:prstGeom prst="line">
              <a:avLst/>
            </a:prstGeom>
            <a:ln w="25400">
              <a:solidFill>
                <a:srgbClr val="00FA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orma libre 55">
              <a:extLst>
                <a:ext uri="{FF2B5EF4-FFF2-40B4-BE49-F238E27FC236}">
                  <a16:creationId xmlns:a16="http://schemas.microsoft.com/office/drawing/2014/main" id="{283EED33-AAD5-EA40-841A-809482109D08}"/>
                </a:ext>
              </a:extLst>
            </p:cNvPr>
            <p:cNvSpPr/>
            <p:nvPr/>
          </p:nvSpPr>
          <p:spPr>
            <a:xfrm>
              <a:off x="4212236" y="2593298"/>
              <a:ext cx="3522689" cy="3537679"/>
            </a:xfrm>
            <a:custGeom>
              <a:avLst/>
              <a:gdLst>
                <a:gd name="connsiteX0" fmla="*/ 0 w 3522689"/>
                <a:gd name="connsiteY0" fmla="*/ 3537679 h 3537679"/>
                <a:gd name="connsiteX1" fmla="*/ 209862 w 3522689"/>
                <a:gd name="connsiteY1" fmla="*/ 2503358 h 3537679"/>
                <a:gd name="connsiteX2" fmla="*/ 719528 w 3522689"/>
                <a:gd name="connsiteY2" fmla="*/ 899410 h 3537679"/>
                <a:gd name="connsiteX3" fmla="*/ 2308485 w 3522689"/>
                <a:gd name="connsiteY3" fmla="*/ 179882 h 3537679"/>
                <a:gd name="connsiteX4" fmla="*/ 3522689 w 3522689"/>
                <a:gd name="connsiteY4" fmla="*/ 0 h 353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2689" h="3537679" extrusionOk="0">
                  <a:moveTo>
                    <a:pt x="0" y="3537679"/>
                  </a:moveTo>
                  <a:cubicBezTo>
                    <a:pt x="-8516" y="3207382"/>
                    <a:pt x="74171" y="2948988"/>
                    <a:pt x="209862" y="2503358"/>
                  </a:cubicBezTo>
                  <a:cubicBezTo>
                    <a:pt x="451405" y="2089251"/>
                    <a:pt x="277228" y="1289598"/>
                    <a:pt x="719528" y="899410"/>
                  </a:cubicBezTo>
                  <a:cubicBezTo>
                    <a:pt x="971658" y="607515"/>
                    <a:pt x="1838076" y="347557"/>
                    <a:pt x="2308485" y="179882"/>
                  </a:cubicBezTo>
                  <a:cubicBezTo>
                    <a:pt x="2686513" y="-18805"/>
                    <a:pt x="3211924" y="44968"/>
                    <a:pt x="3522689" y="0"/>
                  </a:cubicBezTo>
                </a:path>
              </a:pathLst>
            </a:custGeom>
            <a:noFill/>
            <a:ln w="31750">
              <a:solidFill>
                <a:schemeClr val="accent6">
                  <a:lumMod val="50000"/>
                  <a:alpha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522689"/>
                        <a:gd name="connsiteY0" fmla="*/ 3537679 h 3537679"/>
                        <a:gd name="connsiteX1" fmla="*/ 209862 w 3522689"/>
                        <a:gd name="connsiteY1" fmla="*/ 2503358 h 3537679"/>
                        <a:gd name="connsiteX2" fmla="*/ 719528 w 3522689"/>
                        <a:gd name="connsiteY2" fmla="*/ 899410 h 3537679"/>
                        <a:gd name="connsiteX3" fmla="*/ 2308485 w 3522689"/>
                        <a:gd name="connsiteY3" fmla="*/ 179882 h 3537679"/>
                        <a:gd name="connsiteX4" fmla="*/ 3522689 w 3522689"/>
                        <a:gd name="connsiteY4" fmla="*/ 0 h 35376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522689" h="3537679">
                          <a:moveTo>
                            <a:pt x="0" y="3537679"/>
                          </a:moveTo>
                          <a:cubicBezTo>
                            <a:pt x="44970" y="3240374"/>
                            <a:pt x="89941" y="2943069"/>
                            <a:pt x="209862" y="2503358"/>
                          </a:cubicBezTo>
                          <a:cubicBezTo>
                            <a:pt x="329783" y="2063647"/>
                            <a:pt x="369758" y="1286656"/>
                            <a:pt x="719528" y="899410"/>
                          </a:cubicBezTo>
                          <a:cubicBezTo>
                            <a:pt x="1069298" y="512164"/>
                            <a:pt x="1841291" y="329784"/>
                            <a:pt x="2308485" y="179882"/>
                          </a:cubicBezTo>
                          <a:cubicBezTo>
                            <a:pt x="2775679" y="29980"/>
                            <a:pt x="3149184" y="14990"/>
                            <a:pt x="3522689" y="0"/>
                          </a:cubicBez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442F8655-9A91-F642-9504-96F7786D33F3}"/>
                </a:ext>
              </a:extLst>
            </p:cNvPr>
            <p:cNvSpPr/>
            <p:nvPr/>
          </p:nvSpPr>
          <p:spPr>
            <a:xfrm>
              <a:off x="5466804" y="3250512"/>
              <a:ext cx="108000" cy="108000"/>
            </a:xfrm>
            <a:prstGeom prst="ellipse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700" b="1" dirty="0">
                <a:latin typeface="Montserrat Light" pitchFamily="2" charset="77"/>
              </a:endParaRPr>
            </a:p>
          </p:txBody>
        </p:sp>
        <p:sp>
          <p:nvSpPr>
            <p:cNvPr id="58" name="Llamada con línea 2 (barra de énfasis) 57">
              <a:extLst>
                <a:ext uri="{FF2B5EF4-FFF2-40B4-BE49-F238E27FC236}">
                  <a16:creationId xmlns:a16="http://schemas.microsoft.com/office/drawing/2014/main" id="{1B3B67D2-3A08-DE4F-82EC-7AA3B0815813}"/>
                </a:ext>
              </a:extLst>
            </p:cNvPr>
            <p:cNvSpPr/>
            <p:nvPr/>
          </p:nvSpPr>
          <p:spPr>
            <a:xfrm flipH="1">
              <a:off x="1293927" y="5268920"/>
              <a:ext cx="1675514" cy="921296"/>
            </a:xfrm>
            <a:prstGeom prst="accentCallout2">
              <a:avLst>
                <a:gd name="adj1" fmla="val 55299"/>
                <a:gd name="adj2" fmla="val 3021"/>
                <a:gd name="adj3" fmla="val 54768"/>
                <a:gd name="adj4" fmla="val -17540"/>
                <a:gd name="adj5" fmla="val -51169"/>
                <a:gd name="adj6" fmla="val -9302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_tradnl" sz="1200" dirty="0">
                  <a:solidFill>
                    <a:schemeClr val="tx1"/>
                  </a:solidFill>
                  <a:latin typeface="Montserrat Light" pitchFamily="2" charset="77"/>
                </a:rPr>
                <a:t>Curva de un clasificador probabilístico, red de neuronas, regresión logística…</a:t>
              </a:r>
            </a:p>
          </p:txBody>
        </p: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63ED0618-EB24-C743-99C8-90C073A0E7E3}"/>
                </a:ext>
              </a:extLst>
            </p:cNvPr>
            <p:cNvCxnSpPr>
              <a:cxnSpLocks/>
              <a:stCxn id="57" idx="3"/>
              <a:endCxn id="21" idx="0"/>
            </p:cNvCxnSpPr>
            <p:nvPr/>
          </p:nvCxnSpPr>
          <p:spPr>
            <a:xfrm flipH="1">
              <a:off x="4159938" y="3342696"/>
              <a:ext cx="1322682" cy="2847520"/>
            </a:xfrm>
            <a:prstGeom prst="line">
              <a:avLst/>
            </a:prstGeom>
            <a:ln w="25400">
              <a:solidFill>
                <a:schemeClr val="accent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D2BFDD54-18E0-6B48-AA80-30ADE93356F3}"/>
                </a:ext>
              </a:extLst>
            </p:cNvPr>
            <p:cNvCxnSpPr>
              <a:cxnSpLocks/>
              <a:stCxn id="57" idx="7"/>
            </p:cNvCxnSpPr>
            <p:nvPr/>
          </p:nvCxnSpPr>
          <p:spPr>
            <a:xfrm flipV="1">
              <a:off x="5558988" y="2562664"/>
              <a:ext cx="2175937" cy="703664"/>
            </a:xfrm>
            <a:prstGeom prst="line">
              <a:avLst/>
            </a:prstGeom>
            <a:ln w="25400">
              <a:solidFill>
                <a:schemeClr val="accent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Llamada con línea 2 (barra de énfasis) 72">
              <a:extLst>
                <a:ext uri="{FF2B5EF4-FFF2-40B4-BE49-F238E27FC236}">
                  <a16:creationId xmlns:a16="http://schemas.microsoft.com/office/drawing/2014/main" id="{62A1BEF0-322F-164D-81CE-BB086AD6A2E6}"/>
                </a:ext>
              </a:extLst>
            </p:cNvPr>
            <p:cNvSpPr/>
            <p:nvPr/>
          </p:nvSpPr>
          <p:spPr>
            <a:xfrm>
              <a:off x="6913651" y="1665482"/>
              <a:ext cx="1780085" cy="355253"/>
            </a:xfrm>
            <a:prstGeom prst="accentCallout2">
              <a:avLst>
                <a:gd name="adj1" fmla="val 55299"/>
                <a:gd name="adj2" fmla="val 3021"/>
                <a:gd name="adj3" fmla="val 54768"/>
                <a:gd name="adj4" fmla="val -17540"/>
                <a:gd name="adj5" fmla="val 447865"/>
                <a:gd name="adj6" fmla="val -7638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_tradnl" sz="1200" dirty="0">
                  <a:solidFill>
                    <a:schemeClr val="tx1"/>
                  </a:solidFill>
                  <a:latin typeface="Montserrat Light" pitchFamily="2" charset="77"/>
                </a:rPr>
                <a:t>Clasificador árbol de decisión,…</a:t>
              </a:r>
            </a:p>
          </p:txBody>
        </p:sp>
      </p:grpSp>
      <p:sp>
        <p:nvSpPr>
          <p:cNvPr id="81" name="CuadroTexto 80">
            <a:extLst>
              <a:ext uri="{FF2B5EF4-FFF2-40B4-BE49-F238E27FC236}">
                <a16:creationId xmlns:a16="http://schemas.microsoft.com/office/drawing/2014/main" id="{571F3C35-0465-D34C-B1B8-DA9ADDEBE6C1}"/>
              </a:ext>
            </a:extLst>
          </p:cNvPr>
          <p:cNvSpPr txBox="1"/>
          <p:nvPr/>
        </p:nvSpPr>
        <p:spPr>
          <a:xfrm>
            <a:off x="8058208" y="2396774"/>
            <a:ext cx="37300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1400" dirty="0">
                <a:latin typeface="Montserrat Light" pitchFamily="2" charset="77"/>
              </a:rPr>
              <a:t>Cada punto del espacio ROC se corresponde con una matriz de confusión</a:t>
            </a:r>
          </a:p>
          <a:p>
            <a:pPr algn="just"/>
            <a:endParaRPr lang="es-ES_tradnl" sz="1400" dirty="0">
              <a:latin typeface="Montserrat Light" pitchFamily="2" charset="77"/>
            </a:endParaRPr>
          </a:p>
          <a:p>
            <a:pPr algn="just"/>
            <a:r>
              <a:rPr lang="es-ES_tradnl" sz="1400" dirty="0">
                <a:latin typeface="Montserrat Light" pitchFamily="2" charset="77"/>
              </a:rPr>
              <a:t>Una medida muy útil que se obtiene a partir de la curva ROC es el </a:t>
            </a:r>
            <a:r>
              <a:rPr lang="es-ES_tradnl" sz="1400" b="1" dirty="0">
                <a:latin typeface="Montserrat SemiBold" pitchFamily="2" charset="77"/>
              </a:rPr>
              <a:t>área bajo la curva ROC</a:t>
            </a:r>
            <a:r>
              <a:rPr lang="es-ES_tradnl" sz="1400" dirty="0">
                <a:latin typeface="Montserrat Light" pitchFamily="2" charset="77"/>
              </a:rPr>
              <a:t> (AUC)</a:t>
            </a:r>
          </a:p>
          <a:p>
            <a:pPr algn="just"/>
            <a:endParaRPr lang="es-ES_tradnl" sz="1400" dirty="0">
              <a:latin typeface="Montserrat Light" pitchFamily="2" charset="77"/>
            </a:endParaRPr>
          </a:p>
          <a:p>
            <a:pPr algn="just"/>
            <a:r>
              <a:rPr lang="es-ES_tradnl" sz="1400" dirty="0">
                <a:latin typeface="Montserrat Light" pitchFamily="2" charset="77"/>
              </a:rPr>
              <a:t>El clasificador aleatorio tiene AUC=0.5 y el mejor clasificador AUC=1</a:t>
            </a:r>
          </a:p>
          <a:p>
            <a:pPr algn="just"/>
            <a:endParaRPr lang="es-ES_tradnl" sz="1400" dirty="0">
              <a:latin typeface="Montserrat Light" pitchFamily="2" charset="77"/>
            </a:endParaRPr>
          </a:p>
          <a:p>
            <a:pPr algn="just"/>
            <a:r>
              <a:rPr lang="es-ES_tradnl" sz="1400" dirty="0">
                <a:latin typeface="Montserrat Light" pitchFamily="2" charset="77"/>
              </a:rPr>
              <a:t>Dos clasificadores pueden tener el mismo ACC pero diferente AUC, será preferible escoger al de mayor AUC</a:t>
            </a:r>
          </a:p>
          <a:p>
            <a:pPr algn="just"/>
            <a:endParaRPr lang="es-ES_tradnl" sz="1400" dirty="0">
              <a:latin typeface="Montserrat Light" pitchFamily="2" charset="77"/>
            </a:endParaRPr>
          </a:p>
          <a:p>
            <a:pPr algn="just"/>
            <a:r>
              <a:rPr lang="es-ES_tradnl" sz="1400" dirty="0">
                <a:latin typeface="Montserrat Light" pitchFamily="2" charset="77"/>
              </a:rPr>
              <a:t>Un clasificador puede ser considerado bueno a partir de un AUC&gt;0.75</a:t>
            </a:r>
          </a:p>
          <a:p>
            <a:pPr algn="just"/>
            <a:endParaRPr lang="es-ES_tradnl" sz="1400" b="1" dirty="0">
              <a:latin typeface="Montserrat SemiBold" pitchFamily="2" charset="77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EAD19D17-9DA0-B024-6BCA-2A473A0C6688}"/>
              </a:ext>
            </a:extLst>
          </p:cNvPr>
          <p:cNvSpPr/>
          <p:nvPr/>
        </p:nvSpPr>
        <p:spPr>
          <a:xfrm>
            <a:off x="11625648" y="6362246"/>
            <a:ext cx="248163" cy="29755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725042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3FA6B-7950-618B-8A61-3BA8D5D4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1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53E51E4-D26F-D5C1-0BCB-542A045D88F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Aprendizaje Basado en Instancias. </a:t>
            </a:r>
            <a:r>
              <a:rPr lang="es-ES_tradnl" i="1" dirty="0"/>
              <a:t>K-NN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D13FCE4C-5147-26B3-18BD-8F924CC3FE25}"/>
              </a:ext>
            </a:extLst>
          </p:cNvPr>
          <p:cNvGrpSpPr/>
          <p:nvPr/>
        </p:nvGrpSpPr>
        <p:grpSpPr>
          <a:xfrm>
            <a:off x="2372497" y="1825626"/>
            <a:ext cx="6030098" cy="4033890"/>
            <a:chOff x="8161513" y="1199507"/>
            <a:chExt cx="3356573" cy="2554804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419F0169-9DF4-823F-432F-09538D30924C}"/>
                </a:ext>
              </a:extLst>
            </p:cNvPr>
            <p:cNvSpPr/>
            <p:nvPr/>
          </p:nvSpPr>
          <p:spPr>
            <a:xfrm>
              <a:off x="9404350" y="2462158"/>
              <a:ext cx="108000" cy="10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BEF0980C-948A-3A9D-CF74-E3483082439C}"/>
                </a:ext>
              </a:extLst>
            </p:cNvPr>
            <p:cNvSpPr/>
            <p:nvPr/>
          </p:nvSpPr>
          <p:spPr>
            <a:xfrm>
              <a:off x="9039225" y="2909089"/>
              <a:ext cx="108000" cy="10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BF077089-15D1-8B25-C402-82E48E6F7D0C}"/>
                </a:ext>
              </a:extLst>
            </p:cNvPr>
            <p:cNvSpPr/>
            <p:nvPr/>
          </p:nvSpPr>
          <p:spPr>
            <a:xfrm>
              <a:off x="9434941" y="2195832"/>
              <a:ext cx="108000" cy="10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3DFD9063-8D97-76AB-B490-752593F94EDF}"/>
                </a:ext>
              </a:extLst>
            </p:cNvPr>
            <p:cNvSpPr/>
            <p:nvPr/>
          </p:nvSpPr>
          <p:spPr>
            <a:xfrm>
              <a:off x="9140875" y="2106319"/>
              <a:ext cx="108000" cy="10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BBC2F44F-F4FA-8FA9-B26F-D90997B84D1C}"/>
                </a:ext>
              </a:extLst>
            </p:cNvPr>
            <p:cNvSpPr/>
            <p:nvPr/>
          </p:nvSpPr>
          <p:spPr>
            <a:xfrm>
              <a:off x="9020175" y="2275762"/>
              <a:ext cx="108000" cy="10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6B205043-1669-FD9E-B438-EFD81E1B9AAA}"/>
                </a:ext>
              </a:extLst>
            </p:cNvPr>
            <p:cNvSpPr/>
            <p:nvPr/>
          </p:nvSpPr>
          <p:spPr>
            <a:xfrm>
              <a:off x="8874125" y="1834494"/>
              <a:ext cx="108000" cy="10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9118F2AF-B32B-D98F-F917-3F0CBFC14D1B}"/>
                </a:ext>
              </a:extLst>
            </p:cNvPr>
            <p:cNvSpPr/>
            <p:nvPr/>
          </p:nvSpPr>
          <p:spPr>
            <a:xfrm>
              <a:off x="8874125" y="2458983"/>
              <a:ext cx="108000" cy="10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CFDB0589-F820-DD41-D0F7-C7503A19863F}"/>
                </a:ext>
              </a:extLst>
            </p:cNvPr>
            <p:cNvSpPr/>
            <p:nvPr/>
          </p:nvSpPr>
          <p:spPr>
            <a:xfrm>
              <a:off x="8686800" y="3029789"/>
              <a:ext cx="108000" cy="10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F4798714-AC59-CEED-E787-03864D422B2B}"/>
                </a:ext>
              </a:extLst>
            </p:cNvPr>
            <p:cNvSpPr/>
            <p:nvPr/>
          </p:nvSpPr>
          <p:spPr>
            <a:xfrm>
              <a:off x="9699625" y="2257857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CD50AD15-925D-A258-108E-ECA1B341B6FA}"/>
                </a:ext>
              </a:extLst>
            </p:cNvPr>
            <p:cNvSpPr/>
            <p:nvPr/>
          </p:nvSpPr>
          <p:spPr>
            <a:xfrm>
              <a:off x="9477400" y="2721955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CBE6105D-4B37-6A20-18CD-A64C66EC4F8B}"/>
                </a:ext>
              </a:extLst>
            </p:cNvPr>
            <p:cNvSpPr/>
            <p:nvPr/>
          </p:nvSpPr>
          <p:spPr>
            <a:xfrm>
              <a:off x="10002943" y="2690708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CE668A76-86CC-6642-A66B-27329E21FC51}"/>
                </a:ext>
              </a:extLst>
            </p:cNvPr>
            <p:cNvSpPr/>
            <p:nvPr/>
          </p:nvSpPr>
          <p:spPr>
            <a:xfrm>
              <a:off x="10331585" y="2576358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3250BF12-FB31-83BB-E451-5DD90C93B3AB}"/>
                </a:ext>
              </a:extLst>
            </p:cNvPr>
            <p:cNvSpPr/>
            <p:nvPr/>
          </p:nvSpPr>
          <p:spPr>
            <a:xfrm>
              <a:off x="10178949" y="2899564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B37565F5-694C-91D2-6DFA-2272049F845C}"/>
                </a:ext>
              </a:extLst>
            </p:cNvPr>
            <p:cNvSpPr/>
            <p:nvPr/>
          </p:nvSpPr>
          <p:spPr>
            <a:xfrm>
              <a:off x="9448521" y="3002385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FB445704-6B52-A5B3-0311-C52A0AEA7777}"/>
                </a:ext>
              </a:extLst>
            </p:cNvPr>
            <p:cNvSpPr/>
            <p:nvPr/>
          </p:nvSpPr>
          <p:spPr>
            <a:xfrm>
              <a:off x="9699625" y="3198757"/>
              <a:ext cx="108000" cy="1080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E3D5E28E-0B22-E3BD-A063-DFFC5501AC5B}"/>
                </a:ext>
              </a:extLst>
            </p:cNvPr>
            <p:cNvSpPr/>
            <p:nvPr/>
          </p:nvSpPr>
          <p:spPr>
            <a:xfrm>
              <a:off x="9887758" y="2286125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A37CC0FA-C31A-5EBD-8A0B-FDB33AC51231}"/>
                </a:ext>
              </a:extLst>
            </p:cNvPr>
            <p:cNvSpPr/>
            <p:nvPr/>
          </p:nvSpPr>
          <p:spPr>
            <a:xfrm>
              <a:off x="10172498" y="2164531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17DAF961-CBCE-DF5A-2EFE-704835EEDA2D}"/>
                </a:ext>
              </a:extLst>
            </p:cNvPr>
            <p:cNvSpPr/>
            <p:nvPr/>
          </p:nvSpPr>
          <p:spPr>
            <a:xfrm>
              <a:off x="10056943" y="2458191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05FA14F0-4ADE-8182-3F65-232A92017742}"/>
                </a:ext>
              </a:extLst>
            </p:cNvPr>
            <p:cNvSpPr/>
            <p:nvPr/>
          </p:nvSpPr>
          <p:spPr>
            <a:xfrm>
              <a:off x="9851144" y="1880449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5E9AAF07-479B-7FEC-01BF-79C2F33B6932}"/>
                </a:ext>
              </a:extLst>
            </p:cNvPr>
            <p:cNvSpPr/>
            <p:nvPr/>
          </p:nvSpPr>
          <p:spPr>
            <a:xfrm>
              <a:off x="9546646" y="1901337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C7328B54-8B49-52CB-74D1-94C5534AFA9D}"/>
                </a:ext>
              </a:extLst>
            </p:cNvPr>
            <p:cNvSpPr/>
            <p:nvPr/>
          </p:nvSpPr>
          <p:spPr>
            <a:xfrm>
              <a:off x="10137114" y="1846429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059D0EA4-ED6C-4062-7BFC-B557F81DE883}"/>
                </a:ext>
              </a:extLst>
            </p:cNvPr>
            <p:cNvSpPr/>
            <p:nvPr/>
          </p:nvSpPr>
          <p:spPr>
            <a:xfrm>
              <a:off x="9242248" y="1812655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EBE607C8-0CFF-EC1A-1BC9-1CB1D206F1AB}"/>
                </a:ext>
              </a:extLst>
            </p:cNvPr>
            <p:cNvSpPr/>
            <p:nvPr/>
          </p:nvSpPr>
          <p:spPr>
            <a:xfrm>
              <a:off x="9688361" y="2130928"/>
              <a:ext cx="108000" cy="10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6D469318-6C4C-125B-897A-7B2DA2070E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82361" y="1822952"/>
              <a:ext cx="720000" cy="720000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32" name="Conector recto de flecha 31">
              <a:extLst>
                <a:ext uri="{FF2B5EF4-FFF2-40B4-BE49-F238E27FC236}">
                  <a16:creationId xmlns:a16="http://schemas.microsoft.com/office/drawing/2014/main" id="{E65AF22B-58EB-6327-087B-8A9ABB2FAC53}"/>
                </a:ext>
              </a:extLst>
            </p:cNvPr>
            <p:cNvCxnSpPr>
              <a:cxnSpLocks/>
            </p:cNvCxnSpPr>
            <p:nvPr/>
          </p:nvCxnSpPr>
          <p:spPr>
            <a:xfrm>
              <a:off x="8491300" y="3511326"/>
              <a:ext cx="231653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>
              <a:extLst>
                <a:ext uri="{FF2B5EF4-FFF2-40B4-BE49-F238E27FC236}">
                  <a16:creationId xmlns:a16="http://schemas.microsoft.com/office/drawing/2014/main" id="{3FCEA261-9E4E-FE73-3574-BB29F0BCD80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333080" y="2357773"/>
              <a:ext cx="231653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4EE346A5-677E-8D28-8472-B5413B91FD43}"/>
                </a:ext>
              </a:extLst>
            </p:cNvPr>
            <p:cNvSpPr txBox="1"/>
            <p:nvPr/>
          </p:nvSpPr>
          <p:spPr>
            <a:xfrm>
              <a:off x="10375796" y="3415757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s-ES_tradnl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2F9185C0-0B71-371B-849B-B2F3183ED0CF}"/>
                </a:ext>
              </a:extLst>
            </p:cNvPr>
            <p:cNvSpPr txBox="1"/>
            <p:nvPr/>
          </p:nvSpPr>
          <p:spPr>
            <a:xfrm>
              <a:off x="8161513" y="1206109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s-ES_tradnl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Llamada con línea 2 (barra de énfasis) 35">
                  <a:extLst>
                    <a:ext uri="{FF2B5EF4-FFF2-40B4-BE49-F238E27FC236}">
                      <a16:creationId xmlns:a16="http://schemas.microsoft.com/office/drawing/2014/main" id="{BB367B47-BC39-523B-682A-D3A897AE3A0B}"/>
                    </a:ext>
                  </a:extLst>
                </p:cNvPr>
                <p:cNvSpPr/>
                <p:nvPr/>
              </p:nvSpPr>
              <p:spPr>
                <a:xfrm>
                  <a:off x="10076512" y="1605972"/>
                  <a:ext cx="1071368" cy="189407"/>
                </a:xfrm>
                <a:prstGeom prst="accentCallout2">
                  <a:avLst>
                    <a:gd name="adj1" fmla="val 18750"/>
                    <a:gd name="adj2" fmla="val -727"/>
                    <a:gd name="adj3" fmla="val 18750"/>
                    <a:gd name="adj4" fmla="val -16667"/>
                    <a:gd name="adj5" fmla="val 115444"/>
                    <a:gd name="adj6" fmla="val -29705"/>
                  </a:avLst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tlCol="0" anchor="ctr"/>
                <a:lstStyle/>
                <a:p>
                  <a:r>
                    <a:rPr lang="es-ES_tradnl" sz="1200" dirty="0">
                      <a:solidFill>
                        <a:schemeClr val="tx1"/>
                      </a:solidFill>
                      <a:latin typeface="Montserrat Light" pitchFamily="2" charset="77"/>
                    </a:rPr>
                    <a:t>5-NN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_tradnl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s-ES_tradnl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2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es-E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endParaRPr lang="es-ES_tradnl" sz="1200" dirty="0">
                    <a:solidFill>
                      <a:schemeClr val="tx1"/>
                    </a:solidFill>
                    <a:latin typeface="Montserrat Light" pitchFamily="2" charset="77"/>
                  </a:endParaRPr>
                </a:p>
              </p:txBody>
            </p:sp>
          </mc:Choice>
          <mc:Fallback xmlns="">
            <p:sp>
              <p:nvSpPr>
                <p:cNvPr id="46" name="Llamada con línea 2 (barra de énfasis) 45">
                  <a:extLst>
                    <a:ext uri="{FF2B5EF4-FFF2-40B4-BE49-F238E27FC236}">
                      <a16:creationId xmlns:a16="http://schemas.microsoft.com/office/drawing/2014/main" id="{BAB2BBF0-4E05-0F43-9DCF-F05890460C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6512" y="1605972"/>
                  <a:ext cx="1071368" cy="189407"/>
                </a:xfrm>
                <a:prstGeom prst="accentCallout2">
                  <a:avLst>
                    <a:gd name="adj1" fmla="val 18750"/>
                    <a:gd name="adj2" fmla="val -727"/>
                    <a:gd name="adj3" fmla="val 18750"/>
                    <a:gd name="adj4" fmla="val -16667"/>
                    <a:gd name="adj5" fmla="val 115444"/>
                    <a:gd name="adj6" fmla="val -29705"/>
                  </a:avLst>
                </a:prstGeom>
                <a:blipFill>
                  <a:blip r:embed="rId3"/>
                  <a:stretch>
                    <a:fillRect r="-277778" b="-12500"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39BC8714-CE0F-5D5A-7980-D13C819D17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63660" y="2003685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Llamada con línea 2 (barra de énfasis) 37">
                  <a:extLst>
                    <a:ext uri="{FF2B5EF4-FFF2-40B4-BE49-F238E27FC236}">
                      <a16:creationId xmlns:a16="http://schemas.microsoft.com/office/drawing/2014/main" id="{270669D0-B42F-1833-BF7C-C4D7BAC07AB9}"/>
                    </a:ext>
                  </a:extLst>
                </p:cNvPr>
                <p:cNvSpPr/>
                <p:nvPr/>
              </p:nvSpPr>
              <p:spPr>
                <a:xfrm>
                  <a:off x="10421226" y="1999455"/>
                  <a:ext cx="1096860" cy="189407"/>
                </a:xfrm>
                <a:prstGeom prst="accentCallout2">
                  <a:avLst>
                    <a:gd name="adj1" fmla="val 18750"/>
                    <a:gd name="adj2" fmla="val -727"/>
                    <a:gd name="adj3" fmla="val 21255"/>
                    <a:gd name="adj4" fmla="val -39204"/>
                    <a:gd name="adj5" fmla="val 65511"/>
                    <a:gd name="adj6" fmla="val -46044"/>
                  </a:avLst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tlCol="0" anchor="ctr"/>
                <a:lstStyle/>
                <a:p>
                  <a:r>
                    <a:rPr lang="es-ES_tradnl" sz="1200" dirty="0">
                      <a:solidFill>
                        <a:schemeClr val="tx1"/>
                      </a:solidFill>
                      <a:latin typeface="Montserrat Light" pitchFamily="2" charset="77"/>
                    </a:rPr>
                    <a:t>1-NN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_tradnl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s-ES_tradnl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2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es-E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endParaRPr lang="es-ES_tradnl" sz="1200" dirty="0">
                    <a:solidFill>
                      <a:schemeClr val="tx1"/>
                    </a:solidFill>
                    <a:latin typeface="Montserrat Light" pitchFamily="2" charset="77"/>
                  </a:endParaRPr>
                </a:p>
              </p:txBody>
            </p:sp>
          </mc:Choice>
          <mc:Fallback xmlns="">
            <p:sp>
              <p:nvSpPr>
                <p:cNvPr id="59" name="Llamada con línea 2 (barra de énfasis) 58">
                  <a:extLst>
                    <a:ext uri="{FF2B5EF4-FFF2-40B4-BE49-F238E27FC236}">
                      <a16:creationId xmlns:a16="http://schemas.microsoft.com/office/drawing/2014/main" id="{5CF1AB1E-0BFC-BF41-B695-1AF5338510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1226" y="1999455"/>
                  <a:ext cx="1096860" cy="189407"/>
                </a:xfrm>
                <a:prstGeom prst="accentCallout2">
                  <a:avLst>
                    <a:gd name="adj1" fmla="val 18750"/>
                    <a:gd name="adj2" fmla="val -727"/>
                    <a:gd name="adj3" fmla="val 21255"/>
                    <a:gd name="adj4" fmla="val -39204"/>
                    <a:gd name="adj5" fmla="val 65511"/>
                    <a:gd name="adj6" fmla="val -46044"/>
                  </a:avLst>
                </a:prstGeom>
                <a:blipFill>
                  <a:blip r:embed="rId4"/>
                  <a:stretch>
                    <a:fillRect r="-171429" b="-12500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4B50FB75-CF94-99FB-9ECC-EA4C3BFDFA37}"/>
                </a:ext>
              </a:extLst>
            </p:cNvPr>
            <p:cNvSpPr/>
            <p:nvPr/>
          </p:nvSpPr>
          <p:spPr>
            <a:xfrm>
              <a:off x="11081834" y="1661054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184996FA-7F06-6D15-2367-3CD7C2F0C7B2}"/>
                </a:ext>
              </a:extLst>
            </p:cNvPr>
            <p:cNvSpPr/>
            <p:nvPr/>
          </p:nvSpPr>
          <p:spPr>
            <a:xfrm>
              <a:off x="11389150" y="2052319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41" name="Elipse 40">
            <a:extLst>
              <a:ext uri="{FF2B5EF4-FFF2-40B4-BE49-F238E27FC236}">
                <a16:creationId xmlns:a16="http://schemas.microsoft.com/office/drawing/2014/main" id="{CB62C148-820F-775A-7D59-39654FBC97B9}"/>
              </a:ext>
            </a:extLst>
          </p:cNvPr>
          <p:cNvSpPr/>
          <p:nvPr/>
        </p:nvSpPr>
        <p:spPr>
          <a:xfrm>
            <a:off x="11625648" y="6362246"/>
            <a:ext cx="248163" cy="29755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45788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3FA6B-7950-618B-8A61-3BA8D5D4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1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53E51E4-D26F-D5C1-0BCB-542A045D88F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Entrenamiento , predicción, evaluación y construcción del modelos final (KNN)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84DFBCB-8C80-B509-F2E4-46DB82003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393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sz="1800" dirty="0" err="1">
                <a:latin typeface="Courier" pitchFamily="2" charset="0"/>
              </a:rPr>
              <a:t>from</a:t>
            </a:r>
            <a:r>
              <a:rPr lang="es-ES" sz="1800" dirty="0">
                <a:latin typeface="Courier" pitchFamily="2" charset="0"/>
              </a:rPr>
              <a:t> </a:t>
            </a:r>
            <a:r>
              <a:rPr lang="es-ES" sz="1800" dirty="0" err="1">
                <a:latin typeface="Courier" pitchFamily="2" charset="0"/>
              </a:rPr>
              <a:t>sklearn.model_selection</a:t>
            </a:r>
            <a:r>
              <a:rPr lang="es-ES" sz="1800" dirty="0">
                <a:latin typeface="Courier" pitchFamily="2" charset="0"/>
              </a:rPr>
              <a:t> </a:t>
            </a:r>
            <a:r>
              <a:rPr lang="es-ES" sz="1800" dirty="0" err="1">
                <a:latin typeface="Courier" pitchFamily="2" charset="0"/>
              </a:rPr>
              <a:t>import</a:t>
            </a:r>
            <a:r>
              <a:rPr lang="es-ES" sz="1800" dirty="0">
                <a:latin typeface="Courier" pitchFamily="2" charset="0"/>
              </a:rPr>
              <a:t> </a:t>
            </a:r>
            <a:r>
              <a:rPr lang="es-ES" sz="1800" dirty="0" err="1">
                <a:latin typeface="Courier" pitchFamily="2" charset="0"/>
              </a:rPr>
              <a:t>train_test_split</a:t>
            </a:r>
            <a:endParaRPr lang="es-E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s-ES" sz="1800" dirty="0" err="1">
                <a:latin typeface="Courier" pitchFamily="2" charset="0"/>
              </a:rPr>
              <a:t>from</a:t>
            </a:r>
            <a:r>
              <a:rPr lang="es-ES" sz="1800" dirty="0">
                <a:latin typeface="Courier" pitchFamily="2" charset="0"/>
              </a:rPr>
              <a:t> </a:t>
            </a:r>
            <a:r>
              <a:rPr lang="es-ES" sz="1800" dirty="0" err="1">
                <a:latin typeface="Courier" pitchFamily="2" charset="0"/>
              </a:rPr>
              <a:t>sklearn</a:t>
            </a:r>
            <a:r>
              <a:rPr lang="es-ES" sz="1800" dirty="0">
                <a:latin typeface="Courier" pitchFamily="2" charset="0"/>
              </a:rPr>
              <a:t> </a:t>
            </a:r>
            <a:r>
              <a:rPr lang="es-ES" sz="1800" dirty="0" err="1">
                <a:latin typeface="Courier" pitchFamily="2" charset="0"/>
              </a:rPr>
              <a:t>import</a:t>
            </a:r>
            <a:r>
              <a:rPr lang="es-ES" sz="1800" dirty="0">
                <a:latin typeface="Courier" pitchFamily="2" charset="0"/>
              </a:rPr>
              <a:t> </a:t>
            </a:r>
            <a:r>
              <a:rPr lang="es-ES" sz="1800" dirty="0" err="1">
                <a:latin typeface="Courier" pitchFamily="2" charset="0"/>
              </a:rPr>
              <a:t>metrics</a:t>
            </a:r>
            <a:endParaRPr lang="es-E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s-ES" sz="1800" dirty="0" err="1">
                <a:latin typeface="Courier" pitchFamily="2" charset="0"/>
              </a:rPr>
              <a:t>from</a:t>
            </a:r>
            <a:r>
              <a:rPr lang="es-ES" sz="1800" dirty="0">
                <a:latin typeface="Courier" pitchFamily="2" charset="0"/>
              </a:rPr>
              <a:t> </a:t>
            </a:r>
            <a:r>
              <a:rPr lang="es-ES" sz="1800" dirty="0" err="1">
                <a:latin typeface="Courier" pitchFamily="2" charset="0"/>
              </a:rPr>
              <a:t>sklearn.neighbors</a:t>
            </a:r>
            <a:r>
              <a:rPr lang="es-ES" sz="1800" dirty="0">
                <a:latin typeface="Courier" pitchFamily="2" charset="0"/>
              </a:rPr>
              <a:t> </a:t>
            </a:r>
            <a:r>
              <a:rPr lang="es-ES" sz="1800" dirty="0" err="1">
                <a:latin typeface="Courier" pitchFamily="2" charset="0"/>
              </a:rPr>
              <a:t>import</a:t>
            </a:r>
            <a:r>
              <a:rPr lang="es-ES" sz="1800" dirty="0">
                <a:latin typeface="Courier" pitchFamily="2" charset="0"/>
              </a:rPr>
              <a:t> </a:t>
            </a:r>
            <a:r>
              <a:rPr lang="es-ES" sz="1800" dirty="0" err="1">
                <a:latin typeface="Courier" pitchFamily="2" charset="0"/>
              </a:rPr>
              <a:t>KNeighborsClassifier</a:t>
            </a:r>
            <a:endParaRPr lang="es-E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s-ES" sz="1800" dirty="0" err="1">
                <a:latin typeface="Courier" pitchFamily="2" charset="0"/>
              </a:rPr>
              <a:t>import</a:t>
            </a:r>
            <a:r>
              <a:rPr lang="es-ES" sz="1800" dirty="0">
                <a:latin typeface="Courier" pitchFamily="2" charset="0"/>
              </a:rPr>
              <a:t> </a:t>
            </a:r>
            <a:r>
              <a:rPr lang="es-ES" sz="1800" dirty="0" err="1">
                <a:latin typeface="Courier" pitchFamily="2" charset="0"/>
              </a:rPr>
              <a:t>warnings</a:t>
            </a:r>
            <a:endParaRPr lang="es-E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s-ES" sz="1800" dirty="0" err="1">
                <a:latin typeface="Courier" pitchFamily="2" charset="0"/>
              </a:rPr>
              <a:t>warnings.filterwarnings</a:t>
            </a:r>
            <a:r>
              <a:rPr lang="es-ES" sz="1800" dirty="0">
                <a:latin typeface="Courier" pitchFamily="2" charset="0"/>
              </a:rPr>
              <a:t>('ignore')</a:t>
            </a:r>
          </a:p>
          <a:p>
            <a:pPr marL="0" indent="0">
              <a:buNone/>
            </a:pPr>
            <a:endParaRPr lang="es-E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s-ES" sz="1800" dirty="0">
                <a:latin typeface="Courier" pitchFamily="2" charset="0"/>
              </a:rPr>
              <a:t># Train/test </a:t>
            </a:r>
            <a:r>
              <a:rPr lang="es-ES" sz="1800" dirty="0" err="1">
                <a:latin typeface="Courier" pitchFamily="2" charset="0"/>
              </a:rPr>
              <a:t>split</a:t>
            </a:r>
            <a:endParaRPr lang="es-E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s-ES" sz="1800" dirty="0" err="1">
                <a:latin typeface="Courier" pitchFamily="2" charset="0"/>
              </a:rPr>
              <a:t>X_train</a:t>
            </a:r>
            <a:r>
              <a:rPr lang="es-ES" sz="1800" dirty="0">
                <a:latin typeface="Courier" pitchFamily="2" charset="0"/>
              </a:rPr>
              <a:t>, </a:t>
            </a:r>
            <a:r>
              <a:rPr lang="es-ES" sz="1800" dirty="0" err="1">
                <a:latin typeface="Courier" pitchFamily="2" charset="0"/>
              </a:rPr>
              <a:t>X_test</a:t>
            </a:r>
            <a:r>
              <a:rPr lang="es-ES" sz="1800" dirty="0">
                <a:latin typeface="Courier" pitchFamily="2" charset="0"/>
              </a:rPr>
              <a:t>, </a:t>
            </a:r>
            <a:r>
              <a:rPr lang="es-ES" sz="1800" dirty="0" err="1">
                <a:latin typeface="Courier" pitchFamily="2" charset="0"/>
              </a:rPr>
              <a:t>y_train</a:t>
            </a:r>
            <a:r>
              <a:rPr lang="es-ES" sz="1800" dirty="0">
                <a:latin typeface="Courier" pitchFamily="2" charset="0"/>
              </a:rPr>
              <a:t>, </a:t>
            </a:r>
            <a:r>
              <a:rPr lang="es-ES" sz="1800" dirty="0" err="1">
                <a:latin typeface="Courier" pitchFamily="2" charset="0"/>
              </a:rPr>
              <a:t>y_test</a:t>
            </a:r>
            <a:r>
              <a:rPr lang="es-ES" sz="1800" dirty="0">
                <a:latin typeface="Courier" pitchFamily="2" charset="0"/>
              </a:rPr>
              <a:t> = </a:t>
            </a:r>
            <a:r>
              <a:rPr lang="es-ES" sz="1800" dirty="0" err="1">
                <a:latin typeface="Courier" pitchFamily="2" charset="0"/>
              </a:rPr>
              <a:t>train_test_split</a:t>
            </a:r>
            <a:r>
              <a:rPr lang="es-ES" sz="1800" dirty="0">
                <a:latin typeface="Courier" pitchFamily="2" charset="0"/>
              </a:rPr>
              <a:t>(X, y, </a:t>
            </a:r>
            <a:r>
              <a:rPr lang="es-ES" sz="1800" dirty="0" err="1">
                <a:latin typeface="Courier" pitchFamily="2" charset="0"/>
              </a:rPr>
              <a:t>test_size</a:t>
            </a:r>
            <a:r>
              <a:rPr lang="es-ES" sz="1800" dirty="0">
                <a:latin typeface="Courier" pitchFamily="2" charset="0"/>
              </a:rPr>
              <a:t>=0.33, </a:t>
            </a:r>
            <a:r>
              <a:rPr lang="es-ES" sz="1800" dirty="0" err="1">
                <a:latin typeface="Courier" pitchFamily="2" charset="0"/>
              </a:rPr>
              <a:t>random_state</a:t>
            </a:r>
            <a:r>
              <a:rPr lang="es-ES" sz="1800" dirty="0">
                <a:latin typeface="Courier" pitchFamily="2" charset="0"/>
              </a:rPr>
              <a:t>=42)</a:t>
            </a:r>
          </a:p>
          <a:p>
            <a:pPr marL="0" indent="0">
              <a:buNone/>
            </a:pPr>
            <a:endParaRPr lang="es-E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s-ES" sz="1800" dirty="0">
                <a:latin typeface="Courier" pitchFamily="2" charset="0"/>
              </a:rPr>
              <a:t># Here, </a:t>
            </a:r>
            <a:r>
              <a:rPr lang="es-ES" sz="1800" dirty="0" err="1">
                <a:latin typeface="Courier" pitchFamily="2" charset="0"/>
              </a:rPr>
              <a:t>we</a:t>
            </a:r>
            <a:r>
              <a:rPr lang="es-ES" sz="1800" dirty="0">
                <a:latin typeface="Courier" pitchFamily="2" charset="0"/>
              </a:rPr>
              <a:t> set </a:t>
            </a:r>
            <a:r>
              <a:rPr lang="es-ES" sz="1800" dirty="0" err="1">
                <a:latin typeface="Courier" pitchFamily="2" charset="0"/>
              </a:rPr>
              <a:t>our</a:t>
            </a:r>
            <a:r>
              <a:rPr lang="es-ES" sz="1800" dirty="0">
                <a:latin typeface="Courier" pitchFamily="2" charset="0"/>
              </a:rPr>
              <a:t> </a:t>
            </a:r>
            <a:r>
              <a:rPr lang="es-ES" sz="1800" dirty="0" err="1">
                <a:latin typeface="Courier" pitchFamily="2" charset="0"/>
              </a:rPr>
              <a:t>model</a:t>
            </a:r>
            <a:r>
              <a:rPr lang="es-ES" sz="1800" dirty="0">
                <a:latin typeface="Courier" pitchFamily="2" charset="0"/>
              </a:rPr>
              <a:t> </a:t>
            </a:r>
            <a:r>
              <a:rPr lang="es-ES" sz="1800" dirty="0" err="1">
                <a:latin typeface="Courier" pitchFamily="2" charset="0"/>
              </a:rPr>
              <a:t>to</a:t>
            </a:r>
            <a:r>
              <a:rPr lang="es-ES" sz="1800" dirty="0">
                <a:latin typeface="Courier" pitchFamily="2" charset="0"/>
              </a:rPr>
              <a:t> </a:t>
            </a:r>
            <a:r>
              <a:rPr lang="es-ES" sz="1800" dirty="0" err="1">
                <a:latin typeface="Courier" pitchFamily="2" charset="0"/>
              </a:rPr>
              <a:t>classification</a:t>
            </a:r>
            <a:r>
              <a:rPr lang="es-ES" sz="1800" dirty="0">
                <a:latin typeface="Courier" pitchFamily="2" charset="0"/>
              </a:rPr>
              <a:t> </a:t>
            </a:r>
            <a:r>
              <a:rPr lang="es-ES" sz="1800" dirty="0" err="1">
                <a:latin typeface="Courier" pitchFamily="2" charset="0"/>
              </a:rPr>
              <a:t>tree</a:t>
            </a:r>
            <a:endParaRPr lang="es-E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s-ES" sz="1800" dirty="0" err="1">
                <a:latin typeface="Courier" pitchFamily="2" charset="0"/>
              </a:rPr>
              <a:t>clf</a:t>
            </a:r>
            <a:r>
              <a:rPr lang="es-ES" sz="1800" dirty="0">
                <a:latin typeface="Courier" pitchFamily="2" charset="0"/>
              </a:rPr>
              <a:t> = </a:t>
            </a:r>
            <a:r>
              <a:rPr lang="es-ES" sz="1800" dirty="0" err="1">
                <a:latin typeface="Courier" pitchFamily="2" charset="0"/>
              </a:rPr>
              <a:t>KNeighborsClassifier</a:t>
            </a:r>
            <a:r>
              <a:rPr lang="es-ES" sz="1800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s-ES" sz="1800" dirty="0" err="1">
                <a:latin typeface="Courier" pitchFamily="2" charset="0"/>
              </a:rPr>
              <a:t>np.random.seed</a:t>
            </a:r>
            <a:r>
              <a:rPr lang="es-ES" sz="1800" dirty="0">
                <a:latin typeface="Courier" pitchFamily="2" charset="0"/>
              </a:rPr>
              <a:t>(42) # </a:t>
            </a:r>
            <a:r>
              <a:rPr lang="es-ES" sz="1800" dirty="0" err="1">
                <a:latin typeface="Courier" pitchFamily="2" charset="0"/>
              </a:rPr>
              <a:t>reproducibility</a:t>
            </a:r>
            <a:endParaRPr lang="es-E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s-ES" sz="1800" dirty="0">
                <a:latin typeface="Courier" pitchFamily="2" charset="0"/>
              </a:rPr>
              <a:t># </a:t>
            </a:r>
            <a:r>
              <a:rPr lang="es-ES" sz="1800" dirty="0" err="1">
                <a:latin typeface="Courier" pitchFamily="2" charset="0"/>
              </a:rPr>
              <a:t>We</a:t>
            </a:r>
            <a:r>
              <a:rPr lang="es-ES" sz="1800" dirty="0">
                <a:latin typeface="Courier" pitchFamily="2" charset="0"/>
              </a:rPr>
              <a:t> </a:t>
            </a:r>
            <a:r>
              <a:rPr lang="es-ES" sz="1800" dirty="0" err="1">
                <a:latin typeface="Courier" pitchFamily="2" charset="0"/>
              </a:rPr>
              <a:t>train</a:t>
            </a:r>
            <a:r>
              <a:rPr lang="es-ES" sz="1800" dirty="0">
                <a:latin typeface="Courier" pitchFamily="2" charset="0"/>
              </a:rPr>
              <a:t> </a:t>
            </a:r>
            <a:r>
              <a:rPr lang="es-ES" sz="1800" dirty="0" err="1">
                <a:latin typeface="Courier" pitchFamily="2" charset="0"/>
              </a:rPr>
              <a:t>it</a:t>
            </a:r>
            <a:endParaRPr lang="es-E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s-ES" sz="1800" dirty="0" err="1">
                <a:latin typeface="Courier" pitchFamily="2" charset="0"/>
              </a:rPr>
              <a:t>clf.fit</a:t>
            </a:r>
            <a:r>
              <a:rPr lang="es-ES" sz="1800" dirty="0">
                <a:latin typeface="Courier" pitchFamily="2" charset="0"/>
              </a:rPr>
              <a:t>(</a:t>
            </a:r>
            <a:r>
              <a:rPr lang="es-ES" sz="1800" dirty="0" err="1">
                <a:latin typeface="Courier" pitchFamily="2" charset="0"/>
              </a:rPr>
              <a:t>X_train</a:t>
            </a:r>
            <a:r>
              <a:rPr lang="es-ES" sz="1800" dirty="0">
                <a:latin typeface="Courier" pitchFamily="2" charset="0"/>
              </a:rPr>
              <a:t>, </a:t>
            </a:r>
            <a:r>
              <a:rPr lang="es-ES" sz="1800" dirty="0" err="1">
                <a:latin typeface="Courier" pitchFamily="2" charset="0"/>
              </a:rPr>
              <a:t>y_train</a:t>
            </a:r>
            <a:r>
              <a:rPr lang="es-ES" sz="1800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s-ES" sz="1800" dirty="0">
                <a:latin typeface="Courier" pitchFamily="2" charset="0"/>
              </a:rPr>
              <a:t># </a:t>
            </a:r>
            <a:r>
              <a:rPr lang="es-ES" sz="1800" dirty="0" err="1">
                <a:latin typeface="Courier" pitchFamily="2" charset="0"/>
              </a:rPr>
              <a:t>We</a:t>
            </a:r>
            <a:r>
              <a:rPr lang="es-ES" sz="1800" dirty="0">
                <a:latin typeface="Courier" pitchFamily="2" charset="0"/>
              </a:rPr>
              <a:t> </a:t>
            </a:r>
            <a:r>
              <a:rPr lang="es-ES" sz="1800" dirty="0" err="1">
                <a:latin typeface="Courier" pitchFamily="2" charset="0"/>
              </a:rPr>
              <a:t>obtain</a:t>
            </a:r>
            <a:r>
              <a:rPr lang="es-ES" sz="1800" dirty="0">
                <a:latin typeface="Courier" pitchFamily="2" charset="0"/>
              </a:rPr>
              <a:t> </a:t>
            </a:r>
            <a:r>
              <a:rPr lang="es-ES" sz="1800" dirty="0" err="1">
                <a:latin typeface="Courier" pitchFamily="2" charset="0"/>
              </a:rPr>
              <a:t>predictions</a:t>
            </a:r>
            <a:r>
              <a:rPr lang="es-ES" sz="1800" dirty="0">
                <a:latin typeface="Courier" pitchFamily="2" charset="0"/>
              </a:rPr>
              <a:t> </a:t>
            </a:r>
            <a:r>
              <a:rPr lang="es-ES" sz="1800" dirty="0" err="1">
                <a:latin typeface="Courier" pitchFamily="2" charset="0"/>
              </a:rPr>
              <a:t>on</a:t>
            </a:r>
            <a:r>
              <a:rPr lang="es-ES" sz="1800" dirty="0">
                <a:latin typeface="Courier" pitchFamily="2" charset="0"/>
              </a:rPr>
              <a:t> </a:t>
            </a:r>
            <a:r>
              <a:rPr lang="es-ES" sz="1800" dirty="0" err="1">
                <a:latin typeface="Courier" pitchFamily="2" charset="0"/>
              </a:rPr>
              <a:t>the</a:t>
            </a:r>
            <a:r>
              <a:rPr lang="es-ES" sz="1800" dirty="0">
                <a:latin typeface="Courier" pitchFamily="2" charset="0"/>
              </a:rPr>
              <a:t> test set</a:t>
            </a:r>
          </a:p>
          <a:p>
            <a:pPr marL="0" indent="0">
              <a:buNone/>
            </a:pPr>
            <a:r>
              <a:rPr lang="es-ES" sz="1800" dirty="0" err="1">
                <a:latin typeface="Courier" pitchFamily="2" charset="0"/>
              </a:rPr>
              <a:t>y_test_pred</a:t>
            </a:r>
            <a:r>
              <a:rPr lang="es-ES" sz="1800" dirty="0">
                <a:latin typeface="Courier" pitchFamily="2" charset="0"/>
              </a:rPr>
              <a:t> = </a:t>
            </a:r>
            <a:r>
              <a:rPr lang="es-ES" sz="1800" dirty="0" err="1">
                <a:latin typeface="Courier" pitchFamily="2" charset="0"/>
              </a:rPr>
              <a:t>clf.predict</a:t>
            </a:r>
            <a:r>
              <a:rPr lang="es-ES" sz="1800" dirty="0">
                <a:latin typeface="Courier" pitchFamily="2" charset="0"/>
              </a:rPr>
              <a:t>(</a:t>
            </a:r>
            <a:r>
              <a:rPr lang="es-ES" sz="1800" dirty="0" err="1">
                <a:latin typeface="Courier" pitchFamily="2" charset="0"/>
              </a:rPr>
              <a:t>X_test</a:t>
            </a:r>
            <a:r>
              <a:rPr lang="es-ES" sz="1800" dirty="0"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0292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3FA6B-7950-618B-8A61-3BA8D5D4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1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53E51E4-D26F-D5C1-0BCB-542A045D88F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Entrenamiento , predicción, evaluación y construcción del modelos final (KNN)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84DFBCB-8C80-B509-F2E4-46DB82003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393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dirty="0">
                <a:latin typeface="Courier" pitchFamily="2" charset="0"/>
              </a:rPr>
              <a:t># </a:t>
            </a:r>
            <a:r>
              <a:rPr lang="es-ES" sz="1800" dirty="0" err="1">
                <a:latin typeface="Courier" pitchFamily="2" charset="0"/>
              </a:rPr>
              <a:t>We</a:t>
            </a:r>
            <a:r>
              <a:rPr lang="es-ES" sz="1800" dirty="0">
                <a:latin typeface="Courier" pitchFamily="2" charset="0"/>
              </a:rPr>
              <a:t> compute </a:t>
            </a:r>
            <a:r>
              <a:rPr lang="es-ES" sz="1800" dirty="0" err="1">
                <a:latin typeface="Courier" pitchFamily="2" charset="0"/>
              </a:rPr>
              <a:t>accuracy</a:t>
            </a:r>
            <a:endParaRPr lang="es-E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s-ES" sz="1800" dirty="0" err="1">
                <a:latin typeface="Courier" pitchFamily="2" charset="0"/>
              </a:rPr>
              <a:t>accuracy_knn</a:t>
            </a:r>
            <a:r>
              <a:rPr lang="es-ES" sz="1800" dirty="0">
                <a:latin typeface="Courier" pitchFamily="2" charset="0"/>
              </a:rPr>
              <a:t> = </a:t>
            </a:r>
            <a:r>
              <a:rPr lang="es-ES" sz="1800" dirty="0" err="1">
                <a:latin typeface="Courier" pitchFamily="2" charset="0"/>
              </a:rPr>
              <a:t>metrics.accuracy_score</a:t>
            </a:r>
            <a:r>
              <a:rPr lang="es-ES" sz="1800" dirty="0">
                <a:latin typeface="Courier" pitchFamily="2" charset="0"/>
              </a:rPr>
              <a:t>(</a:t>
            </a:r>
            <a:r>
              <a:rPr lang="es-ES" sz="1800" dirty="0" err="1">
                <a:latin typeface="Courier" pitchFamily="2" charset="0"/>
              </a:rPr>
              <a:t>y_test</a:t>
            </a:r>
            <a:r>
              <a:rPr lang="es-ES" sz="1800" dirty="0">
                <a:latin typeface="Courier" pitchFamily="2" charset="0"/>
              </a:rPr>
              <a:t>, </a:t>
            </a:r>
            <a:r>
              <a:rPr lang="es-ES" sz="1800" dirty="0" err="1">
                <a:latin typeface="Courier" pitchFamily="2" charset="0"/>
              </a:rPr>
              <a:t>y_test_pred</a:t>
            </a:r>
            <a:r>
              <a:rPr lang="es-ES" sz="1800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s-ES" sz="1800" dirty="0" err="1">
                <a:latin typeface="Courier" pitchFamily="2" charset="0"/>
              </a:rPr>
              <a:t>print</a:t>
            </a:r>
            <a:r>
              <a:rPr lang="es-ES" sz="1800" dirty="0">
                <a:latin typeface="Courier" pitchFamily="2" charset="0"/>
              </a:rPr>
              <a:t>(</a:t>
            </a:r>
            <a:r>
              <a:rPr lang="es-ES" sz="1800" dirty="0" err="1">
                <a:latin typeface="Courier" pitchFamily="2" charset="0"/>
              </a:rPr>
              <a:t>f"Accuracy</a:t>
            </a:r>
            <a:r>
              <a:rPr lang="es-ES" sz="1800" dirty="0">
                <a:latin typeface="Courier" pitchFamily="2" charset="0"/>
              </a:rPr>
              <a:t> </a:t>
            </a:r>
            <a:r>
              <a:rPr lang="es-ES" sz="1800" dirty="0" err="1">
                <a:latin typeface="Courier" pitchFamily="2" charset="0"/>
              </a:rPr>
              <a:t>of</a:t>
            </a:r>
            <a:r>
              <a:rPr lang="es-ES" sz="1800" dirty="0">
                <a:latin typeface="Courier" pitchFamily="2" charset="0"/>
              </a:rPr>
              <a:t> KNN: {</a:t>
            </a:r>
            <a:r>
              <a:rPr lang="es-ES" sz="1800" dirty="0" err="1">
                <a:latin typeface="Courier" pitchFamily="2" charset="0"/>
              </a:rPr>
              <a:t>accuracy_knn</a:t>
            </a:r>
            <a:r>
              <a:rPr lang="es-ES" sz="1800" dirty="0">
                <a:latin typeface="Courier" pitchFamily="2" charset="0"/>
              </a:rPr>
              <a:t>} ")</a:t>
            </a:r>
          </a:p>
          <a:p>
            <a:pPr marL="0" indent="0">
              <a:buNone/>
            </a:pPr>
            <a:r>
              <a:rPr lang="es-ES" sz="1800" dirty="0">
                <a:latin typeface="Courier" pitchFamily="2" charset="0"/>
              </a:rPr>
              <a:t>result1 = </a:t>
            </a:r>
            <a:r>
              <a:rPr lang="es-ES" sz="1800" dirty="0" err="1">
                <a:latin typeface="Courier" pitchFamily="2" charset="0"/>
              </a:rPr>
              <a:t>metrics.classification_report</a:t>
            </a:r>
            <a:r>
              <a:rPr lang="es-ES" sz="1800" dirty="0">
                <a:latin typeface="Courier" pitchFamily="2" charset="0"/>
              </a:rPr>
              <a:t>(</a:t>
            </a:r>
            <a:r>
              <a:rPr lang="es-ES" sz="1800" dirty="0" err="1">
                <a:latin typeface="Courier" pitchFamily="2" charset="0"/>
              </a:rPr>
              <a:t>y_test</a:t>
            </a:r>
            <a:r>
              <a:rPr lang="es-ES" sz="1800" dirty="0">
                <a:latin typeface="Courier" pitchFamily="2" charset="0"/>
              </a:rPr>
              <a:t>, </a:t>
            </a:r>
            <a:r>
              <a:rPr lang="es-ES" sz="1800" dirty="0" err="1">
                <a:latin typeface="Courier" pitchFamily="2" charset="0"/>
              </a:rPr>
              <a:t>y_test_pred</a:t>
            </a:r>
            <a:r>
              <a:rPr lang="es-ES" sz="1800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s-ES" sz="1800" dirty="0" err="1">
                <a:latin typeface="Courier" pitchFamily="2" charset="0"/>
              </a:rPr>
              <a:t>print</a:t>
            </a:r>
            <a:r>
              <a:rPr lang="es-ES" sz="1800" dirty="0">
                <a:latin typeface="Courier" pitchFamily="2" charset="0"/>
              </a:rPr>
              <a:t>("</a:t>
            </a:r>
            <a:r>
              <a:rPr lang="es-ES" sz="1800" dirty="0" err="1">
                <a:latin typeface="Courier" pitchFamily="2" charset="0"/>
              </a:rPr>
              <a:t>Classification</a:t>
            </a:r>
            <a:r>
              <a:rPr lang="es-ES" sz="1800" dirty="0">
                <a:latin typeface="Courier" pitchFamily="2" charset="0"/>
              </a:rPr>
              <a:t> </a:t>
            </a:r>
            <a:r>
              <a:rPr lang="es-ES" sz="1800" dirty="0" err="1">
                <a:latin typeface="Courier" pitchFamily="2" charset="0"/>
              </a:rPr>
              <a:t>Report</a:t>
            </a:r>
            <a:r>
              <a:rPr lang="es-ES" sz="1800" dirty="0">
                <a:latin typeface="Courier" pitchFamily="2" charset="0"/>
              </a:rPr>
              <a:t>:",)</a:t>
            </a:r>
          </a:p>
          <a:p>
            <a:pPr marL="0" indent="0">
              <a:buNone/>
            </a:pPr>
            <a:r>
              <a:rPr lang="es-ES" sz="1800" dirty="0" err="1">
                <a:latin typeface="Courier" pitchFamily="2" charset="0"/>
              </a:rPr>
              <a:t>print</a:t>
            </a:r>
            <a:r>
              <a:rPr lang="es-ES" sz="1800" dirty="0">
                <a:latin typeface="Courier" pitchFamily="2" charset="0"/>
              </a:rPr>
              <a:t> (result1)</a:t>
            </a:r>
          </a:p>
          <a:p>
            <a:pPr marL="0" indent="0">
              <a:buNone/>
            </a:pPr>
            <a:r>
              <a:rPr lang="es-ES" sz="1800" dirty="0">
                <a:latin typeface="Courier" pitchFamily="2" charset="0"/>
              </a:rPr>
              <a:t># </a:t>
            </a:r>
            <a:r>
              <a:rPr lang="es-ES" sz="1800" dirty="0" err="1">
                <a:latin typeface="Courier" pitchFamily="2" charset="0"/>
              </a:rPr>
              <a:t>Creates</a:t>
            </a:r>
            <a:r>
              <a:rPr lang="es-ES" sz="1800" dirty="0">
                <a:latin typeface="Courier" pitchFamily="2" charset="0"/>
              </a:rPr>
              <a:t> a </a:t>
            </a:r>
            <a:r>
              <a:rPr lang="es-ES" sz="1800" dirty="0" err="1">
                <a:latin typeface="Courier" pitchFamily="2" charset="0"/>
              </a:rPr>
              <a:t>confusion</a:t>
            </a:r>
            <a:r>
              <a:rPr lang="es-ES" sz="1800" dirty="0">
                <a:latin typeface="Courier" pitchFamily="2" charset="0"/>
              </a:rPr>
              <a:t> </a:t>
            </a:r>
            <a:r>
              <a:rPr lang="es-ES" sz="1800" dirty="0" err="1">
                <a:latin typeface="Courier" pitchFamily="2" charset="0"/>
              </a:rPr>
              <a:t>matrix</a:t>
            </a:r>
            <a:endParaRPr lang="es-E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s-ES" sz="1800" dirty="0">
                <a:latin typeface="Courier" pitchFamily="2" charset="0"/>
              </a:rPr>
              <a:t>cm = </a:t>
            </a:r>
            <a:r>
              <a:rPr lang="es-ES" sz="1800" dirty="0" err="1">
                <a:latin typeface="Courier" pitchFamily="2" charset="0"/>
              </a:rPr>
              <a:t>metrics.confusion_matrix</a:t>
            </a:r>
            <a:r>
              <a:rPr lang="es-ES" sz="1800" dirty="0">
                <a:latin typeface="Courier" pitchFamily="2" charset="0"/>
              </a:rPr>
              <a:t>(</a:t>
            </a:r>
            <a:r>
              <a:rPr lang="es-ES" sz="1800" dirty="0" err="1">
                <a:latin typeface="Courier" pitchFamily="2" charset="0"/>
              </a:rPr>
              <a:t>y_test</a:t>
            </a:r>
            <a:r>
              <a:rPr lang="es-ES" sz="1800" dirty="0">
                <a:latin typeface="Courier" pitchFamily="2" charset="0"/>
              </a:rPr>
              <a:t>, </a:t>
            </a:r>
            <a:r>
              <a:rPr lang="es-ES" sz="1800" dirty="0" err="1">
                <a:latin typeface="Courier" pitchFamily="2" charset="0"/>
              </a:rPr>
              <a:t>y_test_pred</a:t>
            </a:r>
            <a:r>
              <a:rPr lang="es-ES" sz="1800" dirty="0">
                <a:latin typeface="Courier" pitchFamily="2" charset="0"/>
              </a:rPr>
              <a:t>) </a:t>
            </a:r>
          </a:p>
          <a:p>
            <a:pPr marL="0" indent="0">
              <a:buNone/>
            </a:pPr>
            <a:r>
              <a:rPr lang="es-ES" sz="1800" dirty="0">
                <a:latin typeface="Courier" pitchFamily="2" charset="0"/>
              </a:rPr>
              <a:t># </a:t>
            </a:r>
            <a:r>
              <a:rPr lang="es-ES" sz="1800" dirty="0" err="1">
                <a:latin typeface="Courier" pitchFamily="2" charset="0"/>
              </a:rPr>
              <a:t>Transform</a:t>
            </a:r>
            <a:r>
              <a:rPr lang="es-ES" sz="1800" dirty="0">
                <a:latin typeface="Courier" pitchFamily="2" charset="0"/>
              </a:rPr>
              <a:t> </a:t>
            </a:r>
            <a:r>
              <a:rPr lang="es-ES" sz="1800" dirty="0" err="1">
                <a:latin typeface="Courier" pitchFamily="2" charset="0"/>
              </a:rPr>
              <a:t>to</a:t>
            </a:r>
            <a:r>
              <a:rPr lang="es-ES" sz="1800" dirty="0">
                <a:latin typeface="Courier" pitchFamily="2" charset="0"/>
              </a:rPr>
              <a:t> </a:t>
            </a:r>
            <a:r>
              <a:rPr lang="es-ES" sz="1800" dirty="0" err="1">
                <a:latin typeface="Courier" pitchFamily="2" charset="0"/>
              </a:rPr>
              <a:t>df</a:t>
            </a:r>
            <a:r>
              <a:rPr lang="es-ES" sz="1800" dirty="0">
                <a:latin typeface="Courier" pitchFamily="2" charset="0"/>
              </a:rPr>
              <a:t> </a:t>
            </a:r>
            <a:r>
              <a:rPr lang="es-ES" sz="1800" dirty="0" err="1">
                <a:latin typeface="Courier" pitchFamily="2" charset="0"/>
              </a:rPr>
              <a:t>for</a:t>
            </a:r>
            <a:r>
              <a:rPr lang="es-ES" sz="1800" dirty="0">
                <a:latin typeface="Courier" pitchFamily="2" charset="0"/>
              </a:rPr>
              <a:t> </a:t>
            </a:r>
            <a:r>
              <a:rPr lang="es-ES" sz="1800" dirty="0" err="1">
                <a:latin typeface="Courier" pitchFamily="2" charset="0"/>
              </a:rPr>
              <a:t>easier</a:t>
            </a:r>
            <a:r>
              <a:rPr lang="es-ES" sz="1800" dirty="0">
                <a:latin typeface="Courier" pitchFamily="2" charset="0"/>
              </a:rPr>
              <a:t> </a:t>
            </a:r>
            <a:r>
              <a:rPr lang="es-ES" sz="1800" dirty="0" err="1">
                <a:latin typeface="Courier" pitchFamily="2" charset="0"/>
              </a:rPr>
              <a:t>plotting</a:t>
            </a:r>
            <a:endParaRPr lang="es-E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s-ES" sz="1800" dirty="0" err="1">
                <a:latin typeface="Courier" pitchFamily="2" charset="0"/>
              </a:rPr>
              <a:t>cm_df</a:t>
            </a:r>
            <a:r>
              <a:rPr lang="es-ES" sz="1800" dirty="0">
                <a:latin typeface="Courier" pitchFamily="2" charset="0"/>
              </a:rPr>
              <a:t> = </a:t>
            </a:r>
            <a:r>
              <a:rPr lang="es-ES" sz="1800" dirty="0" err="1">
                <a:latin typeface="Courier" pitchFamily="2" charset="0"/>
              </a:rPr>
              <a:t>pd.DataFrame</a:t>
            </a:r>
            <a:r>
              <a:rPr lang="es-ES" sz="1800" dirty="0">
                <a:latin typeface="Courier" pitchFamily="2" charset="0"/>
              </a:rPr>
              <a:t>(cm,</a:t>
            </a:r>
          </a:p>
          <a:p>
            <a:pPr marL="0" indent="0">
              <a:buNone/>
            </a:pPr>
            <a:r>
              <a:rPr lang="es-ES" sz="1800" dirty="0">
                <a:latin typeface="Courier" pitchFamily="2" charset="0"/>
              </a:rPr>
              <a:t>                     </a:t>
            </a:r>
            <a:r>
              <a:rPr lang="es-ES" sz="1800" dirty="0" err="1">
                <a:latin typeface="Courier" pitchFamily="2" charset="0"/>
              </a:rPr>
              <a:t>index</a:t>
            </a:r>
            <a:r>
              <a:rPr lang="es-ES" sz="1800" dirty="0">
                <a:latin typeface="Courier" pitchFamily="2" charset="0"/>
              </a:rPr>
              <a:t> = ['</a:t>
            </a:r>
            <a:r>
              <a:rPr lang="es-ES" sz="1800" dirty="0" err="1">
                <a:latin typeface="Courier" pitchFamily="2" charset="0"/>
              </a:rPr>
              <a:t>setosa</a:t>
            </a:r>
            <a:r>
              <a:rPr lang="es-ES" sz="1800" dirty="0">
                <a:latin typeface="Courier" pitchFamily="2" charset="0"/>
              </a:rPr>
              <a:t>','</a:t>
            </a:r>
            <a:r>
              <a:rPr lang="es-ES" sz="1800" dirty="0" err="1">
                <a:latin typeface="Courier" pitchFamily="2" charset="0"/>
              </a:rPr>
              <a:t>versicolor</a:t>
            </a:r>
            <a:r>
              <a:rPr lang="es-ES" sz="1800" dirty="0">
                <a:latin typeface="Courier" pitchFamily="2" charset="0"/>
              </a:rPr>
              <a:t>','</a:t>
            </a:r>
            <a:r>
              <a:rPr lang="es-ES" sz="1800" dirty="0" err="1">
                <a:latin typeface="Courier" pitchFamily="2" charset="0"/>
              </a:rPr>
              <a:t>virginica</a:t>
            </a:r>
            <a:r>
              <a:rPr lang="es-ES" sz="1800" dirty="0">
                <a:latin typeface="Courier" pitchFamily="2" charset="0"/>
              </a:rPr>
              <a:t>'], </a:t>
            </a:r>
          </a:p>
          <a:p>
            <a:pPr marL="0" indent="0">
              <a:buNone/>
            </a:pPr>
            <a:r>
              <a:rPr lang="es-ES" sz="1800" dirty="0">
                <a:latin typeface="Courier" pitchFamily="2" charset="0"/>
              </a:rPr>
              <a:t>                     </a:t>
            </a:r>
            <a:r>
              <a:rPr lang="es-ES" sz="1800" dirty="0" err="1">
                <a:latin typeface="Courier" pitchFamily="2" charset="0"/>
              </a:rPr>
              <a:t>columns</a:t>
            </a:r>
            <a:r>
              <a:rPr lang="es-ES" sz="1800" dirty="0">
                <a:latin typeface="Courier" pitchFamily="2" charset="0"/>
              </a:rPr>
              <a:t> = ['</a:t>
            </a:r>
            <a:r>
              <a:rPr lang="es-ES" sz="1800" dirty="0" err="1">
                <a:latin typeface="Courier" pitchFamily="2" charset="0"/>
              </a:rPr>
              <a:t>setosa</a:t>
            </a:r>
            <a:r>
              <a:rPr lang="es-ES" sz="1800" dirty="0">
                <a:latin typeface="Courier" pitchFamily="2" charset="0"/>
              </a:rPr>
              <a:t>','</a:t>
            </a:r>
            <a:r>
              <a:rPr lang="es-ES" sz="1800" dirty="0" err="1">
                <a:latin typeface="Courier" pitchFamily="2" charset="0"/>
              </a:rPr>
              <a:t>versicolor</a:t>
            </a:r>
            <a:r>
              <a:rPr lang="es-ES" sz="1800" dirty="0">
                <a:latin typeface="Courier" pitchFamily="2" charset="0"/>
              </a:rPr>
              <a:t>','</a:t>
            </a:r>
            <a:r>
              <a:rPr lang="es-ES" sz="1800" dirty="0" err="1">
                <a:latin typeface="Courier" pitchFamily="2" charset="0"/>
              </a:rPr>
              <a:t>virginica</a:t>
            </a:r>
            <a:r>
              <a:rPr lang="es-ES" sz="1800" dirty="0">
                <a:latin typeface="Courier" pitchFamily="2" charset="0"/>
              </a:rPr>
              <a:t>’])</a:t>
            </a:r>
          </a:p>
        </p:txBody>
      </p:sp>
    </p:spTree>
    <p:extLst>
      <p:ext uri="{BB962C8B-B14F-4D97-AF65-F5344CB8AC3E}">
        <p14:creationId xmlns:p14="http://schemas.microsoft.com/office/powerpoint/2010/main" val="4012759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3FA6B-7950-618B-8A61-3BA8D5D4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1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53E51E4-D26F-D5C1-0BCB-542A045D88F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Entrenamiento , predicción, evaluación y construcción del modelos final (KNN)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84DFBCB-8C80-B509-F2E4-46DB82003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393" y="1825624"/>
            <a:ext cx="10515600" cy="50323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sz="1800" dirty="0">
                <a:latin typeface="Courier" pitchFamily="2" charset="0"/>
              </a:rPr>
              <a:t># </a:t>
            </a:r>
            <a:r>
              <a:rPr lang="es-ES" sz="1800" dirty="0" err="1">
                <a:latin typeface="Courier" pitchFamily="2" charset="0"/>
              </a:rPr>
              <a:t>Transform</a:t>
            </a:r>
            <a:r>
              <a:rPr lang="es-ES" sz="1800" dirty="0">
                <a:latin typeface="Courier" pitchFamily="2" charset="0"/>
              </a:rPr>
              <a:t> </a:t>
            </a:r>
            <a:r>
              <a:rPr lang="es-ES" sz="1800" dirty="0" err="1">
                <a:latin typeface="Courier" pitchFamily="2" charset="0"/>
              </a:rPr>
              <a:t>to</a:t>
            </a:r>
            <a:r>
              <a:rPr lang="es-ES" sz="1800" dirty="0">
                <a:latin typeface="Courier" pitchFamily="2" charset="0"/>
              </a:rPr>
              <a:t> </a:t>
            </a:r>
            <a:r>
              <a:rPr lang="es-ES" sz="1800" dirty="0" err="1">
                <a:latin typeface="Courier" pitchFamily="2" charset="0"/>
              </a:rPr>
              <a:t>df</a:t>
            </a:r>
            <a:r>
              <a:rPr lang="es-ES" sz="1800" dirty="0">
                <a:latin typeface="Courier" pitchFamily="2" charset="0"/>
              </a:rPr>
              <a:t> </a:t>
            </a:r>
            <a:r>
              <a:rPr lang="es-ES" sz="1800" dirty="0" err="1">
                <a:latin typeface="Courier" pitchFamily="2" charset="0"/>
              </a:rPr>
              <a:t>for</a:t>
            </a:r>
            <a:r>
              <a:rPr lang="es-ES" sz="1800" dirty="0">
                <a:latin typeface="Courier" pitchFamily="2" charset="0"/>
              </a:rPr>
              <a:t> </a:t>
            </a:r>
            <a:r>
              <a:rPr lang="es-ES" sz="1800" dirty="0" err="1">
                <a:latin typeface="Courier" pitchFamily="2" charset="0"/>
              </a:rPr>
              <a:t>easier</a:t>
            </a:r>
            <a:r>
              <a:rPr lang="es-ES" sz="1800" dirty="0">
                <a:latin typeface="Courier" pitchFamily="2" charset="0"/>
              </a:rPr>
              <a:t> </a:t>
            </a:r>
            <a:r>
              <a:rPr lang="es-ES" sz="1800" dirty="0" err="1">
                <a:latin typeface="Courier" pitchFamily="2" charset="0"/>
              </a:rPr>
              <a:t>plotting</a:t>
            </a:r>
            <a:endParaRPr lang="es-E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s-ES" sz="1800" dirty="0" err="1">
                <a:latin typeface="Courier" pitchFamily="2" charset="0"/>
              </a:rPr>
              <a:t>cm_df</a:t>
            </a:r>
            <a:r>
              <a:rPr lang="es-ES" sz="1800" dirty="0">
                <a:latin typeface="Courier" pitchFamily="2" charset="0"/>
              </a:rPr>
              <a:t> = </a:t>
            </a:r>
            <a:r>
              <a:rPr lang="es-ES" sz="1800" dirty="0" err="1">
                <a:latin typeface="Courier" pitchFamily="2" charset="0"/>
              </a:rPr>
              <a:t>pd.DataFrame</a:t>
            </a:r>
            <a:r>
              <a:rPr lang="es-ES" sz="1800" dirty="0">
                <a:latin typeface="Courier" pitchFamily="2" charset="0"/>
              </a:rPr>
              <a:t>(cm,</a:t>
            </a:r>
          </a:p>
          <a:p>
            <a:pPr marL="0" indent="0">
              <a:buNone/>
            </a:pPr>
            <a:r>
              <a:rPr lang="es-ES" sz="1800" dirty="0">
                <a:latin typeface="Courier" pitchFamily="2" charset="0"/>
              </a:rPr>
              <a:t>                     </a:t>
            </a:r>
            <a:r>
              <a:rPr lang="es-ES" sz="1800" dirty="0" err="1">
                <a:latin typeface="Courier" pitchFamily="2" charset="0"/>
              </a:rPr>
              <a:t>index</a:t>
            </a:r>
            <a:r>
              <a:rPr lang="es-ES" sz="1800" dirty="0">
                <a:latin typeface="Courier" pitchFamily="2" charset="0"/>
              </a:rPr>
              <a:t> = ['</a:t>
            </a:r>
            <a:r>
              <a:rPr lang="es-ES" sz="1800" dirty="0" err="1">
                <a:latin typeface="Courier" pitchFamily="2" charset="0"/>
              </a:rPr>
              <a:t>setosa</a:t>
            </a:r>
            <a:r>
              <a:rPr lang="es-ES" sz="1800" dirty="0">
                <a:latin typeface="Courier" pitchFamily="2" charset="0"/>
              </a:rPr>
              <a:t>','</a:t>
            </a:r>
            <a:r>
              <a:rPr lang="es-ES" sz="1800" dirty="0" err="1">
                <a:latin typeface="Courier" pitchFamily="2" charset="0"/>
              </a:rPr>
              <a:t>versicolor</a:t>
            </a:r>
            <a:r>
              <a:rPr lang="es-ES" sz="1800" dirty="0">
                <a:latin typeface="Courier" pitchFamily="2" charset="0"/>
              </a:rPr>
              <a:t>','</a:t>
            </a:r>
            <a:r>
              <a:rPr lang="es-ES" sz="1800" dirty="0" err="1">
                <a:latin typeface="Courier" pitchFamily="2" charset="0"/>
              </a:rPr>
              <a:t>virginica</a:t>
            </a:r>
            <a:r>
              <a:rPr lang="es-ES" sz="1800" dirty="0">
                <a:latin typeface="Courier" pitchFamily="2" charset="0"/>
              </a:rPr>
              <a:t>'], </a:t>
            </a:r>
          </a:p>
          <a:p>
            <a:pPr marL="0" indent="0">
              <a:buNone/>
            </a:pPr>
            <a:r>
              <a:rPr lang="es-ES" sz="1800" dirty="0">
                <a:latin typeface="Courier" pitchFamily="2" charset="0"/>
              </a:rPr>
              <a:t>                     </a:t>
            </a:r>
            <a:r>
              <a:rPr lang="es-ES" sz="1800" dirty="0" err="1">
                <a:latin typeface="Courier" pitchFamily="2" charset="0"/>
              </a:rPr>
              <a:t>columns</a:t>
            </a:r>
            <a:r>
              <a:rPr lang="es-ES" sz="1800" dirty="0">
                <a:latin typeface="Courier" pitchFamily="2" charset="0"/>
              </a:rPr>
              <a:t> = ['</a:t>
            </a:r>
            <a:r>
              <a:rPr lang="es-ES" sz="1800" dirty="0" err="1">
                <a:latin typeface="Courier" pitchFamily="2" charset="0"/>
              </a:rPr>
              <a:t>setosa</a:t>
            </a:r>
            <a:r>
              <a:rPr lang="es-ES" sz="1800" dirty="0">
                <a:latin typeface="Courier" pitchFamily="2" charset="0"/>
              </a:rPr>
              <a:t>','</a:t>
            </a:r>
            <a:r>
              <a:rPr lang="es-ES" sz="1800" dirty="0" err="1">
                <a:latin typeface="Courier" pitchFamily="2" charset="0"/>
              </a:rPr>
              <a:t>versicolor</a:t>
            </a:r>
            <a:r>
              <a:rPr lang="es-ES" sz="1800" dirty="0">
                <a:latin typeface="Courier" pitchFamily="2" charset="0"/>
              </a:rPr>
              <a:t>','</a:t>
            </a:r>
            <a:r>
              <a:rPr lang="es-ES" sz="1800" dirty="0" err="1">
                <a:latin typeface="Courier" pitchFamily="2" charset="0"/>
              </a:rPr>
              <a:t>virginica</a:t>
            </a:r>
            <a:r>
              <a:rPr lang="es-ES" sz="1800" dirty="0">
                <a:latin typeface="Courier" pitchFamily="2" charset="0"/>
              </a:rPr>
              <a:t>'])</a:t>
            </a:r>
          </a:p>
          <a:p>
            <a:pPr marL="0" indent="0">
              <a:buNone/>
            </a:pPr>
            <a:endParaRPr lang="es-E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s-ES" sz="1800" dirty="0" err="1">
                <a:latin typeface="Courier" pitchFamily="2" charset="0"/>
              </a:rPr>
              <a:t>plt.figure</a:t>
            </a:r>
            <a:r>
              <a:rPr lang="es-ES" sz="1800" dirty="0">
                <a:latin typeface="Courier" pitchFamily="2" charset="0"/>
              </a:rPr>
              <a:t>(</a:t>
            </a:r>
            <a:r>
              <a:rPr lang="es-ES" sz="1800" dirty="0" err="1">
                <a:latin typeface="Courier" pitchFamily="2" charset="0"/>
              </a:rPr>
              <a:t>figsize</a:t>
            </a:r>
            <a:r>
              <a:rPr lang="es-ES" sz="1800" dirty="0">
                <a:latin typeface="Courier" pitchFamily="2" charset="0"/>
              </a:rPr>
              <a:t>=(5.5,4))</a:t>
            </a:r>
          </a:p>
          <a:p>
            <a:pPr marL="0" indent="0">
              <a:buNone/>
            </a:pPr>
            <a:r>
              <a:rPr lang="es-ES" sz="1800" dirty="0" err="1">
                <a:latin typeface="Courier" pitchFamily="2" charset="0"/>
              </a:rPr>
              <a:t>sns.heatmap</a:t>
            </a:r>
            <a:r>
              <a:rPr lang="es-ES" sz="1800" dirty="0">
                <a:latin typeface="Courier" pitchFamily="2" charset="0"/>
              </a:rPr>
              <a:t>(</a:t>
            </a:r>
            <a:r>
              <a:rPr lang="es-ES" sz="1800" dirty="0" err="1">
                <a:latin typeface="Courier" pitchFamily="2" charset="0"/>
              </a:rPr>
              <a:t>cm_df</a:t>
            </a:r>
            <a:r>
              <a:rPr lang="es-ES" sz="1800" dirty="0">
                <a:latin typeface="Courier" pitchFamily="2" charset="0"/>
              </a:rPr>
              <a:t>, </a:t>
            </a:r>
            <a:r>
              <a:rPr lang="es-ES" sz="1800" dirty="0" err="1">
                <a:latin typeface="Courier" pitchFamily="2" charset="0"/>
              </a:rPr>
              <a:t>annot</a:t>
            </a:r>
            <a:r>
              <a:rPr lang="es-ES" sz="1800" dirty="0">
                <a:latin typeface="Courier" pitchFamily="2" charset="0"/>
              </a:rPr>
              <a:t>=True)</a:t>
            </a:r>
          </a:p>
          <a:p>
            <a:pPr marL="0" indent="0">
              <a:buNone/>
            </a:pPr>
            <a:r>
              <a:rPr lang="es-ES" sz="1800" dirty="0" err="1">
                <a:latin typeface="Courier" pitchFamily="2" charset="0"/>
              </a:rPr>
              <a:t>plt.title</a:t>
            </a:r>
            <a:r>
              <a:rPr lang="es-ES" sz="1800" dirty="0">
                <a:latin typeface="Courier" pitchFamily="2" charset="0"/>
              </a:rPr>
              <a:t>('</a:t>
            </a:r>
            <a:r>
              <a:rPr lang="es-ES" sz="1800" dirty="0" err="1">
                <a:latin typeface="Courier" pitchFamily="2" charset="0"/>
              </a:rPr>
              <a:t>Accuracy</a:t>
            </a:r>
            <a:r>
              <a:rPr lang="es-ES" sz="1800" dirty="0">
                <a:latin typeface="Courier" pitchFamily="2" charset="0"/>
              </a:rPr>
              <a:t>:{0:.3f}'.</a:t>
            </a:r>
            <a:r>
              <a:rPr lang="es-ES" sz="1800" dirty="0" err="1">
                <a:latin typeface="Courier" pitchFamily="2" charset="0"/>
              </a:rPr>
              <a:t>format</a:t>
            </a:r>
            <a:r>
              <a:rPr lang="es-ES" sz="1800" dirty="0">
                <a:latin typeface="Courier" pitchFamily="2" charset="0"/>
              </a:rPr>
              <a:t>(</a:t>
            </a:r>
            <a:r>
              <a:rPr lang="es-ES" sz="1800" dirty="0" err="1">
                <a:latin typeface="Courier" pitchFamily="2" charset="0"/>
              </a:rPr>
              <a:t>accuracy_tree</a:t>
            </a:r>
            <a:r>
              <a:rPr lang="es-ES" sz="1800" dirty="0">
                <a:latin typeface="Courier" pitchFamily="2" charset="0"/>
              </a:rPr>
              <a:t>))</a:t>
            </a:r>
          </a:p>
          <a:p>
            <a:pPr marL="0" indent="0">
              <a:buNone/>
            </a:pPr>
            <a:r>
              <a:rPr lang="es-ES" sz="1800" dirty="0" err="1">
                <a:latin typeface="Courier" pitchFamily="2" charset="0"/>
              </a:rPr>
              <a:t>plt.ylabel</a:t>
            </a:r>
            <a:r>
              <a:rPr lang="es-ES" sz="1800" dirty="0">
                <a:latin typeface="Courier" pitchFamily="2" charset="0"/>
              </a:rPr>
              <a:t>('True </a:t>
            </a:r>
            <a:r>
              <a:rPr lang="es-ES" sz="1800" dirty="0" err="1">
                <a:latin typeface="Courier" pitchFamily="2" charset="0"/>
              </a:rPr>
              <a:t>label</a:t>
            </a:r>
            <a:r>
              <a:rPr lang="es-ES" sz="1800" dirty="0">
                <a:latin typeface="Courier" pitchFamily="2" charset="0"/>
              </a:rPr>
              <a:t>')</a:t>
            </a:r>
          </a:p>
          <a:p>
            <a:pPr marL="0" indent="0">
              <a:buNone/>
            </a:pPr>
            <a:r>
              <a:rPr lang="es-ES" sz="1800" dirty="0" err="1">
                <a:latin typeface="Courier" pitchFamily="2" charset="0"/>
              </a:rPr>
              <a:t>plt.xlabel</a:t>
            </a:r>
            <a:r>
              <a:rPr lang="es-ES" sz="1800" dirty="0">
                <a:latin typeface="Courier" pitchFamily="2" charset="0"/>
              </a:rPr>
              <a:t>('</a:t>
            </a:r>
            <a:r>
              <a:rPr lang="es-ES" sz="1800" dirty="0" err="1">
                <a:latin typeface="Courier" pitchFamily="2" charset="0"/>
              </a:rPr>
              <a:t>Predicted</a:t>
            </a:r>
            <a:r>
              <a:rPr lang="es-ES" sz="1800" dirty="0">
                <a:latin typeface="Courier" pitchFamily="2" charset="0"/>
              </a:rPr>
              <a:t> </a:t>
            </a:r>
            <a:r>
              <a:rPr lang="es-ES" sz="1800" dirty="0" err="1">
                <a:latin typeface="Courier" pitchFamily="2" charset="0"/>
              </a:rPr>
              <a:t>label</a:t>
            </a:r>
            <a:r>
              <a:rPr lang="es-ES" sz="1800" dirty="0">
                <a:latin typeface="Courier" pitchFamily="2" charset="0"/>
              </a:rPr>
              <a:t>')</a:t>
            </a:r>
          </a:p>
          <a:p>
            <a:pPr marL="0" indent="0">
              <a:buNone/>
            </a:pPr>
            <a:r>
              <a:rPr lang="es-ES" sz="1800" dirty="0" err="1">
                <a:latin typeface="Courier" pitchFamily="2" charset="0"/>
              </a:rPr>
              <a:t>plt.show</a:t>
            </a:r>
            <a:r>
              <a:rPr lang="es-ES" sz="1800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endParaRPr lang="es-E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s-ES" sz="1800" dirty="0">
                <a:latin typeface="Courier" pitchFamily="2" charset="0"/>
              </a:rPr>
              <a:t># </a:t>
            </a:r>
            <a:r>
              <a:rPr lang="es-ES" sz="1800" dirty="0" err="1">
                <a:latin typeface="Courier" pitchFamily="2" charset="0"/>
              </a:rPr>
              <a:t>We</a:t>
            </a:r>
            <a:r>
              <a:rPr lang="es-ES" sz="1800" dirty="0">
                <a:latin typeface="Courier" pitchFamily="2" charset="0"/>
              </a:rPr>
              <a:t> </a:t>
            </a:r>
            <a:r>
              <a:rPr lang="es-ES" sz="1800" dirty="0" err="1">
                <a:latin typeface="Courier" pitchFamily="2" charset="0"/>
              </a:rPr>
              <a:t>finally</a:t>
            </a:r>
            <a:r>
              <a:rPr lang="es-ES" sz="1800" dirty="0">
                <a:latin typeface="Courier" pitchFamily="2" charset="0"/>
              </a:rPr>
              <a:t> compute </a:t>
            </a:r>
            <a:r>
              <a:rPr lang="es-ES" sz="1800" dirty="0" err="1">
                <a:latin typeface="Courier" pitchFamily="2" charset="0"/>
              </a:rPr>
              <a:t>the</a:t>
            </a:r>
            <a:r>
              <a:rPr lang="es-ES" sz="1800" dirty="0">
                <a:latin typeface="Courier" pitchFamily="2" charset="0"/>
              </a:rPr>
              <a:t> final </a:t>
            </a:r>
            <a:r>
              <a:rPr lang="es-ES" sz="1800" dirty="0" err="1">
                <a:latin typeface="Courier" pitchFamily="2" charset="0"/>
              </a:rPr>
              <a:t>model</a:t>
            </a:r>
            <a:r>
              <a:rPr lang="es-ES" sz="1800" dirty="0">
                <a:latin typeface="Courier" pitchFamily="2" charset="0"/>
              </a:rPr>
              <a:t> </a:t>
            </a:r>
            <a:r>
              <a:rPr lang="es-ES" sz="1800" dirty="0" err="1">
                <a:latin typeface="Courier" pitchFamily="2" charset="0"/>
              </a:rPr>
              <a:t>with</a:t>
            </a:r>
            <a:r>
              <a:rPr lang="es-ES" sz="1800" dirty="0">
                <a:latin typeface="Courier" pitchFamily="2" charset="0"/>
              </a:rPr>
              <a:t> </a:t>
            </a:r>
            <a:r>
              <a:rPr lang="es-ES" sz="1800" dirty="0" err="1">
                <a:latin typeface="Courier" pitchFamily="2" charset="0"/>
              </a:rPr>
              <a:t>all</a:t>
            </a:r>
            <a:r>
              <a:rPr lang="es-ES" sz="1800" dirty="0">
                <a:latin typeface="Courier" pitchFamily="2" charset="0"/>
              </a:rPr>
              <a:t> </a:t>
            </a:r>
            <a:r>
              <a:rPr lang="es-ES" sz="1800" dirty="0" err="1">
                <a:latin typeface="Courier" pitchFamily="2" charset="0"/>
              </a:rPr>
              <a:t>available</a:t>
            </a:r>
            <a:r>
              <a:rPr lang="es-ES" sz="1800" dirty="0">
                <a:latin typeface="Courier" pitchFamily="2" charset="0"/>
              </a:rPr>
              <a:t> data</a:t>
            </a:r>
          </a:p>
          <a:p>
            <a:pPr marL="0" indent="0">
              <a:buNone/>
            </a:pPr>
            <a:endParaRPr lang="es-E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s-ES" sz="1800" dirty="0" err="1">
                <a:latin typeface="Courier" pitchFamily="2" charset="0"/>
              </a:rPr>
              <a:t>final_clf</a:t>
            </a:r>
            <a:r>
              <a:rPr lang="es-ES" sz="1800" dirty="0">
                <a:latin typeface="Courier" pitchFamily="2" charset="0"/>
              </a:rPr>
              <a:t> = </a:t>
            </a:r>
            <a:r>
              <a:rPr lang="es-ES" sz="1800" dirty="0" err="1">
                <a:latin typeface="Courier" pitchFamily="2" charset="0"/>
              </a:rPr>
              <a:t>KNeighborsClassifier</a:t>
            </a:r>
            <a:r>
              <a:rPr lang="es-ES" sz="1800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s-ES" sz="1800" dirty="0" err="1">
                <a:latin typeface="Courier" pitchFamily="2" charset="0"/>
              </a:rPr>
              <a:t>np.random.seed</a:t>
            </a:r>
            <a:r>
              <a:rPr lang="es-ES" sz="1800" dirty="0">
                <a:latin typeface="Courier" pitchFamily="2" charset="0"/>
              </a:rPr>
              <a:t>(42)  # </a:t>
            </a:r>
            <a:r>
              <a:rPr lang="es-ES" sz="1800" dirty="0" err="1">
                <a:latin typeface="Courier" pitchFamily="2" charset="0"/>
              </a:rPr>
              <a:t>reproducibility</a:t>
            </a:r>
            <a:endParaRPr lang="es-E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s-ES" sz="1800" dirty="0" err="1">
                <a:latin typeface="Courier" pitchFamily="2" charset="0"/>
              </a:rPr>
              <a:t>final_clf.fit</a:t>
            </a:r>
            <a:r>
              <a:rPr lang="es-ES" sz="1800" dirty="0">
                <a:latin typeface="Courier" pitchFamily="2" charset="0"/>
              </a:rPr>
              <a:t>(X, y)</a:t>
            </a:r>
          </a:p>
        </p:txBody>
      </p:sp>
    </p:spTree>
    <p:extLst>
      <p:ext uri="{BB962C8B-B14F-4D97-AF65-F5344CB8AC3E}">
        <p14:creationId xmlns:p14="http://schemas.microsoft.com/office/powerpoint/2010/main" val="1391245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3FA6B-7950-618B-8A61-3BA8D5D4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1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53E51E4-D26F-D5C1-0BCB-542A045D88F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Entrenando un árbol de decisión (K-</a:t>
            </a:r>
            <a:r>
              <a:rPr lang="es-ES_tradnl" dirty="0" err="1"/>
              <a:t>fold</a:t>
            </a:r>
            <a:r>
              <a:rPr lang="es-ES_tradnl" dirty="0"/>
              <a:t>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8F9248A-85A2-05F5-3B51-2F4D51E97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179" y="3234380"/>
            <a:ext cx="2679357" cy="69663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570D529-4FE7-137F-7105-C17CA15E8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9068" y="1508274"/>
            <a:ext cx="5029816" cy="5226158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9F60503A-427B-2CD1-71AC-FB6755B2DEDD}"/>
              </a:ext>
            </a:extLst>
          </p:cNvPr>
          <p:cNvSpPr/>
          <p:nvPr/>
        </p:nvSpPr>
        <p:spPr>
          <a:xfrm>
            <a:off x="11625648" y="6362246"/>
            <a:ext cx="248163" cy="29755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556479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3FA6B-7950-618B-8A61-3BA8D5D4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1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53E51E4-D26F-D5C1-0BCB-542A045D88F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Entrenando un árbol de decisión (</a:t>
            </a:r>
            <a:r>
              <a:rPr lang="es-ES_tradnl" dirty="0" err="1"/>
              <a:t>StratifiedKFold</a:t>
            </a:r>
            <a:r>
              <a:rPr lang="es-ES_tradnl" dirty="0"/>
              <a:t>). Ejercicio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84DFBCB-8C80-B509-F2E4-46DB82003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393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s-E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sklearn.model_selection</a:t>
            </a:r>
            <a:r>
              <a:rPr lang="es-E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18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s-E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cross_val_score,StratifiedKFold</a:t>
            </a:r>
            <a:endParaRPr lang="es-E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s-E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s-E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cv</a:t>
            </a:r>
            <a:r>
              <a:rPr lang="es-E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s-E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StratifiedKFold</a:t>
            </a:r>
            <a:r>
              <a:rPr lang="es-E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n_splits</a:t>
            </a:r>
            <a:r>
              <a:rPr lang="es-E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s-ES" sz="18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s-E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s-E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shuffle</a:t>
            </a:r>
            <a:r>
              <a:rPr lang="es-E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s-E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s-E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s-E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s-E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s-ES" sz="18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lang="es-E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br>
              <a:rPr lang="es-E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s-E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clf</a:t>
            </a:r>
            <a:r>
              <a:rPr lang="es-E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s-E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tree.DecisionTreeClassifier</a:t>
            </a:r>
            <a:r>
              <a:rPr lang="es-E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br>
              <a:rPr lang="es-E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s-E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s-ES" sz="18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Making</a:t>
            </a:r>
            <a:r>
              <a:rPr lang="es-E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18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model</a:t>
            </a:r>
            <a:r>
              <a:rPr lang="es-E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training reproducible</a:t>
            </a:r>
            <a:endParaRPr lang="es-E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np.random.seed</a:t>
            </a:r>
            <a:r>
              <a:rPr lang="es-E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18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lang="es-E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br>
              <a:rPr lang="es-E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s-E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scores = </a:t>
            </a:r>
            <a:r>
              <a:rPr lang="es-E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cross_val_score</a:t>
            </a:r>
            <a:r>
              <a:rPr lang="es-E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clf</a:t>
            </a:r>
            <a:r>
              <a:rPr lang="es-E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X, y, </a:t>
            </a:r>
            <a:r>
              <a:rPr lang="es-E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scoring</a:t>
            </a:r>
            <a:r>
              <a:rPr lang="es-E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s-E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s-E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accuracy</a:t>
            </a:r>
            <a:r>
              <a:rPr lang="es-E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s-E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s-E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cv</a:t>
            </a:r>
            <a:r>
              <a:rPr lang="es-E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s-E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cv</a:t>
            </a:r>
            <a:r>
              <a:rPr lang="es-E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br>
              <a:rPr lang="es-E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s-ES" sz="18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s-E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18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s-E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"All</a:t>
            </a:r>
            <a:r>
              <a:rPr lang="es-E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the</a:t>
            </a:r>
            <a:r>
              <a:rPr lang="es-E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accuracies</a:t>
            </a:r>
            <a:r>
              <a:rPr lang="es-E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are: </a:t>
            </a:r>
            <a:r>
              <a:rPr lang="es-E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{scores}</a:t>
            </a:r>
            <a:r>
              <a:rPr lang="es-E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s-E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18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s-E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18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s-E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"And</a:t>
            </a:r>
            <a:r>
              <a:rPr lang="es-E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the</a:t>
            </a:r>
            <a:r>
              <a:rPr lang="es-E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average</a:t>
            </a:r>
            <a:r>
              <a:rPr lang="es-E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crossvalidation</a:t>
            </a:r>
            <a:r>
              <a:rPr lang="es-E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accuracy</a:t>
            </a:r>
            <a:r>
              <a:rPr lang="es-E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is</a:t>
            </a:r>
            <a:r>
              <a:rPr lang="es-E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s-E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s-E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scores.mean</a:t>
            </a:r>
            <a:r>
              <a:rPr lang="es-E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s-ES" sz="18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:.2f</a:t>
            </a:r>
            <a:r>
              <a:rPr lang="es-E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s-E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+- </a:t>
            </a:r>
            <a:r>
              <a:rPr lang="es-E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s-E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scores.std</a:t>
            </a:r>
            <a:r>
              <a:rPr lang="es-E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s-ES" sz="18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:.2f</a:t>
            </a:r>
            <a:r>
              <a:rPr lang="es-E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s-E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s-E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042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5AD1-AB9B-5047-B537-082116ED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1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A85C5CF-B0C9-4342-8B31-C7AB18514E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Entorno de trabajo</a:t>
            </a:r>
          </a:p>
        </p:txBody>
      </p:sp>
      <p:pic>
        <p:nvPicPr>
          <p:cNvPr id="18434" name="Picture 2" descr="Google Colaboratory Colab - Guía Completa Español - Marketing Branding">
            <a:extLst>
              <a:ext uri="{FF2B5EF4-FFF2-40B4-BE49-F238E27FC236}">
                <a16:creationId xmlns:a16="http://schemas.microsoft.com/office/drawing/2014/main" id="{E58F89C9-5B9B-332C-3174-7894FD17C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852" y="1414467"/>
            <a:ext cx="4003589" cy="266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BEC6AE7-542C-388B-7807-22CF737B0C37}"/>
              </a:ext>
            </a:extLst>
          </p:cNvPr>
          <p:cNvSpPr txBox="1"/>
          <p:nvPr/>
        </p:nvSpPr>
        <p:spPr>
          <a:xfrm>
            <a:off x="5348371" y="2287331"/>
            <a:ext cx="526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accent1"/>
                </a:solidFill>
                <a:latin typeface="Montserrat" pitchFamily="2" charset="77"/>
              </a:rPr>
              <a:t>+</a:t>
            </a:r>
            <a:endParaRPr sz="5400" b="1" dirty="0">
              <a:solidFill>
                <a:schemeClr val="accent1"/>
              </a:solidFill>
              <a:latin typeface="Montserrat" pitchFamily="2" charset="77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E48BC90-9F8B-BB68-5339-8760E58954C6}"/>
              </a:ext>
            </a:extLst>
          </p:cNvPr>
          <p:cNvSpPr txBox="1"/>
          <p:nvPr/>
        </p:nvSpPr>
        <p:spPr>
          <a:xfrm>
            <a:off x="1137852" y="4992130"/>
            <a:ext cx="21483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Otras opciones: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Spyder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DataSpell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Visual Studio</a:t>
            </a:r>
            <a:endParaRPr dirty="0"/>
          </a:p>
        </p:txBody>
      </p:sp>
      <p:pic>
        <p:nvPicPr>
          <p:cNvPr id="18438" name="Picture 6" descr="Proyecto Jupyter - Wikipedia, la enciclopedia libre">
            <a:extLst>
              <a:ext uri="{FF2B5EF4-FFF2-40B4-BE49-F238E27FC236}">
                <a16:creationId xmlns:a16="http://schemas.microsoft.com/office/drawing/2014/main" id="{ED60B5EC-D5E3-BB98-65B5-B33005CEC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627" y="4274550"/>
            <a:ext cx="2034744" cy="235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0" name="Picture 8" descr="What is GitHub? — Pythia Foundations">
            <a:extLst>
              <a:ext uri="{FF2B5EF4-FFF2-40B4-BE49-F238E27FC236}">
                <a16:creationId xmlns:a16="http://schemas.microsoft.com/office/drawing/2014/main" id="{2A5D6C9F-E61C-4D9E-CD9D-792732078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84721"/>
            <a:ext cx="5206311" cy="292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4611F0FE-9E5B-5924-08FB-6ED6543BCCD1}"/>
              </a:ext>
            </a:extLst>
          </p:cNvPr>
          <p:cNvSpPr/>
          <p:nvPr/>
        </p:nvSpPr>
        <p:spPr>
          <a:xfrm>
            <a:off x="11625648" y="6362246"/>
            <a:ext cx="248163" cy="29755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939231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3FA6B-7950-618B-8A61-3BA8D5D4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1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53E51E4-D26F-D5C1-0BCB-542A045D88F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Modificación de parámetros de un árbol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827CDE8-CCB7-1025-AD61-955178476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Se han discutido anteriormente técnicas de pre y post-poda para evitar tener árboles muy profundos con pocas instancias</a:t>
            </a:r>
          </a:p>
          <a:p>
            <a:r>
              <a:rPr lang="es-ES_tradnl" dirty="0"/>
              <a:t>La mayor parte de métodos de árboles permiten controlar la profundidad del árbol mediante dos </a:t>
            </a:r>
            <a:r>
              <a:rPr lang="es-ES_tradnl" dirty="0" err="1"/>
              <a:t>hiperparámetros</a:t>
            </a:r>
            <a:r>
              <a:rPr lang="es-ES_tradnl" dirty="0"/>
              <a:t>:</a:t>
            </a:r>
          </a:p>
          <a:p>
            <a:pPr lvl="1"/>
            <a:r>
              <a:rPr lang="es-ES_tradnl" b="1" dirty="0" err="1">
                <a:latin typeface="Montserrat SemiBold" pitchFamily="2" charset="77"/>
              </a:rPr>
              <a:t>max_depth</a:t>
            </a:r>
            <a:endParaRPr lang="es-ES_tradnl" b="1" dirty="0">
              <a:latin typeface="Montserrat SemiBold" pitchFamily="2" charset="77"/>
            </a:endParaRPr>
          </a:p>
          <a:p>
            <a:pPr marL="914400" lvl="2" indent="0">
              <a:buNone/>
            </a:pPr>
            <a:r>
              <a:rPr lang="es-ES_tradnl" dirty="0"/>
              <a:t>máxima profundidad del árbol</a:t>
            </a:r>
          </a:p>
          <a:p>
            <a:pPr lvl="1"/>
            <a:r>
              <a:rPr lang="es-ES_tradnl" b="1" dirty="0" err="1">
                <a:latin typeface="Montserrat SemiBold" pitchFamily="2" charset="77"/>
              </a:rPr>
              <a:t>min_samples_split</a:t>
            </a:r>
            <a:endParaRPr lang="es-ES_tradnl" b="1" dirty="0">
              <a:latin typeface="Montserrat SemiBold" pitchFamily="2" charset="77"/>
            </a:endParaRPr>
          </a:p>
          <a:p>
            <a:pPr marL="914400" lvl="2" indent="0">
              <a:buNone/>
            </a:pPr>
            <a:r>
              <a:rPr lang="es-ES_tradnl" dirty="0"/>
              <a:t>número mínimo de instancias que debe de tener un nodo interno para ser subdividido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7227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4F4CB-3A8E-54CE-A32A-AADC957A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1.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4ADBD0-A7D4-B596-E9A2-AFE25B6F4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b="1" dirty="0" err="1">
                <a:latin typeface="Montserrat SemiBold" pitchFamily="2" charset="77"/>
              </a:rPr>
              <a:t>max_depth</a:t>
            </a:r>
            <a:endParaRPr lang="es-ES_tradnl" dirty="0"/>
          </a:p>
          <a:p>
            <a:pPr lvl="1"/>
            <a:r>
              <a:rPr lang="es-ES_tradnl" dirty="0"/>
              <a:t>máxima profundidad del árbol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3622C6-BF3C-3293-CCF2-2489D7F3E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pPr/>
              <a:t>21</a:t>
            </a:fld>
            <a:endParaRPr lang="es-ES_tradnl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D375882-A97B-F73A-304C-891F595C99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Árboles de decisión. Hiper-parámetros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C9D151BC-7FC9-E397-ED83-CA45C7CBC036}"/>
              </a:ext>
            </a:extLst>
          </p:cNvPr>
          <p:cNvGrpSpPr/>
          <p:nvPr/>
        </p:nvGrpSpPr>
        <p:grpSpPr>
          <a:xfrm>
            <a:off x="7867239" y="3571403"/>
            <a:ext cx="3928028" cy="2678284"/>
            <a:chOff x="3421265" y="2458983"/>
            <a:chExt cx="3928028" cy="2678284"/>
          </a:xfrm>
        </p:grpSpPr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48932655-425E-22BA-6E0D-899A6A6BF7DC}"/>
                </a:ext>
              </a:extLst>
            </p:cNvPr>
            <p:cNvGrpSpPr/>
            <p:nvPr/>
          </p:nvGrpSpPr>
          <p:grpSpPr>
            <a:xfrm>
              <a:off x="3421265" y="2458983"/>
              <a:ext cx="3037325" cy="2678284"/>
              <a:chOff x="7536064" y="2240879"/>
              <a:chExt cx="3037325" cy="2678284"/>
            </a:xfrm>
          </p:grpSpPr>
          <p:grpSp>
            <p:nvGrpSpPr>
              <p:cNvPr id="15" name="Grupo 14">
                <a:extLst>
                  <a:ext uri="{FF2B5EF4-FFF2-40B4-BE49-F238E27FC236}">
                    <a16:creationId xmlns:a16="http://schemas.microsoft.com/office/drawing/2014/main" id="{C47E2FEB-7D28-3987-D41C-01E98A925126}"/>
                  </a:ext>
                </a:extLst>
              </p:cNvPr>
              <p:cNvGrpSpPr/>
              <p:nvPr/>
            </p:nvGrpSpPr>
            <p:grpSpPr>
              <a:xfrm>
                <a:off x="7734064" y="2240879"/>
                <a:ext cx="2839325" cy="1629722"/>
                <a:chOff x="2145908" y="2240879"/>
                <a:chExt cx="2839325" cy="1629722"/>
              </a:xfrm>
            </p:grpSpPr>
            <p:grpSp>
              <p:nvGrpSpPr>
                <p:cNvPr id="26" name="Grupo 25">
                  <a:extLst>
                    <a:ext uri="{FF2B5EF4-FFF2-40B4-BE49-F238E27FC236}">
                      <a16:creationId xmlns:a16="http://schemas.microsoft.com/office/drawing/2014/main" id="{871799C4-FED1-F3FC-B34E-6536619216BC}"/>
                    </a:ext>
                  </a:extLst>
                </p:cNvPr>
                <p:cNvGrpSpPr/>
                <p:nvPr/>
              </p:nvGrpSpPr>
              <p:grpSpPr>
                <a:xfrm>
                  <a:off x="3647492" y="2240879"/>
                  <a:ext cx="1337741" cy="615188"/>
                  <a:chOff x="7132754" y="2262986"/>
                  <a:chExt cx="1337741" cy="615188"/>
                </a:xfrm>
              </p:grpSpPr>
              <p:sp>
                <p:nvSpPr>
                  <p:cNvPr id="37" name="Rectángulo redondeado 36">
                    <a:extLst>
                      <a:ext uri="{FF2B5EF4-FFF2-40B4-BE49-F238E27FC236}">
                        <a16:creationId xmlns:a16="http://schemas.microsoft.com/office/drawing/2014/main" id="{91ECEDD4-FF91-7366-5D66-22AB5D895502}"/>
                      </a:ext>
                    </a:extLst>
                  </p:cNvPr>
                  <p:cNvSpPr/>
                  <p:nvPr/>
                </p:nvSpPr>
                <p:spPr>
                  <a:xfrm>
                    <a:off x="7312507" y="2262986"/>
                    <a:ext cx="900000" cy="268014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_tradnl" sz="1000" b="1" dirty="0">
                        <a:latin typeface="Montserrat Light" pitchFamily="2" charset="77"/>
                      </a:rPr>
                      <a:t>Cliente</a:t>
                    </a:r>
                  </a:p>
                </p:txBody>
              </p:sp>
              <p:cxnSp>
                <p:nvCxnSpPr>
                  <p:cNvPr id="38" name="Conector recto 37">
                    <a:extLst>
                      <a:ext uri="{FF2B5EF4-FFF2-40B4-BE49-F238E27FC236}">
                        <a16:creationId xmlns:a16="http://schemas.microsoft.com/office/drawing/2014/main" id="{6A11EA79-B9E3-A93A-8B04-33FEDC2D890E}"/>
                      </a:ext>
                    </a:extLst>
                  </p:cNvPr>
                  <p:cNvCxnSpPr>
                    <a:cxnSpLocks/>
                    <a:stCxn id="37" idx="2"/>
                    <a:endCxn id="28" idx="0"/>
                  </p:cNvCxnSpPr>
                  <p:nvPr/>
                </p:nvCxnSpPr>
                <p:spPr>
                  <a:xfrm flipH="1">
                    <a:off x="7132754" y="2531000"/>
                    <a:ext cx="629753" cy="347174"/>
                  </a:xfrm>
                  <a:prstGeom prst="line">
                    <a:avLst/>
                  </a:prstGeom>
                  <a:ln w="2540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Conector recto 38">
                    <a:extLst>
                      <a:ext uri="{FF2B5EF4-FFF2-40B4-BE49-F238E27FC236}">
                        <a16:creationId xmlns:a16="http://schemas.microsoft.com/office/drawing/2014/main" id="{94BBCD80-5C01-5C83-13A4-2F567FDAAE37}"/>
                      </a:ext>
                    </a:extLst>
                  </p:cNvPr>
                  <p:cNvCxnSpPr>
                    <a:cxnSpLocks/>
                    <a:stCxn id="37" idx="2"/>
                    <a:endCxn id="8" idx="0"/>
                  </p:cNvCxnSpPr>
                  <p:nvPr/>
                </p:nvCxnSpPr>
                <p:spPr>
                  <a:xfrm>
                    <a:off x="7762507" y="2531000"/>
                    <a:ext cx="703873" cy="345308"/>
                  </a:xfrm>
                  <a:prstGeom prst="line">
                    <a:avLst/>
                  </a:prstGeom>
                  <a:ln w="2540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CuadroTexto 39">
                    <a:extLst>
                      <a:ext uri="{FF2B5EF4-FFF2-40B4-BE49-F238E27FC236}">
                        <a16:creationId xmlns:a16="http://schemas.microsoft.com/office/drawing/2014/main" id="{91AFE1CB-3861-283C-F929-64F1BAA1983B}"/>
                      </a:ext>
                    </a:extLst>
                  </p:cNvPr>
                  <p:cNvSpPr txBox="1"/>
                  <p:nvPr/>
                </p:nvSpPr>
                <p:spPr>
                  <a:xfrm rot="19823356">
                    <a:off x="7136008" y="2546783"/>
                    <a:ext cx="293670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_tradnl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ontserrat Medium" pitchFamily="2" charset="77"/>
                      </a:rPr>
                      <a:t>Sí</a:t>
                    </a:r>
                  </a:p>
                </p:txBody>
              </p:sp>
              <p:sp>
                <p:nvSpPr>
                  <p:cNvPr id="41" name="CuadroTexto 40">
                    <a:extLst>
                      <a:ext uri="{FF2B5EF4-FFF2-40B4-BE49-F238E27FC236}">
                        <a16:creationId xmlns:a16="http://schemas.microsoft.com/office/drawing/2014/main" id="{141370E2-B2BE-1766-9AFC-5326568BF8C2}"/>
                      </a:ext>
                    </a:extLst>
                  </p:cNvPr>
                  <p:cNvSpPr txBox="1"/>
                  <p:nvPr/>
                </p:nvSpPr>
                <p:spPr>
                  <a:xfrm rot="1587842">
                    <a:off x="8114307" y="2547410"/>
                    <a:ext cx="356188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_tradnl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ontserrat Medium" pitchFamily="2" charset="77"/>
                      </a:rPr>
                      <a:t>No</a:t>
                    </a:r>
                  </a:p>
                </p:txBody>
              </p:sp>
            </p:grpSp>
            <p:grpSp>
              <p:nvGrpSpPr>
                <p:cNvPr id="27" name="Grupo 26">
                  <a:extLst>
                    <a:ext uri="{FF2B5EF4-FFF2-40B4-BE49-F238E27FC236}">
                      <a16:creationId xmlns:a16="http://schemas.microsoft.com/office/drawing/2014/main" id="{97D12EE5-895E-C381-9E3B-E6D80107A515}"/>
                    </a:ext>
                  </a:extLst>
                </p:cNvPr>
                <p:cNvGrpSpPr/>
                <p:nvPr/>
              </p:nvGrpSpPr>
              <p:grpSpPr>
                <a:xfrm>
                  <a:off x="2145908" y="2856067"/>
                  <a:ext cx="2331671" cy="1014534"/>
                  <a:chOff x="4710068" y="3885582"/>
                  <a:chExt cx="2331671" cy="1014534"/>
                </a:xfrm>
              </p:grpSpPr>
              <p:sp>
                <p:nvSpPr>
                  <p:cNvPr id="28" name="Rectángulo redondeado 27">
                    <a:extLst>
                      <a:ext uri="{FF2B5EF4-FFF2-40B4-BE49-F238E27FC236}">
                        <a16:creationId xmlns:a16="http://schemas.microsoft.com/office/drawing/2014/main" id="{E86E8D26-59D9-C38A-3E0F-D4E36D9D0E7F}"/>
                      </a:ext>
                    </a:extLst>
                  </p:cNvPr>
                  <p:cNvSpPr/>
                  <p:nvPr/>
                </p:nvSpPr>
                <p:spPr>
                  <a:xfrm>
                    <a:off x="5671652" y="3885582"/>
                    <a:ext cx="1080000" cy="268014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_tradnl" sz="1000" b="1" dirty="0">
                        <a:latin typeface="Montserrat Light" pitchFamily="2" charset="77"/>
                      </a:rPr>
                      <a:t>Salario</a:t>
                    </a:r>
                  </a:p>
                </p:txBody>
              </p:sp>
              <p:cxnSp>
                <p:nvCxnSpPr>
                  <p:cNvPr id="29" name="Conector recto 28">
                    <a:extLst>
                      <a:ext uri="{FF2B5EF4-FFF2-40B4-BE49-F238E27FC236}">
                        <a16:creationId xmlns:a16="http://schemas.microsoft.com/office/drawing/2014/main" id="{1543D54E-E49C-AA29-47D4-DC8CB65A3240}"/>
                      </a:ext>
                    </a:extLst>
                  </p:cNvPr>
                  <p:cNvCxnSpPr>
                    <a:cxnSpLocks/>
                    <a:stCxn id="28" idx="2"/>
                    <a:endCxn id="16" idx="0"/>
                  </p:cNvCxnSpPr>
                  <p:nvPr/>
                </p:nvCxnSpPr>
                <p:spPr>
                  <a:xfrm flipH="1">
                    <a:off x="4710068" y="4153596"/>
                    <a:ext cx="1501584" cy="613623"/>
                  </a:xfrm>
                  <a:prstGeom prst="line">
                    <a:avLst/>
                  </a:prstGeom>
                  <a:ln w="2540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Conector recto 29">
                    <a:extLst>
                      <a:ext uri="{FF2B5EF4-FFF2-40B4-BE49-F238E27FC236}">
                        <a16:creationId xmlns:a16="http://schemas.microsoft.com/office/drawing/2014/main" id="{1545CB33-1197-ACF5-959C-5C0E41B5DBCF}"/>
                      </a:ext>
                    </a:extLst>
                  </p:cNvPr>
                  <p:cNvCxnSpPr>
                    <a:cxnSpLocks/>
                    <a:stCxn id="28" idx="2"/>
                    <a:endCxn id="17" idx="0"/>
                  </p:cNvCxnSpPr>
                  <p:nvPr/>
                </p:nvCxnSpPr>
                <p:spPr>
                  <a:xfrm>
                    <a:off x="6211652" y="4153596"/>
                    <a:ext cx="716248" cy="613623"/>
                  </a:xfrm>
                  <a:prstGeom prst="line">
                    <a:avLst/>
                  </a:prstGeom>
                  <a:ln w="2540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CuadroTexto 30">
                    <a:extLst>
                      <a:ext uri="{FF2B5EF4-FFF2-40B4-BE49-F238E27FC236}">
                        <a16:creationId xmlns:a16="http://schemas.microsoft.com/office/drawing/2014/main" id="{0AB670E1-237C-1E97-0365-376CBB9A098B}"/>
                      </a:ext>
                    </a:extLst>
                  </p:cNvPr>
                  <p:cNvSpPr txBox="1"/>
                  <p:nvPr/>
                </p:nvSpPr>
                <p:spPr>
                  <a:xfrm rot="20217958">
                    <a:off x="4867305" y="4306159"/>
                    <a:ext cx="697627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_tradnl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ontserrat Medium" pitchFamily="2" charset="77"/>
                      </a:rPr>
                      <a:t>ninguno</a:t>
                    </a:r>
                  </a:p>
                </p:txBody>
              </p:sp>
              <p:cxnSp>
                <p:nvCxnSpPr>
                  <p:cNvPr id="32" name="Conector recto 31">
                    <a:extLst>
                      <a:ext uri="{FF2B5EF4-FFF2-40B4-BE49-F238E27FC236}">
                        <a16:creationId xmlns:a16="http://schemas.microsoft.com/office/drawing/2014/main" id="{17F341C3-260C-57F9-9CBC-9E94D254B188}"/>
                      </a:ext>
                    </a:extLst>
                  </p:cNvPr>
                  <p:cNvCxnSpPr>
                    <a:cxnSpLocks/>
                    <a:stCxn id="28" idx="2"/>
                    <a:endCxn id="19" idx="0"/>
                  </p:cNvCxnSpPr>
                  <p:nvPr/>
                </p:nvCxnSpPr>
                <p:spPr>
                  <a:xfrm flipH="1">
                    <a:off x="5532147" y="4153596"/>
                    <a:ext cx="679505" cy="677616"/>
                  </a:xfrm>
                  <a:prstGeom prst="line">
                    <a:avLst/>
                  </a:prstGeom>
                  <a:ln w="2540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ector recto 32">
                    <a:extLst>
                      <a:ext uri="{FF2B5EF4-FFF2-40B4-BE49-F238E27FC236}">
                        <a16:creationId xmlns:a16="http://schemas.microsoft.com/office/drawing/2014/main" id="{704599DD-8EF5-4B0A-B6A1-D5708F95ED9A}"/>
                      </a:ext>
                    </a:extLst>
                  </p:cNvPr>
                  <p:cNvCxnSpPr>
                    <a:cxnSpLocks/>
                    <a:stCxn id="28" idx="2"/>
                    <a:endCxn id="18" idx="0"/>
                  </p:cNvCxnSpPr>
                  <p:nvPr/>
                </p:nvCxnSpPr>
                <p:spPr>
                  <a:xfrm>
                    <a:off x="6211652" y="4153596"/>
                    <a:ext cx="144970" cy="613623"/>
                  </a:xfrm>
                  <a:prstGeom prst="line">
                    <a:avLst/>
                  </a:prstGeom>
                  <a:ln w="2540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CuadroTexto 33">
                    <a:extLst>
                      <a:ext uri="{FF2B5EF4-FFF2-40B4-BE49-F238E27FC236}">
                        <a16:creationId xmlns:a16="http://schemas.microsoft.com/office/drawing/2014/main" id="{26D98552-D4FC-298D-84E3-2BE895E772AA}"/>
                      </a:ext>
                    </a:extLst>
                  </p:cNvPr>
                  <p:cNvSpPr txBox="1"/>
                  <p:nvPr/>
                </p:nvSpPr>
                <p:spPr>
                  <a:xfrm rot="18919597">
                    <a:off x="5482088" y="4358882"/>
                    <a:ext cx="486030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_tradnl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ontserrat Medium" pitchFamily="2" charset="77"/>
                      </a:rPr>
                      <a:t>poco</a:t>
                    </a:r>
                  </a:p>
                </p:txBody>
              </p:sp>
              <p:sp>
                <p:nvSpPr>
                  <p:cNvPr id="35" name="CuadroTexto 34">
                    <a:extLst>
                      <a:ext uri="{FF2B5EF4-FFF2-40B4-BE49-F238E27FC236}">
                        <a16:creationId xmlns:a16="http://schemas.microsoft.com/office/drawing/2014/main" id="{88270E8A-47AE-56AD-5893-19C5BAA6B88A}"/>
                      </a:ext>
                    </a:extLst>
                  </p:cNvPr>
                  <p:cNvSpPr txBox="1"/>
                  <p:nvPr/>
                </p:nvSpPr>
                <p:spPr>
                  <a:xfrm rot="4500756">
                    <a:off x="6038780" y="4421460"/>
                    <a:ext cx="726481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_tradnl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ontserrat Medium" pitchFamily="2" charset="77"/>
                      </a:rPr>
                      <a:t>mediano</a:t>
                    </a:r>
                  </a:p>
                </p:txBody>
              </p:sp>
              <p:sp>
                <p:nvSpPr>
                  <p:cNvPr id="36" name="CuadroTexto 35">
                    <a:extLst>
                      <a:ext uri="{FF2B5EF4-FFF2-40B4-BE49-F238E27FC236}">
                        <a16:creationId xmlns:a16="http://schemas.microsoft.com/office/drawing/2014/main" id="{E5026807-DE8E-ED3D-9C04-E1C2C20DA1F3}"/>
                      </a:ext>
                    </a:extLst>
                  </p:cNvPr>
                  <p:cNvSpPr txBox="1"/>
                  <p:nvPr/>
                </p:nvSpPr>
                <p:spPr>
                  <a:xfrm rot="2453623">
                    <a:off x="6427468" y="4325460"/>
                    <a:ext cx="614271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_tradnl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ontserrat Medium" pitchFamily="2" charset="77"/>
                      </a:rPr>
                      <a:t>mucho</a:t>
                    </a:r>
                  </a:p>
                </p:txBody>
              </p:sp>
            </p:grpSp>
          </p:grp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A5D00D03-9D62-50B3-8F06-B7FF87EF21C0}"/>
                  </a:ext>
                </a:extLst>
              </p:cNvPr>
              <p:cNvSpPr/>
              <p:nvPr/>
            </p:nvSpPr>
            <p:spPr>
              <a:xfrm>
                <a:off x="7536064" y="3737704"/>
                <a:ext cx="396000" cy="396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_tradnl" sz="1000" b="1" dirty="0">
                    <a:latin typeface="Montserrat Light" pitchFamily="2" charset="77"/>
                  </a:rPr>
                  <a:t>No</a:t>
                </a:r>
              </a:p>
            </p:txBody>
          </p: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6C4EEEA1-BEDA-5699-72B8-E3C8F51485F0}"/>
                  </a:ext>
                </a:extLst>
              </p:cNvPr>
              <p:cNvSpPr/>
              <p:nvPr/>
            </p:nvSpPr>
            <p:spPr>
              <a:xfrm>
                <a:off x="9753896" y="3737704"/>
                <a:ext cx="396000" cy="396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_tradnl" sz="1000" b="1" dirty="0">
                    <a:latin typeface="Montserrat Light" pitchFamily="2" charset="77"/>
                  </a:rPr>
                  <a:t>Sí</a:t>
                </a:r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6CA2CE0A-DE84-CCD1-0AEC-50774390F609}"/>
                  </a:ext>
                </a:extLst>
              </p:cNvPr>
              <p:cNvSpPr/>
              <p:nvPr/>
            </p:nvSpPr>
            <p:spPr>
              <a:xfrm>
                <a:off x="9182618" y="3737704"/>
                <a:ext cx="396000" cy="396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_tradnl" sz="1000" b="1" dirty="0">
                    <a:latin typeface="Montserrat Light" pitchFamily="2" charset="77"/>
                  </a:rPr>
                  <a:t>Sí</a:t>
                </a:r>
              </a:p>
            </p:txBody>
          </p:sp>
          <p:sp>
            <p:nvSpPr>
              <p:cNvPr id="19" name="Rectángulo redondeado 18">
                <a:extLst>
                  <a:ext uri="{FF2B5EF4-FFF2-40B4-BE49-F238E27FC236}">
                    <a16:creationId xmlns:a16="http://schemas.microsoft.com/office/drawing/2014/main" id="{D5CE1736-4D90-DAF7-ACEB-8BCC15FD40CA}"/>
                  </a:ext>
                </a:extLst>
              </p:cNvPr>
              <p:cNvSpPr/>
              <p:nvPr/>
            </p:nvSpPr>
            <p:spPr>
              <a:xfrm>
                <a:off x="8106143" y="3801697"/>
                <a:ext cx="900000" cy="268014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000" b="1" dirty="0">
                    <a:latin typeface="Montserrat Light" pitchFamily="2" charset="77"/>
                  </a:rPr>
                  <a:t>Indefinido</a:t>
                </a:r>
              </a:p>
            </p:txBody>
          </p:sp>
          <p:cxnSp>
            <p:nvCxnSpPr>
              <p:cNvPr id="20" name="Conector recto 19">
                <a:extLst>
                  <a:ext uri="{FF2B5EF4-FFF2-40B4-BE49-F238E27FC236}">
                    <a16:creationId xmlns:a16="http://schemas.microsoft.com/office/drawing/2014/main" id="{C69741B5-067E-5365-AF08-A58E997FAB0E}"/>
                  </a:ext>
                </a:extLst>
              </p:cNvPr>
              <p:cNvCxnSpPr>
                <a:cxnSpLocks/>
                <a:stCxn id="19" idx="2"/>
                <a:endCxn id="24" idx="0"/>
              </p:cNvCxnSpPr>
              <p:nvPr/>
            </p:nvCxnSpPr>
            <p:spPr>
              <a:xfrm flipH="1">
                <a:off x="8194447" y="4069711"/>
                <a:ext cx="361696" cy="453452"/>
              </a:xfrm>
              <a:prstGeom prst="line">
                <a:avLst/>
              </a:prstGeom>
              <a:ln w="254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20">
                <a:extLst>
                  <a:ext uri="{FF2B5EF4-FFF2-40B4-BE49-F238E27FC236}">
                    <a16:creationId xmlns:a16="http://schemas.microsoft.com/office/drawing/2014/main" id="{C0899995-E96C-AFA7-E517-BC334A37A685}"/>
                  </a:ext>
                </a:extLst>
              </p:cNvPr>
              <p:cNvCxnSpPr>
                <a:cxnSpLocks/>
                <a:stCxn id="19" idx="2"/>
                <a:endCxn id="25" idx="0"/>
              </p:cNvCxnSpPr>
              <p:nvPr/>
            </p:nvCxnSpPr>
            <p:spPr>
              <a:xfrm>
                <a:off x="8556143" y="4069711"/>
                <a:ext cx="361696" cy="453452"/>
              </a:xfrm>
              <a:prstGeom prst="line">
                <a:avLst/>
              </a:prstGeom>
              <a:ln w="254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E7B1818A-BA68-5470-61D8-FC0E09094DA4}"/>
                  </a:ext>
                </a:extLst>
              </p:cNvPr>
              <p:cNvSpPr txBox="1"/>
              <p:nvPr/>
            </p:nvSpPr>
            <p:spPr>
              <a:xfrm rot="18510403">
                <a:off x="8084824" y="4145668"/>
                <a:ext cx="34276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ontserrat Medium" pitchFamily="2" charset="77"/>
                  </a:rPr>
                  <a:t>Sí</a:t>
                </a:r>
              </a:p>
            </p:txBody>
          </p:sp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6B3C7A56-473F-B799-0A63-C2D2DC5B3B2A}"/>
                  </a:ext>
                </a:extLst>
              </p:cNvPr>
              <p:cNvSpPr txBox="1"/>
              <p:nvPr/>
            </p:nvSpPr>
            <p:spPr>
              <a:xfrm rot="3124210">
                <a:off x="8670483" y="4156272"/>
                <a:ext cx="39038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ontserrat Medium" pitchFamily="2" charset="77"/>
                  </a:rPr>
                  <a:t>No</a:t>
                </a:r>
              </a:p>
            </p:txBody>
          </p:sp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925049FB-766A-5A82-AC9D-7D4A5E247D33}"/>
                  </a:ext>
                </a:extLst>
              </p:cNvPr>
              <p:cNvSpPr/>
              <p:nvPr/>
            </p:nvSpPr>
            <p:spPr>
              <a:xfrm>
                <a:off x="7996447" y="4523163"/>
                <a:ext cx="396000" cy="396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_tradnl" sz="1000" b="1" dirty="0">
                    <a:latin typeface="Montserrat Light" pitchFamily="2" charset="77"/>
                  </a:rPr>
                  <a:t>Sí</a:t>
                </a:r>
              </a:p>
            </p:txBody>
          </p:sp>
          <p:sp>
            <p:nvSpPr>
              <p:cNvPr id="25" name="Elipse 24">
                <a:extLst>
                  <a:ext uri="{FF2B5EF4-FFF2-40B4-BE49-F238E27FC236}">
                    <a16:creationId xmlns:a16="http://schemas.microsoft.com/office/drawing/2014/main" id="{4193C6CD-BA5B-2DC0-A7C8-AB09B87F10C9}"/>
                  </a:ext>
                </a:extLst>
              </p:cNvPr>
              <p:cNvSpPr/>
              <p:nvPr/>
            </p:nvSpPr>
            <p:spPr>
              <a:xfrm>
                <a:off x="8719839" y="4523163"/>
                <a:ext cx="396000" cy="396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_tradnl" sz="1000" b="1" dirty="0">
                    <a:latin typeface="Montserrat Light" pitchFamily="2" charset="77"/>
                  </a:rPr>
                  <a:t>No</a:t>
                </a:r>
              </a:p>
            </p:txBody>
          </p:sp>
        </p:grpSp>
        <p:sp>
          <p:nvSpPr>
            <p:cNvPr id="8" name="Rectángulo redondeado 7">
              <a:extLst>
                <a:ext uri="{FF2B5EF4-FFF2-40B4-BE49-F238E27FC236}">
                  <a16:creationId xmlns:a16="http://schemas.microsoft.com/office/drawing/2014/main" id="{CB08E390-3823-55D1-33D5-F1CA77E46706}"/>
                </a:ext>
              </a:extLst>
            </p:cNvPr>
            <p:cNvSpPr/>
            <p:nvPr/>
          </p:nvSpPr>
          <p:spPr>
            <a:xfrm>
              <a:off x="6130475" y="3072305"/>
              <a:ext cx="648000" cy="268014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000" b="1" dirty="0">
                  <a:latin typeface="Montserrat Light" pitchFamily="2" charset="77"/>
                </a:rPr>
                <a:t>Edad</a:t>
              </a:r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49CFF85D-E9A5-FDDE-785B-7E7B3BD4B86F}"/>
                </a:ext>
              </a:extLst>
            </p:cNvPr>
            <p:cNvCxnSpPr>
              <a:cxnSpLocks/>
              <a:stCxn id="8" idx="2"/>
              <a:endCxn id="13" idx="0"/>
            </p:cNvCxnSpPr>
            <p:nvPr/>
          </p:nvCxnSpPr>
          <p:spPr>
            <a:xfrm flipH="1">
              <a:off x="6442884" y="3340319"/>
              <a:ext cx="11591" cy="609542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9EC43527-ED88-1CDA-27F6-6DB46732516A}"/>
                </a:ext>
              </a:extLst>
            </p:cNvPr>
            <p:cNvCxnSpPr>
              <a:cxnSpLocks/>
              <a:stCxn id="8" idx="2"/>
              <a:endCxn id="14" idx="0"/>
            </p:cNvCxnSpPr>
            <p:nvPr/>
          </p:nvCxnSpPr>
          <p:spPr>
            <a:xfrm>
              <a:off x="6454475" y="3340319"/>
              <a:ext cx="696818" cy="551496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3EB4B619-886D-FCC8-38B4-E6DA1FBFF1D4}"/>
                </a:ext>
              </a:extLst>
            </p:cNvPr>
            <p:cNvSpPr txBox="1"/>
            <p:nvPr/>
          </p:nvSpPr>
          <p:spPr>
            <a:xfrm>
              <a:off x="6000114" y="3484311"/>
              <a:ext cx="5164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 Medium" pitchFamily="2" charset="77"/>
                </a:rPr>
                <a:t>joven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5BCF0A9B-BDD5-C30F-DE7F-CCB49562C69B}"/>
                </a:ext>
              </a:extLst>
            </p:cNvPr>
            <p:cNvSpPr txBox="1"/>
            <p:nvPr/>
          </p:nvSpPr>
          <p:spPr>
            <a:xfrm rot="2283274">
              <a:off x="6652573" y="3460474"/>
              <a:ext cx="57740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 Medium" pitchFamily="2" charset="77"/>
                </a:rPr>
                <a:t>adulto</a:t>
              </a: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EBAD1D4A-2B42-843E-9A13-448A471720CB}"/>
                </a:ext>
              </a:extLst>
            </p:cNvPr>
            <p:cNvSpPr/>
            <p:nvPr/>
          </p:nvSpPr>
          <p:spPr>
            <a:xfrm>
              <a:off x="6244884" y="3949861"/>
              <a:ext cx="396000" cy="396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_tradnl" sz="1000" b="1" dirty="0">
                  <a:latin typeface="Montserrat Light" pitchFamily="2" charset="77"/>
                </a:rPr>
                <a:t>No</a:t>
              </a: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54525195-9542-5E4F-0025-05AB80E47F4A}"/>
                </a:ext>
              </a:extLst>
            </p:cNvPr>
            <p:cNvSpPr/>
            <p:nvPr/>
          </p:nvSpPr>
          <p:spPr>
            <a:xfrm>
              <a:off x="6953293" y="3891815"/>
              <a:ext cx="396000" cy="39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_tradnl" sz="1000" b="1" dirty="0">
                  <a:latin typeface="Montserrat Light" pitchFamily="2" charset="77"/>
                </a:rPr>
                <a:t>Sí</a:t>
              </a:r>
            </a:p>
          </p:txBody>
        </p:sp>
      </p:grp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77F31A63-CF17-71A7-195B-1DB55529B064}"/>
              </a:ext>
            </a:extLst>
          </p:cNvPr>
          <p:cNvGrpSpPr/>
          <p:nvPr/>
        </p:nvGrpSpPr>
        <p:grpSpPr>
          <a:xfrm>
            <a:off x="685335" y="3571403"/>
            <a:ext cx="1756853" cy="1013001"/>
            <a:chOff x="4910925" y="2458983"/>
            <a:chExt cx="1756853" cy="1013001"/>
          </a:xfrm>
        </p:grpSpPr>
        <p:grpSp>
          <p:nvGrpSpPr>
            <p:cNvPr id="102" name="Grupo 101">
              <a:extLst>
                <a:ext uri="{FF2B5EF4-FFF2-40B4-BE49-F238E27FC236}">
                  <a16:creationId xmlns:a16="http://schemas.microsoft.com/office/drawing/2014/main" id="{02BE55C8-40A0-094D-C068-62B3A4FAC5D3}"/>
                </a:ext>
              </a:extLst>
            </p:cNvPr>
            <p:cNvGrpSpPr/>
            <p:nvPr/>
          </p:nvGrpSpPr>
          <p:grpSpPr>
            <a:xfrm>
              <a:off x="4910925" y="2458983"/>
              <a:ext cx="1558853" cy="1009322"/>
              <a:chOff x="9025724" y="2240879"/>
              <a:chExt cx="1558853" cy="1009322"/>
            </a:xfrm>
          </p:grpSpPr>
          <p:grpSp>
            <p:nvGrpSpPr>
              <p:cNvPr id="121" name="Grupo 120">
                <a:extLst>
                  <a:ext uri="{FF2B5EF4-FFF2-40B4-BE49-F238E27FC236}">
                    <a16:creationId xmlns:a16="http://schemas.microsoft.com/office/drawing/2014/main" id="{D7BF58D0-7ED4-B0E6-68A1-5BAF626BD3D0}"/>
                  </a:ext>
                </a:extLst>
              </p:cNvPr>
              <p:cNvGrpSpPr/>
              <p:nvPr/>
            </p:nvGrpSpPr>
            <p:grpSpPr>
              <a:xfrm>
                <a:off x="9223724" y="2240879"/>
                <a:ext cx="1360853" cy="617001"/>
                <a:chOff x="7120830" y="2262986"/>
                <a:chExt cx="1360853" cy="617001"/>
              </a:xfrm>
            </p:grpSpPr>
            <p:sp>
              <p:nvSpPr>
                <p:cNvPr id="132" name="Rectángulo redondeado 131">
                  <a:extLst>
                    <a:ext uri="{FF2B5EF4-FFF2-40B4-BE49-F238E27FC236}">
                      <a16:creationId xmlns:a16="http://schemas.microsoft.com/office/drawing/2014/main" id="{96702DFB-8FC7-56A1-0F58-D85E68B00554}"/>
                    </a:ext>
                  </a:extLst>
                </p:cNvPr>
                <p:cNvSpPr/>
                <p:nvPr/>
              </p:nvSpPr>
              <p:spPr>
                <a:xfrm>
                  <a:off x="7312507" y="2262986"/>
                  <a:ext cx="900000" cy="268014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sz="1000" b="1" dirty="0">
                      <a:latin typeface="Montserrat Light" pitchFamily="2" charset="77"/>
                    </a:rPr>
                    <a:t>Cliente</a:t>
                  </a:r>
                </a:p>
              </p:txBody>
            </p:sp>
            <p:cxnSp>
              <p:nvCxnSpPr>
                <p:cNvPr id="133" name="Conector recto 132">
                  <a:extLst>
                    <a:ext uri="{FF2B5EF4-FFF2-40B4-BE49-F238E27FC236}">
                      <a16:creationId xmlns:a16="http://schemas.microsoft.com/office/drawing/2014/main" id="{30D4DE81-BEB7-258E-5E14-61A10781FAA9}"/>
                    </a:ext>
                  </a:extLst>
                </p:cNvPr>
                <p:cNvCxnSpPr>
                  <a:cxnSpLocks/>
                  <a:stCxn id="132" idx="2"/>
                  <a:endCxn id="119" idx="0"/>
                </p:cNvCxnSpPr>
                <p:nvPr/>
              </p:nvCxnSpPr>
              <p:spPr>
                <a:xfrm flipH="1">
                  <a:off x="7120830" y="2531000"/>
                  <a:ext cx="641677" cy="345308"/>
                </a:xfrm>
                <a:prstGeom prst="line">
                  <a:avLst/>
                </a:prstGeom>
                <a:ln w="254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Conector recto 133">
                  <a:extLst>
                    <a:ext uri="{FF2B5EF4-FFF2-40B4-BE49-F238E27FC236}">
                      <a16:creationId xmlns:a16="http://schemas.microsoft.com/office/drawing/2014/main" id="{EDAA1A9F-9603-8EAF-B3FB-EC197C42D435}"/>
                    </a:ext>
                  </a:extLst>
                </p:cNvPr>
                <p:cNvCxnSpPr>
                  <a:cxnSpLocks/>
                  <a:stCxn id="132" idx="2"/>
                  <a:endCxn id="108" idx="0"/>
                </p:cNvCxnSpPr>
                <p:nvPr/>
              </p:nvCxnSpPr>
              <p:spPr>
                <a:xfrm>
                  <a:off x="7762507" y="2531000"/>
                  <a:ext cx="719176" cy="348987"/>
                </a:xfrm>
                <a:prstGeom prst="line">
                  <a:avLst/>
                </a:prstGeom>
                <a:ln w="254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CuadroTexto 134">
                  <a:extLst>
                    <a:ext uri="{FF2B5EF4-FFF2-40B4-BE49-F238E27FC236}">
                      <a16:creationId xmlns:a16="http://schemas.microsoft.com/office/drawing/2014/main" id="{A97747FB-5F6F-987C-97B4-3BE88BA99AA8}"/>
                    </a:ext>
                  </a:extLst>
                </p:cNvPr>
                <p:cNvSpPr txBox="1"/>
                <p:nvPr/>
              </p:nvSpPr>
              <p:spPr>
                <a:xfrm rot="19823356">
                  <a:off x="7136008" y="2546783"/>
                  <a:ext cx="29367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_tradnl" sz="9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Montserrat Medium" pitchFamily="2" charset="77"/>
                    </a:rPr>
                    <a:t>Sí</a:t>
                  </a:r>
                </a:p>
              </p:txBody>
            </p:sp>
            <p:sp>
              <p:nvSpPr>
                <p:cNvPr id="136" name="CuadroTexto 135">
                  <a:extLst>
                    <a:ext uri="{FF2B5EF4-FFF2-40B4-BE49-F238E27FC236}">
                      <a16:creationId xmlns:a16="http://schemas.microsoft.com/office/drawing/2014/main" id="{DD7980CD-0966-666E-A0F3-B3B88AFDB280}"/>
                    </a:ext>
                  </a:extLst>
                </p:cNvPr>
                <p:cNvSpPr txBox="1"/>
                <p:nvPr/>
              </p:nvSpPr>
              <p:spPr>
                <a:xfrm rot="1587842">
                  <a:off x="8114307" y="2547410"/>
                  <a:ext cx="35618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_tradnl" sz="9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Montserrat Medium" pitchFamily="2" charset="77"/>
                    </a:rPr>
                    <a:t>No</a:t>
                  </a:r>
                </a:p>
              </p:txBody>
            </p:sp>
          </p:grpSp>
          <p:sp>
            <p:nvSpPr>
              <p:cNvPr id="119" name="Elipse 118">
                <a:extLst>
                  <a:ext uri="{FF2B5EF4-FFF2-40B4-BE49-F238E27FC236}">
                    <a16:creationId xmlns:a16="http://schemas.microsoft.com/office/drawing/2014/main" id="{13F9EDF9-A348-229B-9AAE-DD9C72FDA036}"/>
                  </a:ext>
                </a:extLst>
              </p:cNvPr>
              <p:cNvSpPr/>
              <p:nvPr/>
            </p:nvSpPr>
            <p:spPr>
              <a:xfrm>
                <a:off x="9025724" y="2854201"/>
                <a:ext cx="396000" cy="396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_tradnl" sz="1000" b="1" dirty="0">
                    <a:latin typeface="Montserrat Light" pitchFamily="2" charset="77"/>
                  </a:rPr>
                  <a:t>Sí</a:t>
                </a:r>
              </a:p>
            </p:txBody>
          </p:sp>
        </p:grp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6908FD00-E2FE-415A-1BCA-27B9FE249469}"/>
                </a:ext>
              </a:extLst>
            </p:cNvPr>
            <p:cNvSpPr/>
            <p:nvPr/>
          </p:nvSpPr>
          <p:spPr>
            <a:xfrm>
              <a:off x="6271778" y="3075984"/>
              <a:ext cx="396000" cy="396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_tradnl" sz="1000" b="1" dirty="0">
                  <a:latin typeface="Montserrat Light" pitchFamily="2" charset="77"/>
                </a:rPr>
                <a:t>No</a:t>
              </a:r>
            </a:p>
          </p:txBody>
        </p:sp>
      </p:grpSp>
      <p:grpSp>
        <p:nvGrpSpPr>
          <p:cNvPr id="176" name="Grupo 175">
            <a:extLst>
              <a:ext uri="{FF2B5EF4-FFF2-40B4-BE49-F238E27FC236}">
                <a16:creationId xmlns:a16="http://schemas.microsoft.com/office/drawing/2014/main" id="{2FFFF73D-4527-31B5-2882-F9B611DC6B70}"/>
              </a:ext>
            </a:extLst>
          </p:cNvPr>
          <p:cNvGrpSpPr/>
          <p:nvPr/>
        </p:nvGrpSpPr>
        <p:grpSpPr>
          <a:xfrm>
            <a:off x="3163121" y="3571403"/>
            <a:ext cx="3928028" cy="1892825"/>
            <a:chOff x="3163121" y="3571403"/>
            <a:chExt cx="3928028" cy="1892825"/>
          </a:xfrm>
        </p:grpSpPr>
        <p:grpSp>
          <p:nvGrpSpPr>
            <p:cNvPr id="137" name="Grupo 136">
              <a:extLst>
                <a:ext uri="{FF2B5EF4-FFF2-40B4-BE49-F238E27FC236}">
                  <a16:creationId xmlns:a16="http://schemas.microsoft.com/office/drawing/2014/main" id="{E57D9A54-E7F9-6322-D661-BC127AACB245}"/>
                </a:ext>
              </a:extLst>
            </p:cNvPr>
            <p:cNvGrpSpPr/>
            <p:nvPr/>
          </p:nvGrpSpPr>
          <p:grpSpPr>
            <a:xfrm>
              <a:off x="3163121" y="3571403"/>
              <a:ext cx="3928028" cy="1892825"/>
              <a:chOff x="3421265" y="2458983"/>
              <a:chExt cx="3928028" cy="1892825"/>
            </a:xfrm>
          </p:grpSpPr>
          <p:grpSp>
            <p:nvGrpSpPr>
              <p:cNvPr id="138" name="Grupo 137">
                <a:extLst>
                  <a:ext uri="{FF2B5EF4-FFF2-40B4-BE49-F238E27FC236}">
                    <a16:creationId xmlns:a16="http://schemas.microsoft.com/office/drawing/2014/main" id="{655A50EA-C7F7-A727-E337-2CD2222059CC}"/>
                  </a:ext>
                </a:extLst>
              </p:cNvPr>
              <p:cNvGrpSpPr/>
              <p:nvPr/>
            </p:nvGrpSpPr>
            <p:grpSpPr>
              <a:xfrm>
                <a:off x="3421265" y="2458983"/>
                <a:ext cx="3037325" cy="1892825"/>
                <a:chOff x="7536064" y="2240879"/>
                <a:chExt cx="3037325" cy="1892825"/>
              </a:xfrm>
            </p:grpSpPr>
            <p:grpSp>
              <p:nvGrpSpPr>
                <p:cNvPr id="146" name="Grupo 145">
                  <a:extLst>
                    <a:ext uri="{FF2B5EF4-FFF2-40B4-BE49-F238E27FC236}">
                      <a16:creationId xmlns:a16="http://schemas.microsoft.com/office/drawing/2014/main" id="{E3798A5F-DB6A-177D-5DCD-BF787CB51F2C}"/>
                    </a:ext>
                  </a:extLst>
                </p:cNvPr>
                <p:cNvGrpSpPr/>
                <p:nvPr/>
              </p:nvGrpSpPr>
              <p:grpSpPr>
                <a:xfrm>
                  <a:off x="7734064" y="2240879"/>
                  <a:ext cx="2839325" cy="1629722"/>
                  <a:chOff x="2145908" y="2240879"/>
                  <a:chExt cx="2839325" cy="1629722"/>
                </a:xfrm>
              </p:grpSpPr>
              <p:grpSp>
                <p:nvGrpSpPr>
                  <p:cNvPr id="157" name="Grupo 156">
                    <a:extLst>
                      <a:ext uri="{FF2B5EF4-FFF2-40B4-BE49-F238E27FC236}">
                        <a16:creationId xmlns:a16="http://schemas.microsoft.com/office/drawing/2014/main" id="{E98F6581-A5F7-6B05-5A92-2619A5C9EF40}"/>
                      </a:ext>
                    </a:extLst>
                  </p:cNvPr>
                  <p:cNvGrpSpPr/>
                  <p:nvPr/>
                </p:nvGrpSpPr>
                <p:grpSpPr>
                  <a:xfrm>
                    <a:off x="3647492" y="2240879"/>
                    <a:ext cx="1337741" cy="615188"/>
                    <a:chOff x="7132754" y="2262986"/>
                    <a:chExt cx="1337741" cy="615188"/>
                  </a:xfrm>
                </p:grpSpPr>
                <p:sp>
                  <p:nvSpPr>
                    <p:cNvPr id="168" name="Rectángulo redondeado 167">
                      <a:extLst>
                        <a:ext uri="{FF2B5EF4-FFF2-40B4-BE49-F238E27FC236}">
                          <a16:creationId xmlns:a16="http://schemas.microsoft.com/office/drawing/2014/main" id="{609A2036-37DC-F1A1-2D74-EED099297D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12507" y="2262986"/>
                      <a:ext cx="900000" cy="268014"/>
                    </a:xfrm>
                    <a:prstGeom prst="round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_tradnl" sz="1000" b="1" dirty="0">
                          <a:latin typeface="Montserrat Light" pitchFamily="2" charset="77"/>
                        </a:rPr>
                        <a:t>Cliente</a:t>
                      </a:r>
                    </a:p>
                  </p:txBody>
                </p:sp>
                <p:cxnSp>
                  <p:nvCxnSpPr>
                    <p:cNvPr id="169" name="Conector recto 168">
                      <a:extLst>
                        <a:ext uri="{FF2B5EF4-FFF2-40B4-BE49-F238E27FC236}">
                          <a16:creationId xmlns:a16="http://schemas.microsoft.com/office/drawing/2014/main" id="{307E9701-65DA-D4C6-71F1-B63934F1B89C}"/>
                        </a:ext>
                      </a:extLst>
                    </p:cNvPr>
                    <p:cNvCxnSpPr>
                      <a:cxnSpLocks/>
                      <a:stCxn id="168" idx="2"/>
                      <a:endCxn id="159" idx="0"/>
                    </p:cNvCxnSpPr>
                    <p:nvPr/>
                  </p:nvCxnSpPr>
                  <p:spPr>
                    <a:xfrm flipH="1">
                      <a:off x="7132754" y="2531000"/>
                      <a:ext cx="629753" cy="347174"/>
                    </a:xfrm>
                    <a:prstGeom prst="line">
                      <a:avLst/>
                    </a:prstGeom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0" name="Conector recto 169">
                      <a:extLst>
                        <a:ext uri="{FF2B5EF4-FFF2-40B4-BE49-F238E27FC236}">
                          <a16:creationId xmlns:a16="http://schemas.microsoft.com/office/drawing/2014/main" id="{359F5633-C3B5-52DF-8A15-4C5DC396454D}"/>
                        </a:ext>
                      </a:extLst>
                    </p:cNvPr>
                    <p:cNvCxnSpPr>
                      <a:cxnSpLocks/>
                      <a:stCxn id="168" idx="2"/>
                      <a:endCxn id="139" idx="0"/>
                    </p:cNvCxnSpPr>
                    <p:nvPr/>
                  </p:nvCxnSpPr>
                  <p:spPr>
                    <a:xfrm>
                      <a:off x="7762507" y="2531000"/>
                      <a:ext cx="703873" cy="345308"/>
                    </a:xfrm>
                    <a:prstGeom prst="line">
                      <a:avLst/>
                    </a:prstGeom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1" name="CuadroTexto 170">
                      <a:extLst>
                        <a:ext uri="{FF2B5EF4-FFF2-40B4-BE49-F238E27FC236}">
                          <a16:creationId xmlns:a16="http://schemas.microsoft.com/office/drawing/2014/main" id="{07B92AC4-9019-F94C-1E49-20D2BA33A67F}"/>
                        </a:ext>
                      </a:extLst>
                    </p:cNvPr>
                    <p:cNvSpPr txBox="1"/>
                    <p:nvPr/>
                  </p:nvSpPr>
                  <p:spPr>
                    <a:xfrm rot="19823356">
                      <a:off x="7136008" y="2546783"/>
                      <a:ext cx="293670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s-ES_tradnl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ontserrat Medium" pitchFamily="2" charset="77"/>
                        </a:rPr>
                        <a:t>Sí</a:t>
                      </a:r>
                    </a:p>
                  </p:txBody>
                </p:sp>
                <p:sp>
                  <p:nvSpPr>
                    <p:cNvPr id="172" name="CuadroTexto 171">
                      <a:extLst>
                        <a:ext uri="{FF2B5EF4-FFF2-40B4-BE49-F238E27FC236}">
                          <a16:creationId xmlns:a16="http://schemas.microsoft.com/office/drawing/2014/main" id="{599369FE-9F8A-A1EA-40A7-3089B8445DA0}"/>
                        </a:ext>
                      </a:extLst>
                    </p:cNvPr>
                    <p:cNvSpPr txBox="1"/>
                    <p:nvPr/>
                  </p:nvSpPr>
                  <p:spPr>
                    <a:xfrm rot="1587842">
                      <a:off x="8114307" y="2547410"/>
                      <a:ext cx="356188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s-ES_tradnl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ontserrat Medium" pitchFamily="2" charset="77"/>
                        </a:rPr>
                        <a:t>No</a:t>
                      </a:r>
                    </a:p>
                  </p:txBody>
                </p:sp>
              </p:grpSp>
              <p:grpSp>
                <p:nvGrpSpPr>
                  <p:cNvPr id="158" name="Grupo 157">
                    <a:extLst>
                      <a:ext uri="{FF2B5EF4-FFF2-40B4-BE49-F238E27FC236}">
                        <a16:creationId xmlns:a16="http://schemas.microsoft.com/office/drawing/2014/main" id="{C4AA3413-4A2F-ADDD-3DF8-17E9CBEA062D}"/>
                      </a:ext>
                    </a:extLst>
                  </p:cNvPr>
                  <p:cNvGrpSpPr/>
                  <p:nvPr/>
                </p:nvGrpSpPr>
                <p:grpSpPr>
                  <a:xfrm>
                    <a:off x="2145908" y="2856067"/>
                    <a:ext cx="2331671" cy="1014534"/>
                    <a:chOff x="4710068" y="3885582"/>
                    <a:chExt cx="2331671" cy="1014534"/>
                  </a:xfrm>
                </p:grpSpPr>
                <p:sp>
                  <p:nvSpPr>
                    <p:cNvPr id="159" name="Rectángulo redondeado 158">
                      <a:extLst>
                        <a:ext uri="{FF2B5EF4-FFF2-40B4-BE49-F238E27FC236}">
                          <a16:creationId xmlns:a16="http://schemas.microsoft.com/office/drawing/2014/main" id="{594E1BB3-41E4-05BD-F98A-4B28D57A0C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71652" y="3885582"/>
                      <a:ext cx="1080000" cy="268014"/>
                    </a:xfrm>
                    <a:prstGeom prst="round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_tradnl" sz="1000" b="1" dirty="0">
                          <a:latin typeface="Montserrat Light" pitchFamily="2" charset="77"/>
                        </a:rPr>
                        <a:t>Salario</a:t>
                      </a:r>
                    </a:p>
                  </p:txBody>
                </p:sp>
                <p:cxnSp>
                  <p:nvCxnSpPr>
                    <p:cNvPr id="160" name="Conector recto 159">
                      <a:extLst>
                        <a:ext uri="{FF2B5EF4-FFF2-40B4-BE49-F238E27FC236}">
                          <a16:creationId xmlns:a16="http://schemas.microsoft.com/office/drawing/2014/main" id="{C336AD91-519B-A353-680F-4F721E7EB39E}"/>
                        </a:ext>
                      </a:extLst>
                    </p:cNvPr>
                    <p:cNvCxnSpPr>
                      <a:cxnSpLocks/>
                      <a:stCxn id="159" idx="2"/>
                      <a:endCxn id="147" idx="0"/>
                    </p:cNvCxnSpPr>
                    <p:nvPr/>
                  </p:nvCxnSpPr>
                  <p:spPr>
                    <a:xfrm flipH="1">
                      <a:off x="4710068" y="4153596"/>
                      <a:ext cx="1501584" cy="613623"/>
                    </a:xfrm>
                    <a:prstGeom prst="line">
                      <a:avLst/>
                    </a:prstGeom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1" name="Conector recto 160">
                      <a:extLst>
                        <a:ext uri="{FF2B5EF4-FFF2-40B4-BE49-F238E27FC236}">
                          <a16:creationId xmlns:a16="http://schemas.microsoft.com/office/drawing/2014/main" id="{73BABEBC-B9F8-B9CC-9CD5-2E31872D31FB}"/>
                        </a:ext>
                      </a:extLst>
                    </p:cNvPr>
                    <p:cNvCxnSpPr>
                      <a:cxnSpLocks/>
                      <a:stCxn id="159" idx="2"/>
                      <a:endCxn id="148" idx="0"/>
                    </p:cNvCxnSpPr>
                    <p:nvPr/>
                  </p:nvCxnSpPr>
                  <p:spPr>
                    <a:xfrm>
                      <a:off x="6211652" y="4153596"/>
                      <a:ext cx="716248" cy="613623"/>
                    </a:xfrm>
                    <a:prstGeom prst="line">
                      <a:avLst/>
                    </a:prstGeom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2" name="CuadroTexto 161">
                      <a:extLst>
                        <a:ext uri="{FF2B5EF4-FFF2-40B4-BE49-F238E27FC236}">
                          <a16:creationId xmlns:a16="http://schemas.microsoft.com/office/drawing/2014/main" id="{3F205E52-C56F-8C79-4876-40D5FA9F91E9}"/>
                        </a:ext>
                      </a:extLst>
                    </p:cNvPr>
                    <p:cNvSpPr txBox="1"/>
                    <p:nvPr/>
                  </p:nvSpPr>
                  <p:spPr>
                    <a:xfrm rot="20217958">
                      <a:off x="4867305" y="4306159"/>
                      <a:ext cx="697627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s-ES_tradnl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ontserrat Medium" pitchFamily="2" charset="77"/>
                        </a:rPr>
                        <a:t>ninguno</a:t>
                      </a:r>
                    </a:p>
                  </p:txBody>
                </p:sp>
                <p:cxnSp>
                  <p:nvCxnSpPr>
                    <p:cNvPr id="163" name="Conector recto 162">
                      <a:extLst>
                        <a:ext uri="{FF2B5EF4-FFF2-40B4-BE49-F238E27FC236}">
                          <a16:creationId xmlns:a16="http://schemas.microsoft.com/office/drawing/2014/main" id="{5180CFC6-2F24-6A6E-10D1-27A5115BC100}"/>
                        </a:ext>
                      </a:extLst>
                    </p:cNvPr>
                    <p:cNvCxnSpPr>
                      <a:cxnSpLocks/>
                      <a:stCxn id="159" idx="2"/>
                      <a:endCxn id="175" idx="0"/>
                    </p:cNvCxnSpPr>
                    <p:nvPr/>
                  </p:nvCxnSpPr>
                  <p:spPr>
                    <a:xfrm flipH="1">
                      <a:off x="5534543" y="4153596"/>
                      <a:ext cx="677109" cy="613623"/>
                    </a:xfrm>
                    <a:prstGeom prst="line">
                      <a:avLst/>
                    </a:prstGeom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4" name="Conector recto 163">
                      <a:extLst>
                        <a:ext uri="{FF2B5EF4-FFF2-40B4-BE49-F238E27FC236}">
                          <a16:creationId xmlns:a16="http://schemas.microsoft.com/office/drawing/2014/main" id="{5F1234A8-43C8-85AB-4967-A457C67CAB9C}"/>
                        </a:ext>
                      </a:extLst>
                    </p:cNvPr>
                    <p:cNvCxnSpPr>
                      <a:cxnSpLocks/>
                      <a:stCxn id="159" idx="2"/>
                      <a:endCxn id="149" idx="0"/>
                    </p:cNvCxnSpPr>
                    <p:nvPr/>
                  </p:nvCxnSpPr>
                  <p:spPr>
                    <a:xfrm>
                      <a:off x="6211652" y="4153596"/>
                      <a:ext cx="144970" cy="613623"/>
                    </a:xfrm>
                    <a:prstGeom prst="line">
                      <a:avLst/>
                    </a:prstGeom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5" name="CuadroTexto 164">
                      <a:extLst>
                        <a:ext uri="{FF2B5EF4-FFF2-40B4-BE49-F238E27FC236}">
                          <a16:creationId xmlns:a16="http://schemas.microsoft.com/office/drawing/2014/main" id="{C2E91FB2-C2C5-B98D-6317-1B11632B41B7}"/>
                        </a:ext>
                      </a:extLst>
                    </p:cNvPr>
                    <p:cNvSpPr txBox="1"/>
                    <p:nvPr/>
                  </p:nvSpPr>
                  <p:spPr>
                    <a:xfrm rot="19032509">
                      <a:off x="5415991" y="4375406"/>
                      <a:ext cx="486030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s-ES_tradnl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ontserrat Medium" pitchFamily="2" charset="77"/>
                        </a:rPr>
                        <a:t>poco</a:t>
                      </a:r>
                    </a:p>
                  </p:txBody>
                </p:sp>
                <p:sp>
                  <p:nvSpPr>
                    <p:cNvPr id="166" name="CuadroTexto 165">
                      <a:extLst>
                        <a:ext uri="{FF2B5EF4-FFF2-40B4-BE49-F238E27FC236}">
                          <a16:creationId xmlns:a16="http://schemas.microsoft.com/office/drawing/2014/main" id="{D253076B-28D0-1DFD-212F-AC0677627401}"/>
                        </a:ext>
                      </a:extLst>
                    </p:cNvPr>
                    <p:cNvSpPr txBox="1"/>
                    <p:nvPr/>
                  </p:nvSpPr>
                  <p:spPr>
                    <a:xfrm rot="4500756">
                      <a:off x="6038780" y="4421460"/>
                      <a:ext cx="726481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s-ES_tradnl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ontserrat Medium" pitchFamily="2" charset="77"/>
                        </a:rPr>
                        <a:t>mediano</a:t>
                      </a:r>
                    </a:p>
                  </p:txBody>
                </p:sp>
                <p:sp>
                  <p:nvSpPr>
                    <p:cNvPr id="167" name="CuadroTexto 166">
                      <a:extLst>
                        <a:ext uri="{FF2B5EF4-FFF2-40B4-BE49-F238E27FC236}">
                          <a16:creationId xmlns:a16="http://schemas.microsoft.com/office/drawing/2014/main" id="{E3E428C3-7346-7CAD-E913-079B442FDEAA}"/>
                        </a:ext>
                      </a:extLst>
                    </p:cNvPr>
                    <p:cNvSpPr txBox="1"/>
                    <p:nvPr/>
                  </p:nvSpPr>
                  <p:spPr>
                    <a:xfrm rot="2453623">
                      <a:off x="6427468" y="4325460"/>
                      <a:ext cx="614271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s-ES_tradnl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ontserrat Medium" pitchFamily="2" charset="77"/>
                        </a:rPr>
                        <a:t>mucho</a:t>
                      </a:r>
                    </a:p>
                  </p:txBody>
                </p:sp>
              </p:grpSp>
            </p:grp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6D81ECA7-ED12-1C0A-4424-A046CDA08FD3}"/>
                    </a:ext>
                  </a:extLst>
                </p:cNvPr>
                <p:cNvSpPr/>
                <p:nvPr/>
              </p:nvSpPr>
              <p:spPr>
                <a:xfrm>
                  <a:off x="7536064" y="3737704"/>
                  <a:ext cx="396000" cy="396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s-ES_tradnl" sz="1000" b="1" dirty="0">
                      <a:latin typeface="Montserrat Light" pitchFamily="2" charset="77"/>
                    </a:rPr>
                    <a:t>No</a:t>
                  </a:r>
                </a:p>
              </p:txBody>
            </p:sp>
            <p:sp>
              <p:nvSpPr>
                <p:cNvPr id="148" name="Elipse 147">
                  <a:extLst>
                    <a:ext uri="{FF2B5EF4-FFF2-40B4-BE49-F238E27FC236}">
                      <a16:creationId xmlns:a16="http://schemas.microsoft.com/office/drawing/2014/main" id="{ECB0E4B5-A1C1-F377-0081-307C191B88AE}"/>
                    </a:ext>
                  </a:extLst>
                </p:cNvPr>
                <p:cNvSpPr/>
                <p:nvPr/>
              </p:nvSpPr>
              <p:spPr>
                <a:xfrm>
                  <a:off x="9753896" y="3737704"/>
                  <a:ext cx="396000" cy="396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s-ES_tradnl" sz="1000" b="1" dirty="0">
                      <a:latin typeface="Montserrat Light" pitchFamily="2" charset="77"/>
                    </a:rPr>
                    <a:t>Sí</a:t>
                  </a:r>
                </a:p>
              </p:txBody>
            </p:sp>
            <p:sp>
              <p:nvSpPr>
                <p:cNvPr id="149" name="Elipse 148">
                  <a:extLst>
                    <a:ext uri="{FF2B5EF4-FFF2-40B4-BE49-F238E27FC236}">
                      <a16:creationId xmlns:a16="http://schemas.microsoft.com/office/drawing/2014/main" id="{7ECE5598-D87C-DEC3-9BA4-54ADE7A0DCA8}"/>
                    </a:ext>
                  </a:extLst>
                </p:cNvPr>
                <p:cNvSpPr/>
                <p:nvPr/>
              </p:nvSpPr>
              <p:spPr>
                <a:xfrm>
                  <a:off x="9182618" y="3737704"/>
                  <a:ext cx="396000" cy="396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s-ES_tradnl" sz="1000" b="1" dirty="0">
                      <a:latin typeface="Montserrat Light" pitchFamily="2" charset="77"/>
                    </a:rPr>
                    <a:t>Sí</a:t>
                  </a:r>
                </a:p>
              </p:txBody>
            </p:sp>
          </p:grpSp>
          <p:sp>
            <p:nvSpPr>
              <p:cNvPr id="139" name="Rectángulo redondeado 138">
                <a:extLst>
                  <a:ext uri="{FF2B5EF4-FFF2-40B4-BE49-F238E27FC236}">
                    <a16:creationId xmlns:a16="http://schemas.microsoft.com/office/drawing/2014/main" id="{0ED2CF3F-E0B7-04A5-A22D-0DCF71852E06}"/>
                  </a:ext>
                </a:extLst>
              </p:cNvPr>
              <p:cNvSpPr/>
              <p:nvPr/>
            </p:nvSpPr>
            <p:spPr>
              <a:xfrm>
                <a:off x="6130475" y="3072305"/>
                <a:ext cx="648000" cy="268014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000" b="1" dirty="0">
                    <a:latin typeface="Montserrat Light" pitchFamily="2" charset="77"/>
                  </a:rPr>
                  <a:t>Edad</a:t>
                </a:r>
              </a:p>
            </p:txBody>
          </p:sp>
          <p:cxnSp>
            <p:nvCxnSpPr>
              <p:cNvPr id="140" name="Conector recto 139">
                <a:extLst>
                  <a:ext uri="{FF2B5EF4-FFF2-40B4-BE49-F238E27FC236}">
                    <a16:creationId xmlns:a16="http://schemas.microsoft.com/office/drawing/2014/main" id="{199E944F-7EF1-DA9E-BEC4-9275A75621DF}"/>
                  </a:ext>
                </a:extLst>
              </p:cNvPr>
              <p:cNvCxnSpPr>
                <a:cxnSpLocks/>
                <a:stCxn id="139" idx="2"/>
                <a:endCxn id="144" idx="0"/>
              </p:cNvCxnSpPr>
              <p:nvPr/>
            </p:nvCxnSpPr>
            <p:spPr>
              <a:xfrm flipH="1">
                <a:off x="6442884" y="3340319"/>
                <a:ext cx="11591" cy="609542"/>
              </a:xfrm>
              <a:prstGeom prst="line">
                <a:avLst/>
              </a:prstGeom>
              <a:ln w="254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ctor recto 140">
                <a:extLst>
                  <a:ext uri="{FF2B5EF4-FFF2-40B4-BE49-F238E27FC236}">
                    <a16:creationId xmlns:a16="http://schemas.microsoft.com/office/drawing/2014/main" id="{1A44F362-BA8D-36C6-8D84-12DBC6E67613}"/>
                  </a:ext>
                </a:extLst>
              </p:cNvPr>
              <p:cNvCxnSpPr>
                <a:cxnSpLocks/>
                <a:stCxn id="139" idx="2"/>
                <a:endCxn id="145" idx="0"/>
              </p:cNvCxnSpPr>
              <p:nvPr/>
            </p:nvCxnSpPr>
            <p:spPr>
              <a:xfrm>
                <a:off x="6454475" y="3340319"/>
                <a:ext cx="696818" cy="551496"/>
              </a:xfrm>
              <a:prstGeom prst="line">
                <a:avLst/>
              </a:prstGeom>
              <a:ln w="254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CuadroTexto 141">
                <a:extLst>
                  <a:ext uri="{FF2B5EF4-FFF2-40B4-BE49-F238E27FC236}">
                    <a16:creationId xmlns:a16="http://schemas.microsoft.com/office/drawing/2014/main" id="{A8198B7E-48E9-DA3E-F7DE-F9C3737045DF}"/>
                  </a:ext>
                </a:extLst>
              </p:cNvPr>
              <p:cNvSpPr txBox="1"/>
              <p:nvPr/>
            </p:nvSpPr>
            <p:spPr>
              <a:xfrm>
                <a:off x="6000114" y="3484311"/>
                <a:ext cx="51648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ontserrat Medium" pitchFamily="2" charset="77"/>
                  </a:rPr>
                  <a:t>joven</a:t>
                </a:r>
              </a:p>
            </p:txBody>
          </p:sp>
          <p:sp>
            <p:nvSpPr>
              <p:cNvPr id="143" name="CuadroTexto 142">
                <a:extLst>
                  <a:ext uri="{FF2B5EF4-FFF2-40B4-BE49-F238E27FC236}">
                    <a16:creationId xmlns:a16="http://schemas.microsoft.com/office/drawing/2014/main" id="{CEA3916B-904C-FD47-BE2F-677BD9808DD8}"/>
                  </a:ext>
                </a:extLst>
              </p:cNvPr>
              <p:cNvSpPr txBox="1"/>
              <p:nvPr/>
            </p:nvSpPr>
            <p:spPr>
              <a:xfrm rot="2283274">
                <a:off x="6652573" y="3460474"/>
                <a:ext cx="57740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ontserrat Medium" pitchFamily="2" charset="77"/>
                  </a:rPr>
                  <a:t>adulto</a:t>
                </a:r>
              </a:p>
            </p:txBody>
          </p:sp>
          <p:sp>
            <p:nvSpPr>
              <p:cNvPr id="144" name="Elipse 143">
                <a:extLst>
                  <a:ext uri="{FF2B5EF4-FFF2-40B4-BE49-F238E27FC236}">
                    <a16:creationId xmlns:a16="http://schemas.microsoft.com/office/drawing/2014/main" id="{83719967-DB4F-33F2-84DB-DBA200478653}"/>
                  </a:ext>
                </a:extLst>
              </p:cNvPr>
              <p:cNvSpPr/>
              <p:nvPr/>
            </p:nvSpPr>
            <p:spPr>
              <a:xfrm>
                <a:off x="6244884" y="3949861"/>
                <a:ext cx="396000" cy="396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_tradnl" sz="1000" b="1" dirty="0">
                    <a:latin typeface="Montserrat Light" pitchFamily="2" charset="77"/>
                  </a:rPr>
                  <a:t>No</a:t>
                </a:r>
              </a:p>
            </p:txBody>
          </p:sp>
          <p:sp>
            <p:nvSpPr>
              <p:cNvPr id="145" name="Elipse 144">
                <a:extLst>
                  <a:ext uri="{FF2B5EF4-FFF2-40B4-BE49-F238E27FC236}">
                    <a16:creationId xmlns:a16="http://schemas.microsoft.com/office/drawing/2014/main" id="{66BE2542-E4B1-8A90-84F3-7D346313304B}"/>
                  </a:ext>
                </a:extLst>
              </p:cNvPr>
              <p:cNvSpPr/>
              <p:nvPr/>
            </p:nvSpPr>
            <p:spPr>
              <a:xfrm>
                <a:off x="6953293" y="3891815"/>
                <a:ext cx="396000" cy="396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_tradnl" sz="1000" b="1" dirty="0">
                    <a:latin typeface="Montserrat Light" pitchFamily="2" charset="77"/>
                  </a:rPr>
                  <a:t>Sí</a:t>
                </a:r>
              </a:p>
            </p:txBody>
          </p:sp>
        </p:grpSp>
        <p:sp>
          <p:nvSpPr>
            <p:cNvPr id="175" name="Elipse 174">
              <a:extLst>
                <a:ext uri="{FF2B5EF4-FFF2-40B4-BE49-F238E27FC236}">
                  <a16:creationId xmlns:a16="http://schemas.microsoft.com/office/drawing/2014/main" id="{AB71DE1D-C015-8F37-8569-5A5D8F7A0225}"/>
                </a:ext>
              </a:extLst>
            </p:cNvPr>
            <p:cNvSpPr/>
            <p:nvPr/>
          </p:nvSpPr>
          <p:spPr>
            <a:xfrm>
              <a:off x="3987596" y="5068228"/>
              <a:ext cx="396000" cy="396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_tradnl" sz="1000" b="1" dirty="0">
                  <a:latin typeface="Montserrat Light" pitchFamily="2" charset="77"/>
                </a:rPr>
                <a:t>No</a:t>
              </a:r>
            </a:p>
          </p:txBody>
        </p:sp>
      </p:grpSp>
      <p:sp>
        <p:nvSpPr>
          <p:cNvPr id="179" name="CuadroTexto 178">
            <a:extLst>
              <a:ext uri="{FF2B5EF4-FFF2-40B4-BE49-F238E27FC236}">
                <a16:creationId xmlns:a16="http://schemas.microsoft.com/office/drawing/2014/main" id="{4AF4CAD6-FA03-D29D-00C4-0C4F83D0C349}"/>
              </a:ext>
            </a:extLst>
          </p:cNvPr>
          <p:cNvSpPr txBox="1"/>
          <p:nvPr/>
        </p:nvSpPr>
        <p:spPr>
          <a:xfrm>
            <a:off x="590230" y="3139681"/>
            <a:ext cx="1947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_tradnl" dirty="0" err="1">
                <a:latin typeface="Montserrat Light" pitchFamily="2" charset="77"/>
              </a:rPr>
              <a:t>max_depth</a:t>
            </a:r>
            <a:r>
              <a:rPr lang="es-ES_tradnl" dirty="0">
                <a:latin typeface="Montserrat Light" pitchFamily="2" charset="77"/>
              </a:rPr>
              <a:t> = 1</a:t>
            </a:r>
          </a:p>
        </p:txBody>
      </p:sp>
      <p:sp>
        <p:nvSpPr>
          <p:cNvPr id="180" name="CuadroTexto 179">
            <a:extLst>
              <a:ext uri="{FF2B5EF4-FFF2-40B4-BE49-F238E27FC236}">
                <a16:creationId xmlns:a16="http://schemas.microsoft.com/office/drawing/2014/main" id="{89BEE8D1-A3C3-15D0-AAD8-065B5CE0C0A7}"/>
              </a:ext>
            </a:extLst>
          </p:cNvPr>
          <p:cNvSpPr txBox="1"/>
          <p:nvPr/>
        </p:nvSpPr>
        <p:spPr>
          <a:xfrm>
            <a:off x="4153604" y="3142745"/>
            <a:ext cx="1947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_tradnl" dirty="0" err="1">
                <a:latin typeface="Montserrat Light" pitchFamily="2" charset="77"/>
              </a:rPr>
              <a:t>max_depth</a:t>
            </a:r>
            <a:r>
              <a:rPr lang="es-ES_tradnl" dirty="0">
                <a:latin typeface="Montserrat Light" pitchFamily="2" charset="77"/>
              </a:rPr>
              <a:t> = 2</a:t>
            </a:r>
          </a:p>
        </p:txBody>
      </p:sp>
      <p:sp>
        <p:nvSpPr>
          <p:cNvPr id="181" name="CuadroTexto 180">
            <a:extLst>
              <a:ext uri="{FF2B5EF4-FFF2-40B4-BE49-F238E27FC236}">
                <a16:creationId xmlns:a16="http://schemas.microsoft.com/office/drawing/2014/main" id="{3D842169-F7E6-1688-3671-948E7078E5D3}"/>
              </a:ext>
            </a:extLst>
          </p:cNvPr>
          <p:cNvSpPr txBox="1"/>
          <p:nvPr/>
        </p:nvSpPr>
        <p:spPr>
          <a:xfrm>
            <a:off x="8857722" y="3139681"/>
            <a:ext cx="1947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_tradnl" dirty="0" err="1">
                <a:latin typeface="Montserrat Light" pitchFamily="2" charset="77"/>
              </a:rPr>
              <a:t>max_depth</a:t>
            </a:r>
            <a:r>
              <a:rPr lang="es-ES_tradnl" dirty="0">
                <a:latin typeface="Montserrat Light" pitchFamily="2" charset="77"/>
              </a:rPr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1927655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4F4CB-3A8E-54CE-A32A-AADC957A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4ADBD0-A7D4-B596-E9A2-AFE25B6F47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b="1" dirty="0" err="1">
                <a:latin typeface="Montserrat SemiBold" pitchFamily="2" charset="77"/>
              </a:rPr>
              <a:t>min_samples_split</a:t>
            </a:r>
            <a:endParaRPr lang="es-ES_tradnl" b="1" dirty="0">
              <a:latin typeface="Montserrat SemiBold" pitchFamily="2" charset="77"/>
            </a:endParaRPr>
          </a:p>
          <a:p>
            <a:pPr lvl="1"/>
            <a:r>
              <a:rPr lang="es-ES_tradnl" dirty="0"/>
              <a:t>número mínimo de instancias que debe de tener un nodo para ser subdividido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3622C6-BF3C-3293-CCF2-2489D7F3E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pPr/>
              <a:t>22</a:t>
            </a:fld>
            <a:endParaRPr lang="es-ES_tradnl"/>
          </a:p>
        </p:txBody>
      </p:sp>
      <p:sp>
        <p:nvSpPr>
          <p:cNvPr id="75" name="Marcador de contenido 74">
            <a:extLst>
              <a:ext uri="{FF2B5EF4-FFF2-40B4-BE49-F238E27FC236}">
                <a16:creationId xmlns:a16="http://schemas.microsoft.com/office/drawing/2014/main" id="{15568FEE-27C5-4738-3F7E-E10314D639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Árboles de decisión. Hiper-parámetros</a:t>
            </a:r>
          </a:p>
        </p:txBody>
      </p: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77F31A63-CF17-71A7-195B-1DB55529B064}"/>
              </a:ext>
            </a:extLst>
          </p:cNvPr>
          <p:cNvGrpSpPr/>
          <p:nvPr/>
        </p:nvGrpSpPr>
        <p:grpSpPr>
          <a:xfrm>
            <a:off x="4560870" y="3750123"/>
            <a:ext cx="1756853" cy="1013001"/>
            <a:chOff x="4910925" y="2458983"/>
            <a:chExt cx="1756853" cy="1013001"/>
          </a:xfrm>
        </p:grpSpPr>
        <p:grpSp>
          <p:nvGrpSpPr>
            <p:cNvPr id="102" name="Grupo 101">
              <a:extLst>
                <a:ext uri="{FF2B5EF4-FFF2-40B4-BE49-F238E27FC236}">
                  <a16:creationId xmlns:a16="http://schemas.microsoft.com/office/drawing/2014/main" id="{02BE55C8-40A0-094D-C068-62B3A4FAC5D3}"/>
                </a:ext>
              </a:extLst>
            </p:cNvPr>
            <p:cNvGrpSpPr/>
            <p:nvPr/>
          </p:nvGrpSpPr>
          <p:grpSpPr>
            <a:xfrm>
              <a:off x="4910925" y="2458983"/>
              <a:ext cx="1558853" cy="1009322"/>
              <a:chOff x="9025724" y="2240879"/>
              <a:chExt cx="1558853" cy="1009322"/>
            </a:xfrm>
          </p:grpSpPr>
          <p:grpSp>
            <p:nvGrpSpPr>
              <p:cNvPr id="121" name="Grupo 120">
                <a:extLst>
                  <a:ext uri="{FF2B5EF4-FFF2-40B4-BE49-F238E27FC236}">
                    <a16:creationId xmlns:a16="http://schemas.microsoft.com/office/drawing/2014/main" id="{D7BF58D0-7ED4-B0E6-68A1-5BAF626BD3D0}"/>
                  </a:ext>
                </a:extLst>
              </p:cNvPr>
              <p:cNvGrpSpPr/>
              <p:nvPr/>
            </p:nvGrpSpPr>
            <p:grpSpPr>
              <a:xfrm>
                <a:off x="9223724" y="2240879"/>
                <a:ext cx="1360853" cy="617001"/>
                <a:chOff x="7120830" y="2262986"/>
                <a:chExt cx="1360853" cy="617001"/>
              </a:xfrm>
            </p:grpSpPr>
            <p:sp>
              <p:nvSpPr>
                <p:cNvPr id="132" name="Rectángulo redondeado 131">
                  <a:extLst>
                    <a:ext uri="{FF2B5EF4-FFF2-40B4-BE49-F238E27FC236}">
                      <a16:creationId xmlns:a16="http://schemas.microsoft.com/office/drawing/2014/main" id="{96702DFB-8FC7-56A1-0F58-D85E68B00554}"/>
                    </a:ext>
                  </a:extLst>
                </p:cNvPr>
                <p:cNvSpPr/>
                <p:nvPr/>
              </p:nvSpPr>
              <p:spPr>
                <a:xfrm>
                  <a:off x="7312507" y="2262986"/>
                  <a:ext cx="900000" cy="268014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sz="1000" b="1" dirty="0">
                      <a:latin typeface="Montserrat Light" pitchFamily="2" charset="77"/>
                    </a:rPr>
                    <a:t>Cliente</a:t>
                  </a:r>
                </a:p>
              </p:txBody>
            </p:sp>
            <p:cxnSp>
              <p:nvCxnSpPr>
                <p:cNvPr id="133" name="Conector recto 132">
                  <a:extLst>
                    <a:ext uri="{FF2B5EF4-FFF2-40B4-BE49-F238E27FC236}">
                      <a16:creationId xmlns:a16="http://schemas.microsoft.com/office/drawing/2014/main" id="{30D4DE81-BEB7-258E-5E14-61A10781FAA9}"/>
                    </a:ext>
                  </a:extLst>
                </p:cNvPr>
                <p:cNvCxnSpPr>
                  <a:cxnSpLocks/>
                  <a:stCxn id="132" idx="2"/>
                  <a:endCxn id="119" idx="0"/>
                </p:cNvCxnSpPr>
                <p:nvPr/>
              </p:nvCxnSpPr>
              <p:spPr>
                <a:xfrm flipH="1">
                  <a:off x="7120830" y="2531000"/>
                  <a:ext cx="641677" cy="345308"/>
                </a:xfrm>
                <a:prstGeom prst="line">
                  <a:avLst/>
                </a:prstGeom>
                <a:ln w="254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Conector recto 133">
                  <a:extLst>
                    <a:ext uri="{FF2B5EF4-FFF2-40B4-BE49-F238E27FC236}">
                      <a16:creationId xmlns:a16="http://schemas.microsoft.com/office/drawing/2014/main" id="{EDAA1A9F-9603-8EAF-B3FB-EC197C42D435}"/>
                    </a:ext>
                  </a:extLst>
                </p:cNvPr>
                <p:cNvCxnSpPr>
                  <a:cxnSpLocks/>
                  <a:stCxn id="132" idx="2"/>
                  <a:endCxn id="108" idx="0"/>
                </p:cNvCxnSpPr>
                <p:nvPr/>
              </p:nvCxnSpPr>
              <p:spPr>
                <a:xfrm>
                  <a:off x="7762507" y="2531000"/>
                  <a:ext cx="719176" cy="348987"/>
                </a:xfrm>
                <a:prstGeom prst="line">
                  <a:avLst/>
                </a:prstGeom>
                <a:ln w="254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CuadroTexto 134">
                  <a:extLst>
                    <a:ext uri="{FF2B5EF4-FFF2-40B4-BE49-F238E27FC236}">
                      <a16:creationId xmlns:a16="http://schemas.microsoft.com/office/drawing/2014/main" id="{A97747FB-5F6F-987C-97B4-3BE88BA99AA8}"/>
                    </a:ext>
                  </a:extLst>
                </p:cNvPr>
                <p:cNvSpPr txBox="1"/>
                <p:nvPr/>
              </p:nvSpPr>
              <p:spPr>
                <a:xfrm rot="19823356">
                  <a:off x="7136008" y="2546783"/>
                  <a:ext cx="29367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_tradnl" sz="9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Montserrat Medium" pitchFamily="2" charset="77"/>
                    </a:rPr>
                    <a:t>Sí</a:t>
                  </a:r>
                </a:p>
              </p:txBody>
            </p:sp>
            <p:sp>
              <p:nvSpPr>
                <p:cNvPr id="136" name="CuadroTexto 135">
                  <a:extLst>
                    <a:ext uri="{FF2B5EF4-FFF2-40B4-BE49-F238E27FC236}">
                      <a16:creationId xmlns:a16="http://schemas.microsoft.com/office/drawing/2014/main" id="{DD7980CD-0966-666E-A0F3-B3B88AFDB280}"/>
                    </a:ext>
                  </a:extLst>
                </p:cNvPr>
                <p:cNvSpPr txBox="1"/>
                <p:nvPr/>
              </p:nvSpPr>
              <p:spPr>
                <a:xfrm rot="1587842">
                  <a:off x="8114307" y="2547410"/>
                  <a:ext cx="35618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_tradnl" sz="9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Montserrat Medium" pitchFamily="2" charset="77"/>
                    </a:rPr>
                    <a:t>No</a:t>
                  </a:r>
                </a:p>
              </p:txBody>
            </p:sp>
          </p:grpSp>
          <p:sp>
            <p:nvSpPr>
              <p:cNvPr id="119" name="Elipse 118">
                <a:extLst>
                  <a:ext uri="{FF2B5EF4-FFF2-40B4-BE49-F238E27FC236}">
                    <a16:creationId xmlns:a16="http://schemas.microsoft.com/office/drawing/2014/main" id="{13F9EDF9-A348-229B-9AAE-DD9C72FDA036}"/>
                  </a:ext>
                </a:extLst>
              </p:cNvPr>
              <p:cNvSpPr/>
              <p:nvPr/>
            </p:nvSpPr>
            <p:spPr>
              <a:xfrm>
                <a:off x="9025724" y="2854201"/>
                <a:ext cx="396000" cy="396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_tradnl" sz="1000" b="1" dirty="0">
                    <a:latin typeface="Montserrat Light" pitchFamily="2" charset="77"/>
                  </a:rPr>
                  <a:t>Sí</a:t>
                </a:r>
              </a:p>
            </p:txBody>
          </p:sp>
        </p:grp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6908FD00-E2FE-415A-1BCA-27B9FE249469}"/>
                </a:ext>
              </a:extLst>
            </p:cNvPr>
            <p:cNvSpPr/>
            <p:nvPr/>
          </p:nvSpPr>
          <p:spPr>
            <a:xfrm>
              <a:off x="6271778" y="3075984"/>
              <a:ext cx="396000" cy="396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_tradnl" sz="1000" b="1" dirty="0">
                  <a:latin typeface="Montserrat Light" pitchFamily="2" charset="77"/>
                </a:rPr>
                <a:t>No</a:t>
              </a:r>
            </a:p>
          </p:txBody>
        </p:sp>
      </p:grp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E57D9A54-E7F9-6322-D661-BC127AACB245}"/>
              </a:ext>
            </a:extLst>
          </p:cNvPr>
          <p:cNvGrpSpPr/>
          <p:nvPr/>
        </p:nvGrpSpPr>
        <p:grpSpPr>
          <a:xfrm>
            <a:off x="1005150" y="3750123"/>
            <a:ext cx="2444387" cy="1886878"/>
            <a:chOff x="4904906" y="2458983"/>
            <a:chExt cx="2444387" cy="1886878"/>
          </a:xfrm>
        </p:grpSpPr>
        <p:grpSp>
          <p:nvGrpSpPr>
            <p:cNvPr id="138" name="Grupo 137">
              <a:extLst>
                <a:ext uri="{FF2B5EF4-FFF2-40B4-BE49-F238E27FC236}">
                  <a16:creationId xmlns:a16="http://schemas.microsoft.com/office/drawing/2014/main" id="{655A50EA-C7F7-A727-E337-2CD2222059CC}"/>
                </a:ext>
              </a:extLst>
            </p:cNvPr>
            <p:cNvGrpSpPr/>
            <p:nvPr/>
          </p:nvGrpSpPr>
          <p:grpSpPr>
            <a:xfrm>
              <a:off x="4904906" y="2458983"/>
              <a:ext cx="1553684" cy="1009322"/>
              <a:chOff x="9019705" y="2240879"/>
              <a:chExt cx="1553684" cy="1009322"/>
            </a:xfrm>
          </p:grpSpPr>
          <p:grpSp>
            <p:nvGrpSpPr>
              <p:cNvPr id="157" name="Grupo 156">
                <a:extLst>
                  <a:ext uri="{FF2B5EF4-FFF2-40B4-BE49-F238E27FC236}">
                    <a16:creationId xmlns:a16="http://schemas.microsoft.com/office/drawing/2014/main" id="{E98F6581-A5F7-6B05-5A92-2619A5C9EF40}"/>
                  </a:ext>
                </a:extLst>
              </p:cNvPr>
              <p:cNvGrpSpPr/>
              <p:nvPr/>
            </p:nvGrpSpPr>
            <p:grpSpPr>
              <a:xfrm>
                <a:off x="9217705" y="2240879"/>
                <a:ext cx="1355684" cy="613322"/>
                <a:chOff x="7114811" y="2262986"/>
                <a:chExt cx="1355684" cy="613322"/>
              </a:xfrm>
            </p:grpSpPr>
            <p:sp>
              <p:nvSpPr>
                <p:cNvPr id="168" name="Rectángulo redondeado 167">
                  <a:extLst>
                    <a:ext uri="{FF2B5EF4-FFF2-40B4-BE49-F238E27FC236}">
                      <a16:creationId xmlns:a16="http://schemas.microsoft.com/office/drawing/2014/main" id="{609A2036-37DC-F1A1-2D74-EED099297DEF}"/>
                    </a:ext>
                  </a:extLst>
                </p:cNvPr>
                <p:cNvSpPr/>
                <p:nvPr/>
              </p:nvSpPr>
              <p:spPr>
                <a:xfrm>
                  <a:off x="7312507" y="2262986"/>
                  <a:ext cx="900000" cy="268014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sz="1000" b="1" dirty="0">
                      <a:latin typeface="Montserrat Light" pitchFamily="2" charset="77"/>
                    </a:rPr>
                    <a:t>Cliente</a:t>
                  </a:r>
                </a:p>
              </p:txBody>
            </p:sp>
            <p:cxnSp>
              <p:nvCxnSpPr>
                <p:cNvPr id="169" name="Conector recto 168">
                  <a:extLst>
                    <a:ext uri="{FF2B5EF4-FFF2-40B4-BE49-F238E27FC236}">
                      <a16:creationId xmlns:a16="http://schemas.microsoft.com/office/drawing/2014/main" id="{307E9701-65DA-D4C6-71F1-B63934F1B89C}"/>
                    </a:ext>
                  </a:extLst>
                </p:cNvPr>
                <p:cNvCxnSpPr>
                  <a:cxnSpLocks/>
                  <a:stCxn id="168" idx="2"/>
                  <a:endCxn id="147" idx="0"/>
                </p:cNvCxnSpPr>
                <p:nvPr/>
              </p:nvCxnSpPr>
              <p:spPr>
                <a:xfrm flipH="1">
                  <a:off x="7114811" y="2531000"/>
                  <a:ext cx="647696" cy="345308"/>
                </a:xfrm>
                <a:prstGeom prst="line">
                  <a:avLst/>
                </a:prstGeom>
                <a:ln w="254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Conector recto 169">
                  <a:extLst>
                    <a:ext uri="{FF2B5EF4-FFF2-40B4-BE49-F238E27FC236}">
                      <a16:creationId xmlns:a16="http://schemas.microsoft.com/office/drawing/2014/main" id="{359F5633-C3B5-52DF-8A15-4C5DC396454D}"/>
                    </a:ext>
                  </a:extLst>
                </p:cNvPr>
                <p:cNvCxnSpPr>
                  <a:cxnSpLocks/>
                  <a:stCxn id="168" idx="2"/>
                  <a:endCxn id="139" idx="0"/>
                </p:cNvCxnSpPr>
                <p:nvPr/>
              </p:nvCxnSpPr>
              <p:spPr>
                <a:xfrm>
                  <a:off x="7762507" y="2531000"/>
                  <a:ext cx="703873" cy="345308"/>
                </a:xfrm>
                <a:prstGeom prst="line">
                  <a:avLst/>
                </a:prstGeom>
                <a:ln w="254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CuadroTexto 170">
                  <a:extLst>
                    <a:ext uri="{FF2B5EF4-FFF2-40B4-BE49-F238E27FC236}">
                      <a16:creationId xmlns:a16="http://schemas.microsoft.com/office/drawing/2014/main" id="{07B92AC4-9019-F94C-1E49-20D2BA33A67F}"/>
                    </a:ext>
                  </a:extLst>
                </p:cNvPr>
                <p:cNvSpPr txBox="1"/>
                <p:nvPr/>
              </p:nvSpPr>
              <p:spPr>
                <a:xfrm rot="19823356">
                  <a:off x="7136008" y="2546783"/>
                  <a:ext cx="29367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_tradnl" sz="9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Montserrat Medium" pitchFamily="2" charset="77"/>
                    </a:rPr>
                    <a:t>Sí</a:t>
                  </a:r>
                </a:p>
              </p:txBody>
            </p:sp>
            <p:sp>
              <p:nvSpPr>
                <p:cNvPr id="172" name="CuadroTexto 171">
                  <a:extLst>
                    <a:ext uri="{FF2B5EF4-FFF2-40B4-BE49-F238E27FC236}">
                      <a16:creationId xmlns:a16="http://schemas.microsoft.com/office/drawing/2014/main" id="{599369FE-9F8A-A1EA-40A7-3089B8445DA0}"/>
                    </a:ext>
                  </a:extLst>
                </p:cNvPr>
                <p:cNvSpPr txBox="1"/>
                <p:nvPr/>
              </p:nvSpPr>
              <p:spPr>
                <a:xfrm rot="1587842">
                  <a:off x="8114307" y="2547410"/>
                  <a:ext cx="35618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_tradnl" sz="9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Montserrat Medium" pitchFamily="2" charset="77"/>
                    </a:rPr>
                    <a:t>No</a:t>
                  </a:r>
                </a:p>
              </p:txBody>
            </p:sp>
          </p:grpSp>
          <p:sp>
            <p:nvSpPr>
              <p:cNvPr id="147" name="Elipse 146">
                <a:extLst>
                  <a:ext uri="{FF2B5EF4-FFF2-40B4-BE49-F238E27FC236}">
                    <a16:creationId xmlns:a16="http://schemas.microsoft.com/office/drawing/2014/main" id="{6D81ECA7-ED12-1C0A-4424-A046CDA08FD3}"/>
                  </a:ext>
                </a:extLst>
              </p:cNvPr>
              <p:cNvSpPr/>
              <p:nvPr/>
            </p:nvSpPr>
            <p:spPr>
              <a:xfrm>
                <a:off x="9019705" y="2854201"/>
                <a:ext cx="396000" cy="396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_tradnl" sz="1000" b="1" dirty="0">
                    <a:latin typeface="Montserrat Light" pitchFamily="2" charset="77"/>
                  </a:rPr>
                  <a:t>No</a:t>
                </a:r>
              </a:p>
            </p:txBody>
          </p:sp>
        </p:grpSp>
        <p:sp>
          <p:nvSpPr>
            <p:cNvPr id="139" name="Rectángulo redondeado 138">
              <a:extLst>
                <a:ext uri="{FF2B5EF4-FFF2-40B4-BE49-F238E27FC236}">
                  <a16:creationId xmlns:a16="http://schemas.microsoft.com/office/drawing/2014/main" id="{0ED2CF3F-E0B7-04A5-A22D-0DCF71852E06}"/>
                </a:ext>
              </a:extLst>
            </p:cNvPr>
            <p:cNvSpPr/>
            <p:nvPr/>
          </p:nvSpPr>
          <p:spPr>
            <a:xfrm>
              <a:off x="6130475" y="3072305"/>
              <a:ext cx="648000" cy="268014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000" b="1" dirty="0">
                  <a:latin typeface="Montserrat Light" pitchFamily="2" charset="77"/>
                </a:rPr>
                <a:t>Edad</a:t>
              </a:r>
            </a:p>
          </p:txBody>
        </p:sp>
        <p:cxnSp>
          <p:nvCxnSpPr>
            <p:cNvPr id="140" name="Conector recto 139">
              <a:extLst>
                <a:ext uri="{FF2B5EF4-FFF2-40B4-BE49-F238E27FC236}">
                  <a16:creationId xmlns:a16="http://schemas.microsoft.com/office/drawing/2014/main" id="{199E944F-7EF1-DA9E-BEC4-9275A75621DF}"/>
                </a:ext>
              </a:extLst>
            </p:cNvPr>
            <p:cNvCxnSpPr>
              <a:cxnSpLocks/>
              <a:stCxn id="139" idx="2"/>
              <a:endCxn id="144" idx="0"/>
            </p:cNvCxnSpPr>
            <p:nvPr/>
          </p:nvCxnSpPr>
          <p:spPr>
            <a:xfrm flipH="1">
              <a:off x="6442884" y="3340319"/>
              <a:ext cx="11591" cy="609542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>
              <a:extLst>
                <a:ext uri="{FF2B5EF4-FFF2-40B4-BE49-F238E27FC236}">
                  <a16:creationId xmlns:a16="http://schemas.microsoft.com/office/drawing/2014/main" id="{1A44F362-BA8D-36C6-8D84-12DBC6E67613}"/>
                </a:ext>
              </a:extLst>
            </p:cNvPr>
            <p:cNvCxnSpPr>
              <a:cxnSpLocks/>
              <a:stCxn id="139" idx="2"/>
              <a:endCxn id="145" idx="0"/>
            </p:cNvCxnSpPr>
            <p:nvPr/>
          </p:nvCxnSpPr>
          <p:spPr>
            <a:xfrm>
              <a:off x="6454475" y="3340319"/>
              <a:ext cx="696818" cy="551496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CuadroTexto 141">
              <a:extLst>
                <a:ext uri="{FF2B5EF4-FFF2-40B4-BE49-F238E27FC236}">
                  <a16:creationId xmlns:a16="http://schemas.microsoft.com/office/drawing/2014/main" id="{A8198B7E-48E9-DA3E-F7DE-F9C3737045DF}"/>
                </a:ext>
              </a:extLst>
            </p:cNvPr>
            <p:cNvSpPr txBox="1"/>
            <p:nvPr/>
          </p:nvSpPr>
          <p:spPr>
            <a:xfrm>
              <a:off x="6000114" y="3484311"/>
              <a:ext cx="5164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 Medium" pitchFamily="2" charset="77"/>
                </a:rPr>
                <a:t>joven</a:t>
              </a:r>
            </a:p>
          </p:txBody>
        </p:sp>
        <p:sp>
          <p:nvSpPr>
            <p:cNvPr id="143" name="CuadroTexto 142">
              <a:extLst>
                <a:ext uri="{FF2B5EF4-FFF2-40B4-BE49-F238E27FC236}">
                  <a16:creationId xmlns:a16="http://schemas.microsoft.com/office/drawing/2014/main" id="{CEA3916B-904C-FD47-BE2F-677BD9808DD8}"/>
                </a:ext>
              </a:extLst>
            </p:cNvPr>
            <p:cNvSpPr txBox="1"/>
            <p:nvPr/>
          </p:nvSpPr>
          <p:spPr>
            <a:xfrm rot="2283274">
              <a:off x="6652573" y="3460474"/>
              <a:ext cx="57740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 Medium" pitchFamily="2" charset="77"/>
                </a:rPr>
                <a:t>adulto</a:t>
              </a:r>
            </a:p>
          </p:txBody>
        </p:sp>
        <p:sp>
          <p:nvSpPr>
            <p:cNvPr id="144" name="Elipse 143">
              <a:extLst>
                <a:ext uri="{FF2B5EF4-FFF2-40B4-BE49-F238E27FC236}">
                  <a16:creationId xmlns:a16="http://schemas.microsoft.com/office/drawing/2014/main" id="{83719967-DB4F-33F2-84DB-DBA200478653}"/>
                </a:ext>
              </a:extLst>
            </p:cNvPr>
            <p:cNvSpPr/>
            <p:nvPr/>
          </p:nvSpPr>
          <p:spPr>
            <a:xfrm>
              <a:off x="6244884" y="3949861"/>
              <a:ext cx="396000" cy="396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_tradnl" sz="1000" b="1" dirty="0">
                  <a:latin typeface="Montserrat Light" pitchFamily="2" charset="77"/>
                </a:rPr>
                <a:t>No</a:t>
              </a:r>
            </a:p>
          </p:txBody>
        </p:sp>
        <p:sp>
          <p:nvSpPr>
            <p:cNvPr id="145" name="Elipse 144">
              <a:extLst>
                <a:ext uri="{FF2B5EF4-FFF2-40B4-BE49-F238E27FC236}">
                  <a16:creationId xmlns:a16="http://schemas.microsoft.com/office/drawing/2014/main" id="{66BE2542-E4B1-8A90-84F3-7D346313304B}"/>
                </a:ext>
              </a:extLst>
            </p:cNvPr>
            <p:cNvSpPr/>
            <p:nvPr/>
          </p:nvSpPr>
          <p:spPr>
            <a:xfrm>
              <a:off x="6953293" y="3891815"/>
              <a:ext cx="396000" cy="39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_tradnl" sz="1000" b="1" dirty="0">
                  <a:latin typeface="Montserrat Light" pitchFamily="2" charset="77"/>
                </a:rPr>
                <a:t>Sí</a:t>
              </a:r>
            </a:p>
          </p:txBody>
        </p:sp>
      </p:grpSp>
      <p:sp>
        <p:nvSpPr>
          <p:cNvPr id="179" name="CuadroTexto 178">
            <a:extLst>
              <a:ext uri="{FF2B5EF4-FFF2-40B4-BE49-F238E27FC236}">
                <a16:creationId xmlns:a16="http://schemas.microsoft.com/office/drawing/2014/main" id="{4AF4CAD6-FA03-D29D-00C4-0C4F83D0C349}"/>
              </a:ext>
            </a:extLst>
          </p:cNvPr>
          <p:cNvSpPr txBox="1"/>
          <p:nvPr/>
        </p:nvSpPr>
        <p:spPr>
          <a:xfrm>
            <a:off x="593179" y="3312156"/>
            <a:ext cx="3014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_tradnl" dirty="0" err="1">
                <a:latin typeface="Montserrat Light" pitchFamily="2" charset="77"/>
              </a:rPr>
              <a:t>min_samples_split</a:t>
            </a:r>
            <a:r>
              <a:rPr lang="es-ES_tradnl" dirty="0">
                <a:latin typeface="Montserrat Light" pitchFamily="2" charset="77"/>
              </a:rPr>
              <a:t> = 2</a:t>
            </a:r>
          </a:p>
        </p:txBody>
      </p:sp>
      <p:grpSp>
        <p:nvGrpSpPr>
          <p:cNvPr id="74" name="Grupo 73">
            <a:extLst>
              <a:ext uri="{FF2B5EF4-FFF2-40B4-BE49-F238E27FC236}">
                <a16:creationId xmlns:a16="http://schemas.microsoft.com/office/drawing/2014/main" id="{9CCFE195-09C3-0DE3-858F-4F8B20057B0E}"/>
              </a:ext>
            </a:extLst>
          </p:cNvPr>
          <p:cNvGrpSpPr/>
          <p:nvPr/>
        </p:nvGrpSpPr>
        <p:grpSpPr>
          <a:xfrm>
            <a:off x="6860756" y="521419"/>
            <a:ext cx="5042060" cy="4254581"/>
            <a:chOff x="6810175" y="630097"/>
            <a:chExt cx="5042060" cy="4254581"/>
          </a:xfrm>
        </p:grpSpPr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4E5BBBA6-2105-4BA4-035F-2D55EE02CA4E}"/>
                </a:ext>
              </a:extLst>
            </p:cNvPr>
            <p:cNvGrpSpPr/>
            <p:nvPr/>
          </p:nvGrpSpPr>
          <p:grpSpPr>
            <a:xfrm>
              <a:off x="6810175" y="630097"/>
              <a:ext cx="5042060" cy="2962296"/>
              <a:chOff x="1053940" y="2240879"/>
              <a:chExt cx="5042060" cy="2962296"/>
            </a:xfrm>
          </p:grpSpPr>
          <p:grpSp>
            <p:nvGrpSpPr>
              <p:cNvPr id="43" name="Grupo 42">
                <a:extLst>
                  <a:ext uri="{FF2B5EF4-FFF2-40B4-BE49-F238E27FC236}">
                    <a16:creationId xmlns:a16="http://schemas.microsoft.com/office/drawing/2014/main" id="{9F43F0D3-3D80-5B46-846B-8EDB750B6A43}"/>
                  </a:ext>
                </a:extLst>
              </p:cNvPr>
              <p:cNvGrpSpPr/>
              <p:nvPr/>
            </p:nvGrpSpPr>
            <p:grpSpPr>
              <a:xfrm>
                <a:off x="3373172" y="2240879"/>
                <a:ext cx="2722828" cy="1369029"/>
                <a:chOff x="7572126" y="4265137"/>
                <a:chExt cx="2722828" cy="1369029"/>
              </a:xfrm>
            </p:grpSpPr>
            <p:graphicFrame>
              <p:nvGraphicFramePr>
                <p:cNvPr id="58" name="Marcador de contenido 5">
                  <a:extLst>
                    <a:ext uri="{FF2B5EF4-FFF2-40B4-BE49-F238E27FC236}">
                      <a16:creationId xmlns:a16="http://schemas.microsoft.com/office/drawing/2014/main" id="{CA8503C6-D0DD-866A-327E-8B3354B6D646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8532830" y="4786441"/>
                <a:ext cx="1762124" cy="847725"/>
              </p:xfrm>
              <a:graphic>
                <a:graphicData uri="http://schemas.openxmlformats.org/drawingml/2006/table">
                  <a:tbl>
                    <a:tblPr>
                      <a:tableStyleId>{5C22544A-7EE6-4342-B048-85BDC9FD1C3A}</a:tableStyleId>
                    </a:tblPr>
                    <a:tblGrid>
                      <a:gridCol w="387350">
                        <a:extLst>
                          <a:ext uri="{9D8B030D-6E8A-4147-A177-3AD203B41FA5}">
                            <a16:colId xmlns:a16="http://schemas.microsoft.com/office/drawing/2014/main" val="3256865875"/>
                          </a:ext>
                        </a:extLst>
                      </a:gridCol>
                      <a:gridCol w="493712">
                        <a:extLst>
                          <a:ext uri="{9D8B030D-6E8A-4147-A177-3AD203B41FA5}">
                            <a16:colId xmlns:a16="http://schemas.microsoft.com/office/drawing/2014/main" val="1427915431"/>
                          </a:ext>
                        </a:extLst>
                      </a:gridCol>
                      <a:gridCol w="563562">
                        <a:extLst>
                          <a:ext uri="{9D8B030D-6E8A-4147-A177-3AD203B41FA5}">
                            <a16:colId xmlns:a16="http://schemas.microsoft.com/office/drawing/2014/main" val="405122641"/>
                          </a:ext>
                        </a:extLst>
                      </a:gridCol>
                      <a:gridCol w="317500">
                        <a:extLst>
                          <a:ext uri="{9D8B030D-6E8A-4147-A177-3AD203B41FA5}">
                            <a16:colId xmlns:a16="http://schemas.microsoft.com/office/drawing/2014/main" val="860831096"/>
                          </a:ext>
                        </a:extLst>
                      </a:gridCol>
                    </a:tblGrid>
                    <a:tr h="190500"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es-ES" sz="800" b="0" i="0" u="none" strike="noStrike" dirty="0">
                                <a:effectLst/>
                                <a:latin typeface="Montserrat" pitchFamily="2" charset="77"/>
                              </a:rPr>
                              <a:t>Edad</a:t>
                            </a:r>
                            <a:endParaRPr lang="es-ES" sz="800" b="0" i="0" u="none" strike="noStrike" dirty="0">
                              <a:solidFill>
                                <a:srgbClr val="4D4D4D"/>
                              </a:solidFill>
                              <a:effectLst/>
                              <a:latin typeface="Montserrat" pitchFamily="2" charset="77"/>
                            </a:endParaRPr>
                          </a:p>
                        </a:txBody>
                        <a:tcPr marL="9525" marR="9525" marT="9525" marB="0" anchor="b"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es-ES" sz="800" b="0" i="0" u="none" strike="noStrike" dirty="0">
                                <a:effectLst/>
                                <a:latin typeface="Montserrat" pitchFamily="2" charset="77"/>
                              </a:rPr>
                              <a:t>Salario</a:t>
                            </a:r>
                            <a:endParaRPr lang="es-E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Montserrat" pitchFamily="2" charset="77"/>
                            </a:endParaRPr>
                          </a:p>
                        </a:txBody>
                        <a:tcPr marL="9525" marR="9525" marT="9525" marB="0" anchor="b"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es-ES" sz="800" b="0" i="0" u="none" strike="noStrike" dirty="0">
                                <a:effectLst/>
                                <a:latin typeface="Montserrat" pitchFamily="2" charset="77"/>
                              </a:rPr>
                              <a:t>Indefinido</a:t>
                            </a:r>
                            <a:endParaRPr lang="es-E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Montserrat" pitchFamily="2" charset="77"/>
                            </a:endParaRPr>
                          </a:p>
                        </a:txBody>
                        <a:tcPr marL="9525" marR="9525" marT="9525" marB="0" anchor="b"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es-ES" sz="800" b="0" i="0" u="none" strike="noStrike" dirty="0">
                                <a:effectLst/>
                                <a:latin typeface="Montserrat" pitchFamily="2" charset="77"/>
                              </a:rPr>
                              <a:t>Clase</a:t>
                            </a:r>
                            <a:endParaRPr lang="es-E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Montserrat" pitchFamily="2" charset="77"/>
                            </a:endParaRPr>
                          </a:p>
                        </a:txBody>
                        <a:tcPr marL="9525" marR="9525" marT="9525" marB="0" anchor="b"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110195466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es-ES" sz="800" b="0" i="0" u="none" strike="noStrike" dirty="0">
                                <a:effectLst/>
                                <a:latin typeface="Montserrat" pitchFamily="2" charset="77"/>
                              </a:rPr>
                              <a:t>Joven</a:t>
                            </a:r>
                            <a:endParaRPr lang="es-ES" sz="800" b="0" i="0" u="none" strike="noStrike" dirty="0">
                              <a:solidFill>
                                <a:srgbClr val="4D4D4D"/>
                              </a:solidFill>
                              <a:effectLst/>
                              <a:latin typeface="Montserrat" pitchFamily="2" charset="77"/>
                            </a:endParaRPr>
                          </a:p>
                        </a:txBody>
                        <a:tcPr marL="9525" marR="9525" marT="9525" marB="0" anchor="b"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es-ES" sz="800" b="0" i="0" u="none" strike="noStrike" dirty="0">
                                <a:effectLst/>
                                <a:latin typeface="Montserrat" pitchFamily="2" charset="77"/>
                              </a:rPr>
                              <a:t>Poco</a:t>
                            </a:r>
                            <a:endParaRPr lang="es-E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Montserrat" pitchFamily="2" charset="77"/>
                            </a:endParaRPr>
                          </a:p>
                        </a:txBody>
                        <a:tcPr marL="9525" marR="9525" marT="9525" marB="0" anchor="b"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es-ES" sz="800" b="0" i="0" u="none" strike="noStrike" dirty="0">
                                <a:effectLst/>
                                <a:latin typeface="Montserrat" pitchFamily="2" charset="77"/>
                              </a:rPr>
                              <a:t>No</a:t>
                            </a:r>
                            <a:endParaRPr lang="es-E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Montserrat" pitchFamily="2" charset="77"/>
                            </a:endParaRPr>
                          </a:p>
                        </a:txBody>
                        <a:tcPr marL="9525" marR="9525" marT="9525" marB="0" anchor="b"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es-ES" sz="8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Montserrat" pitchFamily="2" charset="77"/>
                              </a:rPr>
                              <a:t>No</a:t>
                            </a:r>
                          </a:p>
                        </a:txBody>
                        <a:tcPr marL="9525" marR="9525" marT="9525" marB="0" anchor="b"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C00000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0930630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es-ES" sz="800" b="0" i="0" u="none" strike="noStrike" dirty="0">
                                <a:effectLst/>
                                <a:latin typeface="Montserrat" pitchFamily="2" charset="77"/>
                              </a:rPr>
                              <a:t>Adulto</a:t>
                            </a:r>
                            <a:endParaRPr lang="es-ES" sz="800" b="0" i="0" u="none" strike="noStrike" dirty="0">
                              <a:solidFill>
                                <a:srgbClr val="4D4D4D"/>
                              </a:solidFill>
                              <a:effectLst/>
                              <a:latin typeface="Montserrat" pitchFamily="2" charset="77"/>
                            </a:endParaRPr>
                          </a:p>
                        </a:txBody>
                        <a:tcPr marL="9525" marR="9525" marT="9525" marB="0" anchor="b"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es-ES" sz="800" b="0" i="0" u="none" strike="noStrike" dirty="0">
                                <a:effectLst/>
                                <a:latin typeface="Montserrat" pitchFamily="2" charset="77"/>
                              </a:rPr>
                              <a:t>Mediano</a:t>
                            </a:r>
                            <a:endParaRPr lang="es-E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Montserrat" pitchFamily="2" charset="77"/>
                            </a:endParaRPr>
                          </a:p>
                        </a:txBody>
                        <a:tcPr marL="9525" marR="9525" marT="9525" marB="0" anchor="b"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es-ES" sz="800" b="0" i="0" u="none" strike="noStrike" dirty="0">
                                <a:effectLst/>
                                <a:latin typeface="Montserrat" pitchFamily="2" charset="77"/>
                              </a:rPr>
                              <a:t>No</a:t>
                            </a:r>
                            <a:endParaRPr lang="es-E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Montserrat" pitchFamily="2" charset="77"/>
                            </a:endParaRPr>
                          </a:p>
                        </a:txBody>
                        <a:tcPr marL="9525" marR="9525" marT="9525" marB="0" anchor="b"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es-ES" sz="8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Montserrat" pitchFamily="2" charset="77"/>
                              </a:rPr>
                              <a:t>Sí</a:t>
                            </a:r>
                          </a:p>
                        </a:txBody>
                        <a:tcPr marL="9525" marR="9525" marT="9525" marB="0" anchor="b"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chemeClr val="accent6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29581963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es-ES" sz="800" b="0" i="0" u="none" strike="noStrike" dirty="0">
                                <a:effectLst/>
                                <a:latin typeface="Montserrat" pitchFamily="2" charset="77"/>
                              </a:rPr>
                              <a:t>Joven</a:t>
                            </a:r>
                            <a:endParaRPr lang="es-ES" sz="800" b="0" i="0" u="none" strike="noStrike" dirty="0">
                              <a:solidFill>
                                <a:srgbClr val="4D4D4D"/>
                              </a:solidFill>
                              <a:effectLst/>
                              <a:latin typeface="Montserrat" pitchFamily="2" charset="77"/>
                            </a:endParaRPr>
                          </a:p>
                        </a:txBody>
                        <a:tcPr marL="9525" marR="9525" marT="9525" marB="0" anchor="b"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es-ES" sz="800" b="0" i="0" u="none" strike="noStrike" dirty="0">
                                <a:effectLst/>
                                <a:latin typeface="Montserrat" pitchFamily="2" charset="77"/>
                              </a:rPr>
                              <a:t>Poco</a:t>
                            </a:r>
                            <a:endParaRPr lang="es-E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Montserrat" pitchFamily="2" charset="77"/>
                            </a:endParaRPr>
                          </a:p>
                        </a:txBody>
                        <a:tcPr marL="9525" marR="9525" marT="9525" marB="0" anchor="b"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es-ES" sz="800" b="0" i="0" u="none" strike="noStrike" dirty="0">
                                <a:effectLst/>
                                <a:latin typeface="Montserrat" pitchFamily="2" charset="77"/>
                              </a:rPr>
                              <a:t>No</a:t>
                            </a:r>
                            <a:endParaRPr lang="es-E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Montserrat" pitchFamily="2" charset="77"/>
                            </a:endParaRPr>
                          </a:p>
                        </a:txBody>
                        <a:tcPr marL="9525" marR="9525" marT="9525" marB="0" anchor="b"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es-ES" sz="8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Montserrat" pitchFamily="2" charset="77"/>
                              </a:rPr>
                              <a:t>No</a:t>
                            </a:r>
                          </a:p>
                        </a:txBody>
                        <a:tcPr marL="9525" marR="9525" marT="9525" marB="0" anchor="b"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C00000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384566741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es-ES" sz="800" b="0" i="0" u="none" strike="noStrike" dirty="0">
                                <a:solidFill>
                                  <a:srgbClr val="4D4D4D"/>
                                </a:solidFill>
                                <a:effectLst/>
                                <a:latin typeface="Montserrat" pitchFamily="2" charset="77"/>
                              </a:rPr>
                              <a:t>Joven</a:t>
                            </a:r>
                          </a:p>
                        </a:txBody>
                        <a:tcPr marL="9525" marR="9525" marT="9525" marB="0" anchor="b"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es-ES" sz="800" b="0" i="0" u="none" strike="noStrike" dirty="0">
                                <a:solidFill>
                                  <a:srgbClr val="000000"/>
                                </a:solidFill>
                                <a:effectLst/>
                                <a:latin typeface="Montserrat" pitchFamily="2" charset="77"/>
                              </a:rPr>
                              <a:t>Poco</a:t>
                            </a:r>
                          </a:p>
                        </a:txBody>
                        <a:tcPr marL="9525" marR="9525" marT="9525" marB="0" anchor="b"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es-ES" sz="800" b="0" i="0" u="none" strike="noStrike" dirty="0">
                                <a:solidFill>
                                  <a:srgbClr val="000000"/>
                                </a:solidFill>
                                <a:effectLst/>
                                <a:latin typeface="Montserrat" pitchFamily="2" charset="77"/>
                              </a:rPr>
                              <a:t>Sí</a:t>
                            </a:r>
                          </a:p>
                        </a:txBody>
                        <a:tcPr marL="9525" marR="9525" marT="9525" marB="0" anchor="b"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es-ES" sz="8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Montserrat" pitchFamily="2" charset="77"/>
                              </a:rPr>
                              <a:t>Sí</a:t>
                            </a:r>
                          </a:p>
                        </a:txBody>
                        <a:tcPr marL="9525" marR="9525" marT="9525" marB="0" anchor="b"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chemeClr val="accent6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350122525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es-ES" sz="800" b="0" i="0" u="none" strike="noStrike" dirty="0">
                                <a:solidFill>
                                  <a:srgbClr val="4D4D4D"/>
                                </a:solidFill>
                                <a:effectLst/>
                                <a:latin typeface="Montserrat" pitchFamily="2" charset="77"/>
                              </a:rPr>
                              <a:t>Adulto</a:t>
                            </a:r>
                          </a:p>
                        </a:txBody>
                        <a:tcPr marL="9525" marR="9525" marT="9525" marB="0" anchor="b"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es-ES" sz="800" b="0" i="0" u="none" strike="noStrike" dirty="0">
                                <a:solidFill>
                                  <a:srgbClr val="000000"/>
                                </a:solidFill>
                                <a:effectLst/>
                                <a:latin typeface="Montserrat" pitchFamily="2" charset="77"/>
                              </a:rPr>
                              <a:t>Poco</a:t>
                            </a:r>
                          </a:p>
                        </a:txBody>
                        <a:tcPr marL="9525" marR="9525" marT="9525" marB="0" anchor="b"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es-ES" sz="800" b="0" i="0" u="none" strike="noStrike" dirty="0">
                                <a:solidFill>
                                  <a:srgbClr val="000000"/>
                                </a:solidFill>
                                <a:effectLst/>
                                <a:latin typeface="Montserrat" pitchFamily="2" charset="77"/>
                              </a:rPr>
                              <a:t>No</a:t>
                            </a:r>
                          </a:p>
                        </a:txBody>
                        <a:tcPr marL="9525" marR="9525" marT="9525" marB="0" anchor="b"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es-ES" sz="8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Montserrat" pitchFamily="2" charset="77"/>
                              </a:rPr>
                              <a:t>Sí</a:t>
                            </a:r>
                          </a:p>
                        </a:txBody>
                        <a:tcPr marL="9525" marR="9525" marT="9525" marB="0" anchor="b"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chemeClr val="accent6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35612644"/>
                        </a:ext>
                      </a:extLst>
                    </a:tr>
                  </a:tbl>
                </a:graphicData>
              </a:graphic>
            </p:graphicFrame>
            <p:grpSp>
              <p:nvGrpSpPr>
                <p:cNvPr id="59" name="Grupo 58">
                  <a:extLst>
                    <a:ext uri="{FF2B5EF4-FFF2-40B4-BE49-F238E27FC236}">
                      <a16:creationId xmlns:a16="http://schemas.microsoft.com/office/drawing/2014/main" id="{5D071434-A293-EF97-6EF3-BE890448923B}"/>
                    </a:ext>
                  </a:extLst>
                </p:cNvPr>
                <p:cNvGrpSpPr/>
                <p:nvPr/>
              </p:nvGrpSpPr>
              <p:grpSpPr>
                <a:xfrm>
                  <a:off x="7572126" y="4265137"/>
                  <a:ext cx="1841766" cy="895398"/>
                  <a:chOff x="6858434" y="2262986"/>
                  <a:chExt cx="1841766" cy="895398"/>
                </a:xfrm>
              </p:grpSpPr>
              <p:sp>
                <p:nvSpPr>
                  <p:cNvPr id="60" name="Rectángulo redondeado 59">
                    <a:extLst>
                      <a:ext uri="{FF2B5EF4-FFF2-40B4-BE49-F238E27FC236}">
                        <a16:creationId xmlns:a16="http://schemas.microsoft.com/office/drawing/2014/main" id="{1BF77FF2-E2DF-202B-C7CF-F85DF925BDCF}"/>
                      </a:ext>
                    </a:extLst>
                  </p:cNvPr>
                  <p:cNvSpPr/>
                  <p:nvPr/>
                </p:nvSpPr>
                <p:spPr>
                  <a:xfrm>
                    <a:off x="7312507" y="2262986"/>
                    <a:ext cx="900000" cy="268014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_tradnl" sz="1000" b="1" dirty="0">
                        <a:latin typeface="Montserrat Light" pitchFamily="2" charset="77"/>
                      </a:rPr>
                      <a:t>Cliente</a:t>
                    </a:r>
                  </a:p>
                </p:txBody>
              </p:sp>
              <p:cxnSp>
                <p:nvCxnSpPr>
                  <p:cNvPr id="61" name="Conector recto 60">
                    <a:extLst>
                      <a:ext uri="{FF2B5EF4-FFF2-40B4-BE49-F238E27FC236}">
                        <a16:creationId xmlns:a16="http://schemas.microsoft.com/office/drawing/2014/main" id="{24B93D0E-5714-2A3A-07BE-E12D69DFBA24}"/>
                      </a:ext>
                    </a:extLst>
                  </p:cNvPr>
                  <p:cNvCxnSpPr>
                    <a:cxnSpLocks/>
                    <a:stCxn id="60" idx="2"/>
                    <a:endCxn id="45" idx="0"/>
                  </p:cNvCxnSpPr>
                  <p:nvPr/>
                </p:nvCxnSpPr>
                <p:spPr>
                  <a:xfrm flipH="1">
                    <a:off x="6858434" y="2531000"/>
                    <a:ext cx="904073" cy="627384"/>
                  </a:xfrm>
                  <a:prstGeom prst="line">
                    <a:avLst/>
                  </a:prstGeom>
                  <a:ln w="2540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Conector recto 61">
                    <a:extLst>
                      <a:ext uri="{FF2B5EF4-FFF2-40B4-BE49-F238E27FC236}">
                        <a16:creationId xmlns:a16="http://schemas.microsoft.com/office/drawing/2014/main" id="{D83AB5D1-FA82-75A7-A5AF-0C781A9A8944}"/>
                      </a:ext>
                    </a:extLst>
                  </p:cNvPr>
                  <p:cNvCxnSpPr>
                    <a:cxnSpLocks/>
                    <a:stCxn id="60" idx="2"/>
                    <a:endCxn id="58" idx="0"/>
                  </p:cNvCxnSpPr>
                  <p:nvPr/>
                </p:nvCxnSpPr>
                <p:spPr>
                  <a:xfrm>
                    <a:off x="7762507" y="2531000"/>
                    <a:ext cx="937693" cy="253290"/>
                  </a:xfrm>
                  <a:prstGeom prst="line">
                    <a:avLst/>
                  </a:prstGeom>
                  <a:ln w="2540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3" name="CuadroTexto 62">
                    <a:extLst>
                      <a:ext uri="{FF2B5EF4-FFF2-40B4-BE49-F238E27FC236}">
                        <a16:creationId xmlns:a16="http://schemas.microsoft.com/office/drawing/2014/main" id="{05421CC4-A631-50BB-3665-4C6E39AA145F}"/>
                      </a:ext>
                    </a:extLst>
                  </p:cNvPr>
                  <p:cNvSpPr txBox="1"/>
                  <p:nvPr/>
                </p:nvSpPr>
                <p:spPr>
                  <a:xfrm rot="19563567">
                    <a:off x="7005266" y="2648996"/>
                    <a:ext cx="293670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_tradnl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ontserrat Medium" pitchFamily="2" charset="77"/>
                      </a:rPr>
                      <a:t>Sí</a:t>
                    </a:r>
                  </a:p>
                </p:txBody>
              </p:sp>
              <p:sp>
                <p:nvSpPr>
                  <p:cNvPr id="64" name="CuadroTexto 63">
                    <a:extLst>
                      <a:ext uri="{FF2B5EF4-FFF2-40B4-BE49-F238E27FC236}">
                        <a16:creationId xmlns:a16="http://schemas.microsoft.com/office/drawing/2014/main" id="{46AB7A5A-A26A-FD0F-AF3C-0FB2CE3D1CE8}"/>
                      </a:ext>
                    </a:extLst>
                  </p:cNvPr>
                  <p:cNvSpPr txBox="1"/>
                  <p:nvPr/>
                </p:nvSpPr>
                <p:spPr>
                  <a:xfrm rot="1052542">
                    <a:off x="8238894" y="2472440"/>
                    <a:ext cx="356188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_tradnl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ontserrat Medium" pitchFamily="2" charset="77"/>
                      </a:rPr>
                      <a:t>No</a:t>
                    </a:r>
                  </a:p>
                </p:txBody>
              </p:sp>
            </p:grpSp>
          </p:grpSp>
          <p:grpSp>
            <p:nvGrpSpPr>
              <p:cNvPr id="44" name="Grupo 43">
                <a:extLst>
                  <a:ext uri="{FF2B5EF4-FFF2-40B4-BE49-F238E27FC236}">
                    <a16:creationId xmlns:a16="http://schemas.microsoft.com/office/drawing/2014/main" id="{6C3DC1BF-DA2F-05D8-4A82-628B090CD644}"/>
                  </a:ext>
                </a:extLst>
              </p:cNvPr>
              <p:cNvGrpSpPr/>
              <p:nvPr/>
            </p:nvGrpSpPr>
            <p:grpSpPr>
              <a:xfrm>
                <a:off x="1053940" y="3136277"/>
                <a:ext cx="4568751" cy="2066898"/>
                <a:chOff x="3618100" y="4165792"/>
                <a:chExt cx="4568751" cy="2066898"/>
              </a:xfrm>
            </p:grpSpPr>
            <p:sp>
              <p:nvSpPr>
                <p:cNvPr id="45" name="Rectángulo redondeado 44">
                  <a:extLst>
                    <a:ext uri="{FF2B5EF4-FFF2-40B4-BE49-F238E27FC236}">
                      <a16:creationId xmlns:a16="http://schemas.microsoft.com/office/drawing/2014/main" id="{52D16872-DBD1-091E-D430-395BE1F2B13F}"/>
                    </a:ext>
                  </a:extLst>
                </p:cNvPr>
                <p:cNvSpPr/>
                <p:nvPr/>
              </p:nvSpPr>
              <p:spPr>
                <a:xfrm>
                  <a:off x="5397332" y="4165792"/>
                  <a:ext cx="1080000" cy="268014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sz="1000" b="1" dirty="0">
                      <a:latin typeface="Montserrat Light" pitchFamily="2" charset="77"/>
                    </a:rPr>
                    <a:t>Salario</a:t>
                  </a:r>
                </a:p>
              </p:txBody>
            </p:sp>
            <p:cxnSp>
              <p:nvCxnSpPr>
                <p:cNvPr id="46" name="Conector recto 45">
                  <a:extLst>
                    <a:ext uri="{FF2B5EF4-FFF2-40B4-BE49-F238E27FC236}">
                      <a16:creationId xmlns:a16="http://schemas.microsoft.com/office/drawing/2014/main" id="{0C280BD6-4109-786F-A16A-93323DA74B3C}"/>
                    </a:ext>
                  </a:extLst>
                </p:cNvPr>
                <p:cNvCxnSpPr>
                  <a:cxnSpLocks/>
                  <a:stCxn id="45" idx="2"/>
                  <a:endCxn id="54" idx="0"/>
                </p:cNvCxnSpPr>
                <p:nvPr/>
              </p:nvCxnSpPr>
              <p:spPr>
                <a:xfrm flipH="1">
                  <a:off x="4252306" y="4433806"/>
                  <a:ext cx="1685026" cy="931604"/>
                </a:xfrm>
                <a:prstGeom prst="line">
                  <a:avLst/>
                </a:prstGeom>
                <a:ln w="254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ector recto 46">
                  <a:extLst>
                    <a:ext uri="{FF2B5EF4-FFF2-40B4-BE49-F238E27FC236}">
                      <a16:creationId xmlns:a16="http://schemas.microsoft.com/office/drawing/2014/main" id="{FD4AD5C7-473E-2C47-2479-2D2F1C848585}"/>
                    </a:ext>
                  </a:extLst>
                </p:cNvPr>
                <p:cNvCxnSpPr>
                  <a:cxnSpLocks/>
                  <a:stCxn id="45" idx="2"/>
                  <a:endCxn id="57" idx="0"/>
                </p:cNvCxnSpPr>
                <p:nvPr/>
              </p:nvCxnSpPr>
              <p:spPr>
                <a:xfrm>
                  <a:off x="5937332" y="4433806"/>
                  <a:ext cx="1615313" cy="929153"/>
                </a:xfrm>
                <a:prstGeom prst="line">
                  <a:avLst/>
                </a:prstGeom>
                <a:ln w="254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CuadroTexto 47">
                  <a:extLst>
                    <a:ext uri="{FF2B5EF4-FFF2-40B4-BE49-F238E27FC236}">
                      <a16:creationId xmlns:a16="http://schemas.microsoft.com/office/drawing/2014/main" id="{B40C083B-0645-6397-4717-DFE72C83092F}"/>
                    </a:ext>
                  </a:extLst>
                </p:cNvPr>
                <p:cNvSpPr txBox="1"/>
                <p:nvPr/>
              </p:nvSpPr>
              <p:spPr>
                <a:xfrm rot="19880850">
                  <a:off x="4615051" y="4726787"/>
                  <a:ext cx="697627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_tradnl" sz="9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Montserrat Medium" pitchFamily="2" charset="77"/>
                    </a:rPr>
                    <a:t>ninguno</a:t>
                  </a:r>
                </a:p>
              </p:txBody>
            </p:sp>
            <p:cxnSp>
              <p:nvCxnSpPr>
                <p:cNvPr id="49" name="Conector recto 48">
                  <a:extLst>
                    <a:ext uri="{FF2B5EF4-FFF2-40B4-BE49-F238E27FC236}">
                      <a16:creationId xmlns:a16="http://schemas.microsoft.com/office/drawing/2014/main" id="{52A2A2FA-0EDE-C273-DD3F-DE59151712A6}"/>
                    </a:ext>
                  </a:extLst>
                </p:cNvPr>
                <p:cNvCxnSpPr>
                  <a:cxnSpLocks/>
                  <a:stCxn id="45" idx="2"/>
                  <a:endCxn id="56" idx="0"/>
                </p:cNvCxnSpPr>
                <p:nvPr/>
              </p:nvCxnSpPr>
              <p:spPr>
                <a:xfrm flipH="1">
                  <a:off x="5249330" y="4433806"/>
                  <a:ext cx="688002" cy="1345494"/>
                </a:xfrm>
                <a:prstGeom prst="line">
                  <a:avLst/>
                </a:prstGeom>
                <a:ln w="254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ector recto 49">
                  <a:extLst>
                    <a:ext uri="{FF2B5EF4-FFF2-40B4-BE49-F238E27FC236}">
                      <a16:creationId xmlns:a16="http://schemas.microsoft.com/office/drawing/2014/main" id="{88C399C4-00EA-573E-C227-1B46012304D1}"/>
                    </a:ext>
                  </a:extLst>
                </p:cNvPr>
                <p:cNvCxnSpPr>
                  <a:cxnSpLocks/>
                  <a:stCxn id="45" idx="2"/>
                  <a:endCxn id="55" idx="0"/>
                </p:cNvCxnSpPr>
                <p:nvPr/>
              </p:nvCxnSpPr>
              <p:spPr>
                <a:xfrm>
                  <a:off x="5937332" y="4433806"/>
                  <a:ext cx="696291" cy="1345494"/>
                </a:xfrm>
                <a:prstGeom prst="line">
                  <a:avLst/>
                </a:prstGeom>
                <a:ln w="254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CuadroTexto 50">
                  <a:extLst>
                    <a:ext uri="{FF2B5EF4-FFF2-40B4-BE49-F238E27FC236}">
                      <a16:creationId xmlns:a16="http://schemas.microsoft.com/office/drawing/2014/main" id="{B9899CE2-9831-793F-29DF-CB54008D65F1}"/>
                    </a:ext>
                  </a:extLst>
                </p:cNvPr>
                <p:cNvSpPr txBox="1"/>
                <p:nvPr/>
              </p:nvSpPr>
              <p:spPr>
                <a:xfrm rot="17838194">
                  <a:off x="5230259" y="4940449"/>
                  <a:ext cx="48603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_tradnl" sz="9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Montserrat Medium" pitchFamily="2" charset="77"/>
                    </a:rPr>
                    <a:t>poco</a:t>
                  </a:r>
                </a:p>
              </p:txBody>
            </p:sp>
            <p:sp>
              <p:nvSpPr>
                <p:cNvPr id="52" name="CuadroTexto 51">
                  <a:extLst>
                    <a:ext uri="{FF2B5EF4-FFF2-40B4-BE49-F238E27FC236}">
                      <a16:creationId xmlns:a16="http://schemas.microsoft.com/office/drawing/2014/main" id="{1474A55D-B0A4-E516-114F-393577EBB0A3}"/>
                    </a:ext>
                  </a:extLst>
                </p:cNvPr>
                <p:cNvSpPr txBox="1"/>
                <p:nvPr/>
              </p:nvSpPr>
              <p:spPr>
                <a:xfrm rot="3725660">
                  <a:off x="6044891" y="4954344"/>
                  <a:ext cx="72648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_tradnl" sz="9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Montserrat Medium" pitchFamily="2" charset="77"/>
                    </a:rPr>
                    <a:t>mediano</a:t>
                  </a:r>
                </a:p>
              </p:txBody>
            </p:sp>
            <p:sp>
              <p:nvSpPr>
                <p:cNvPr id="53" name="CuadroTexto 52">
                  <a:extLst>
                    <a:ext uri="{FF2B5EF4-FFF2-40B4-BE49-F238E27FC236}">
                      <a16:creationId xmlns:a16="http://schemas.microsoft.com/office/drawing/2014/main" id="{4D0A4566-2D6B-A82C-E828-B9D0ED7A5328}"/>
                    </a:ext>
                  </a:extLst>
                </p:cNvPr>
                <p:cNvSpPr txBox="1"/>
                <p:nvPr/>
              </p:nvSpPr>
              <p:spPr>
                <a:xfrm rot="1840762">
                  <a:off x="6580076" y="4723077"/>
                  <a:ext cx="61427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_tradnl" sz="9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Montserrat Medium" pitchFamily="2" charset="77"/>
                    </a:rPr>
                    <a:t>mucho</a:t>
                  </a:r>
                </a:p>
              </p:txBody>
            </p:sp>
            <p:graphicFrame>
              <p:nvGraphicFramePr>
                <p:cNvPr id="54" name="Marcador de contenido 5">
                  <a:extLst>
                    <a:ext uri="{FF2B5EF4-FFF2-40B4-BE49-F238E27FC236}">
                      <a16:creationId xmlns:a16="http://schemas.microsoft.com/office/drawing/2014/main" id="{AD897209-8C65-EE0A-371E-9C5B6CEB45E4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3618100" y="5365410"/>
                <a:ext cx="1268412" cy="321945"/>
              </p:xfrm>
              <a:graphic>
                <a:graphicData uri="http://schemas.openxmlformats.org/drawingml/2006/table">
                  <a:tbl>
                    <a:tblPr>
                      <a:tableStyleId>{5C22544A-7EE6-4342-B048-85BDC9FD1C3A}</a:tableStyleId>
                    </a:tblPr>
                    <a:tblGrid>
                      <a:gridCol w="387350">
                        <a:extLst>
                          <a:ext uri="{9D8B030D-6E8A-4147-A177-3AD203B41FA5}">
                            <a16:colId xmlns:a16="http://schemas.microsoft.com/office/drawing/2014/main" val="3256865875"/>
                          </a:ext>
                        </a:extLst>
                      </a:gridCol>
                      <a:gridCol w="563562">
                        <a:extLst>
                          <a:ext uri="{9D8B030D-6E8A-4147-A177-3AD203B41FA5}">
                            <a16:colId xmlns:a16="http://schemas.microsoft.com/office/drawing/2014/main" val="405122641"/>
                          </a:ext>
                        </a:extLst>
                      </a:gridCol>
                      <a:gridCol w="317500">
                        <a:extLst>
                          <a:ext uri="{9D8B030D-6E8A-4147-A177-3AD203B41FA5}">
                            <a16:colId xmlns:a16="http://schemas.microsoft.com/office/drawing/2014/main" val="860831096"/>
                          </a:ext>
                        </a:extLst>
                      </a:gridCol>
                    </a:tblGrid>
                    <a:tr h="190500"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es-ES" sz="800" b="0" i="0" u="none" strike="noStrike" dirty="0">
                                <a:effectLst/>
                                <a:latin typeface="Montserrat" pitchFamily="2" charset="77"/>
                              </a:rPr>
                              <a:t>Edad</a:t>
                            </a:r>
                            <a:endParaRPr lang="es-ES" sz="800" b="0" i="0" u="none" strike="noStrike" dirty="0">
                              <a:solidFill>
                                <a:srgbClr val="4D4D4D"/>
                              </a:solidFill>
                              <a:effectLst/>
                              <a:latin typeface="Montserrat" pitchFamily="2" charset="77"/>
                            </a:endParaRPr>
                          </a:p>
                        </a:txBody>
                        <a:tcPr marL="9525" marR="9525" marT="9525" marB="0" anchor="b"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es-ES" sz="800" b="0" i="0" u="none" strike="noStrike" dirty="0">
                                <a:effectLst/>
                                <a:latin typeface="Montserrat" pitchFamily="2" charset="77"/>
                              </a:rPr>
                              <a:t>Indefinido</a:t>
                            </a:r>
                            <a:endParaRPr lang="es-E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Montserrat" pitchFamily="2" charset="77"/>
                            </a:endParaRPr>
                          </a:p>
                        </a:txBody>
                        <a:tcPr marL="9525" marR="9525" marT="9525" marB="0" anchor="b"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es-ES" sz="800" b="0" i="0" u="none" strike="noStrike" dirty="0">
                                <a:effectLst/>
                                <a:latin typeface="Montserrat" pitchFamily="2" charset="77"/>
                              </a:rPr>
                              <a:t>Clase</a:t>
                            </a:r>
                            <a:endParaRPr lang="es-E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Montserrat" pitchFamily="2" charset="77"/>
                            </a:endParaRPr>
                          </a:p>
                        </a:txBody>
                        <a:tcPr marL="9525" marR="9525" marT="9525" marB="0" anchor="b"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110195466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es-ES" sz="800" b="0" i="0" u="none" strike="noStrike" dirty="0">
                                <a:effectLst/>
                                <a:latin typeface="Montserrat" pitchFamily="2" charset="77"/>
                              </a:rPr>
                              <a:t>Adulto</a:t>
                            </a:r>
                            <a:endParaRPr lang="es-ES" sz="800" b="0" i="0" u="none" strike="noStrike" dirty="0">
                              <a:solidFill>
                                <a:srgbClr val="4D4D4D"/>
                              </a:solidFill>
                              <a:effectLst/>
                              <a:latin typeface="Montserrat" pitchFamily="2" charset="77"/>
                            </a:endParaRPr>
                          </a:p>
                        </a:txBody>
                        <a:tcPr marL="9525" marR="9525" marT="9525" marB="0" anchor="b"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es-ES" sz="800" b="0" i="0" u="none" strike="noStrike" dirty="0">
                                <a:effectLst/>
                                <a:latin typeface="Montserrat" pitchFamily="2" charset="77"/>
                              </a:rPr>
                              <a:t>Si</a:t>
                            </a:r>
                            <a:endParaRPr lang="es-E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Montserrat" pitchFamily="2" charset="77"/>
                            </a:endParaRPr>
                          </a:p>
                        </a:txBody>
                        <a:tcPr marL="9525" marR="9525" marT="9525" marB="0" anchor="b"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es-ES" sz="8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Montserrat" pitchFamily="2" charset="77"/>
                              </a:rPr>
                              <a:t>No</a:t>
                            </a:r>
                          </a:p>
                        </a:txBody>
                        <a:tcPr marL="9525" marR="9525" marT="9525" marB="0" anchor="b"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C00000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181487331"/>
                        </a:ext>
                      </a:extLst>
                    </a:tr>
                  </a:tbl>
                </a:graphicData>
              </a:graphic>
            </p:graphicFrame>
            <p:graphicFrame>
              <p:nvGraphicFramePr>
                <p:cNvPr id="55" name="Marcador de contenido 5">
                  <a:extLst>
                    <a:ext uri="{FF2B5EF4-FFF2-40B4-BE49-F238E27FC236}">
                      <a16:creationId xmlns:a16="http://schemas.microsoft.com/office/drawing/2014/main" id="{946BA6B1-8128-5CEE-9487-5B6C6D20D96F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5999417" y="5779300"/>
                <a:ext cx="1268412" cy="321945"/>
              </p:xfrm>
              <a:graphic>
                <a:graphicData uri="http://schemas.openxmlformats.org/drawingml/2006/table">
                  <a:tbl>
                    <a:tblPr>
                      <a:tableStyleId>{5C22544A-7EE6-4342-B048-85BDC9FD1C3A}</a:tableStyleId>
                    </a:tblPr>
                    <a:tblGrid>
                      <a:gridCol w="387350">
                        <a:extLst>
                          <a:ext uri="{9D8B030D-6E8A-4147-A177-3AD203B41FA5}">
                            <a16:colId xmlns:a16="http://schemas.microsoft.com/office/drawing/2014/main" val="3256865875"/>
                          </a:ext>
                        </a:extLst>
                      </a:gridCol>
                      <a:gridCol w="563562">
                        <a:extLst>
                          <a:ext uri="{9D8B030D-6E8A-4147-A177-3AD203B41FA5}">
                            <a16:colId xmlns:a16="http://schemas.microsoft.com/office/drawing/2014/main" val="405122641"/>
                          </a:ext>
                        </a:extLst>
                      </a:gridCol>
                      <a:gridCol w="317500">
                        <a:extLst>
                          <a:ext uri="{9D8B030D-6E8A-4147-A177-3AD203B41FA5}">
                            <a16:colId xmlns:a16="http://schemas.microsoft.com/office/drawing/2014/main" val="860831096"/>
                          </a:ext>
                        </a:extLst>
                      </a:gridCol>
                    </a:tblGrid>
                    <a:tr h="190500"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es-ES" sz="800" b="0" i="0" u="none" strike="noStrike" dirty="0">
                                <a:effectLst/>
                                <a:latin typeface="Montserrat" pitchFamily="2" charset="77"/>
                              </a:rPr>
                              <a:t>Edad</a:t>
                            </a:r>
                            <a:endParaRPr lang="es-ES" sz="800" b="0" i="0" u="none" strike="noStrike" dirty="0">
                              <a:solidFill>
                                <a:srgbClr val="4D4D4D"/>
                              </a:solidFill>
                              <a:effectLst/>
                              <a:latin typeface="Montserrat" pitchFamily="2" charset="77"/>
                            </a:endParaRPr>
                          </a:p>
                        </a:txBody>
                        <a:tcPr marL="9525" marR="9525" marT="9525" marB="0" anchor="b"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es-ES" sz="800" b="0" i="0" u="none" strike="noStrike" dirty="0">
                                <a:effectLst/>
                                <a:latin typeface="Montserrat" pitchFamily="2" charset="77"/>
                              </a:rPr>
                              <a:t>Indefinido</a:t>
                            </a:r>
                            <a:endParaRPr lang="es-E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Montserrat" pitchFamily="2" charset="77"/>
                            </a:endParaRPr>
                          </a:p>
                        </a:txBody>
                        <a:tcPr marL="9525" marR="9525" marT="9525" marB="0" anchor="b"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es-ES" sz="800" b="0" i="0" u="none" strike="noStrike" dirty="0">
                                <a:effectLst/>
                                <a:latin typeface="Montserrat" pitchFamily="2" charset="77"/>
                              </a:rPr>
                              <a:t>Clase</a:t>
                            </a:r>
                            <a:endParaRPr lang="es-E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Montserrat" pitchFamily="2" charset="77"/>
                            </a:endParaRPr>
                          </a:p>
                        </a:txBody>
                        <a:tcPr marL="9525" marR="9525" marT="9525" marB="0" anchor="b"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110195466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es-ES" sz="800" b="0" i="0" u="none" strike="noStrike" dirty="0">
                                <a:effectLst/>
                                <a:latin typeface="Montserrat" pitchFamily="2" charset="77"/>
                              </a:rPr>
                              <a:t>Adulto</a:t>
                            </a:r>
                            <a:endParaRPr lang="es-ES" sz="800" b="0" i="0" u="none" strike="noStrike" dirty="0">
                              <a:solidFill>
                                <a:srgbClr val="4D4D4D"/>
                              </a:solidFill>
                              <a:effectLst/>
                              <a:latin typeface="Montserrat" pitchFamily="2" charset="77"/>
                            </a:endParaRPr>
                          </a:p>
                        </a:txBody>
                        <a:tcPr marL="9525" marR="9525" marT="9525" marB="0" anchor="b"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es-ES" sz="800" b="0" i="0" u="none" strike="noStrike" dirty="0">
                                <a:effectLst/>
                                <a:latin typeface="Montserrat" pitchFamily="2" charset="77"/>
                              </a:rPr>
                              <a:t>Si</a:t>
                            </a:r>
                            <a:endParaRPr lang="es-E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Montserrat" pitchFamily="2" charset="77"/>
                            </a:endParaRPr>
                          </a:p>
                        </a:txBody>
                        <a:tcPr marL="9525" marR="9525" marT="9525" marB="0" anchor="b"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es-ES" sz="8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Montserrat" pitchFamily="2" charset="77"/>
                              </a:rPr>
                              <a:t>Sí</a:t>
                            </a:r>
                          </a:p>
                        </a:txBody>
                        <a:tcPr marL="9525" marR="9525" marT="9525" marB="0" anchor="b"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chemeClr val="accent6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4044917404"/>
                        </a:ext>
                      </a:extLst>
                    </a:tr>
                  </a:tbl>
                </a:graphicData>
              </a:graphic>
            </p:graphicFrame>
            <p:graphicFrame>
              <p:nvGraphicFramePr>
                <p:cNvPr id="56" name="Marcador de contenido 5">
                  <a:extLst>
                    <a:ext uri="{FF2B5EF4-FFF2-40B4-BE49-F238E27FC236}">
                      <a16:creationId xmlns:a16="http://schemas.microsoft.com/office/drawing/2014/main" id="{E8143EF0-E4A6-2AE9-CE09-68DFD7D70EB4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4615124" y="5779300"/>
                <a:ext cx="1268412" cy="453390"/>
              </p:xfrm>
              <a:graphic>
                <a:graphicData uri="http://schemas.openxmlformats.org/drawingml/2006/table">
                  <a:tbl>
                    <a:tblPr>
                      <a:tableStyleId>{5C22544A-7EE6-4342-B048-85BDC9FD1C3A}</a:tableStyleId>
                    </a:tblPr>
                    <a:tblGrid>
                      <a:gridCol w="387350">
                        <a:extLst>
                          <a:ext uri="{9D8B030D-6E8A-4147-A177-3AD203B41FA5}">
                            <a16:colId xmlns:a16="http://schemas.microsoft.com/office/drawing/2014/main" val="3256865875"/>
                          </a:ext>
                        </a:extLst>
                      </a:gridCol>
                      <a:gridCol w="563562">
                        <a:extLst>
                          <a:ext uri="{9D8B030D-6E8A-4147-A177-3AD203B41FA5}">
                            <a16:colId xmlns:a16="http://schemas.microsoft.com/office/drawing/2014/main" val="405122641"/>
                          </a:ext>
                        </a:extLst>
                      </a:gridCol>
                      <a:gridCol w="317500">
                        <a:extLst>
                          <a:ext uri="{9D8B030D-6E8A-4147-A177-3AD203B41FA5}">
                            <a16:colId xmlns:a16="http://schemas.microsoft.com/office/drawing/2014/main" val="860831096"/>
                          </a:ext>
                        </a:extLst>
                      </a:gridCol>
                    </a:tblGrid>
                    <a:tr h="190500"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es-ES" sz="800" b="0" i="0" u="none" strike="noStrike" dirty="0">
                                <a:effectLst/>
                                <a:latin typeface="Montserrat" pitchFamily="2" charset="77"/>
                              </a:rPr>
                              <a:t>Edad</a:t>
                            </a:r>
                            <a:endParaRPr lang="es-ES" sz="800" b="0" i="0" u="none" strike="noStrike" dirty="0">
                              <a:solidFill>
                                <a:srgbClr val="4D4D4D"/>
                              </a:solidFill>
                              <a:effectLst/>
                              <a:latin typeface="Montserrat" pitchFamily="2" charset="77"/>
                            </a:endParaRPr>
                          </a:p>
                        </a:txBody>
                        <a:tcPr marL="9525" marR="9525" marT="9525" marB="0" anchor="b"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es-ES" sz="800" b="0" i="0" u="none" strike="noStrike" dirty="0">
                                <a:effectLst/>
                                <a:latin typeface="Montserrat" pitchFamily="2" charset="77"/>
                              </a:rPr>
                              <a:t>Indefinido</a:t>
                            </a:r>
                            <a:endParaRPr lang="es-E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Montserrat" pitchFamily="2" charset="77"/>
                            </a:endParaRPr>
                          </a:p>
                        </a:txBody>
                        <a:tcPr marL="9525" marR="9525" marT="9525" marB="0" anchor="b"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es-ES" sz="800" b="0" i="0" u="none" strike="noStrike" dirty="0">
                                <a:effectLst/>
                                <a:latin typeface="Montserrat" pitchFamily="2" charset="77"/>
                              </a:rPr>
                              <a:t>Clase</a:t>
                            </a:r>
                            <a:endParaRPr lang="es-E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Montserrat" pitchFamily="2" charset="77"/>
                            </a:endParaRPr>
                          </a:p>
                        </a:txBody>
                        <a:tcPr marL="9525" marR="9525" marT="9525" marB="0" anchor="b"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110195466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es-ES" sz="800" b="0" i="0" u="none" strike="noStrike" dirty="0">
                                <a:effectLst/>
                                <a:latin typeface="Montserrat" pitchFamily="2" charset="77"/>
                              </a:rPr>
                              <a:t>Joven</a:t>
                            </a:r>
                            <a:endParaRPr lang="es-ES" sz="800" b="0" i="0" u="none" strike="noStrike" dirty="0">
                              <a:solidFill>
                                <a:srgbClr val="4D4D4D"/>
                              </a:solidFill>
                              <a:effectLst/>
                              <a:latin typeface="Montserrat" pitchFamily="2" charset="77"/>
                            </a:endParaRPr>
                          </a:p>
                        </a:txBody>
                        <a:tcPr marL="9525" marR="9525" marT="9525" marB="0" anchor="b"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es-ES" sz="800" b="0" i="0" u="none" strike="noStrike">
                                <a:effectLst/>
                                <a:latin typeface="Montserrat" pitchFamily="2" charset="77"/>
                              </a:rPr>
                              <a:t>Si</a:t>
                            </a:r>
                            <a:endParaRPr lang="es-ES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Montserrat" pitchFamily="2" charset="77"/>
                            </a:endParaRPr>
                          </a:p>
                        </a:txBody>
                        <a:tcPr marL="9525" marR="9525" marT="9525" marB="0" anchor="b"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es-ES" sz="8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Montserrat" pitchFamily="2" charset="77"/>
                              </a:rPr>
                              <a:t>Sí</a:t>
                            </a:r>
                          </a:p>
                        </a:txBody>
                        <a:tcPr marL="9525" marR="9525" marT="9525" marB="0" anchor="b"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chemeClr val="accent6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993266284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es-ES" sz="800" b="0" i="0" u="none" strike="noStrike" dirty="0">
                                <a:effectLst/>
                                <a:latin typeface="Montserrat" pitchFamily="2" charset="77"/>
                              </a:rPr>
                              <a:t>Adulto</a:t>
                            </a:r>
                            <a:endParaRPr lang="es-ES" sz="800" b="0" i="0" u="none" strike="noStrike" dirty="0">
                              <a:solidFill>
                                <a:srgbClr val="4D4D4D"/>
                              </a:solidFill>
                              <a:effectLst/>
                              <a:latin typeface="Montserrat" pitchFamily="2" charset="77"/>
                            </a:endParaRPr>
                          </a:p>
                        </a:txBody>
                        <a:tcPr marL="9525" marR="9525" marT="9525" marB="0" anchor="b"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es-ES" sz="800" b="0" i="0" u="none" strike="noStrike" dirty="0">
                                <a:effectLst/>
                                <a:latin typeface="Montserrat" pitchFamily="2" charset="77"/>
                              </a:rPr>
                              <a:t>No</a:t>
                            </a:r>
                            <a:endParaRPr lang="es-E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Montserrat" pitchFamily="2" charset="77"/>
                            </a:endParaRPr>
                          </a:p>
                        </a:txBody>
                        <a:tcPr marL="9525" marR="9525" marT="9525" marB="0" anchor="b"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es-ES" sz="8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Montserrat" pitchFamily="2" charset="77"/>
                              </a:rPr>
                              <a:t>No</a:t>
                            </a:r>
                          </a:p>
                        </a:txBody>
                        <a:tcPr marL="9525" marR="9525" marT="9525" marB="0" anchor="b"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C00000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818479658"/>
                        </a:ext>
                      </a:extLst>
                    </a:tr>
                  </a:tbl>
                </a:graphicData>
              </a:graphic>
            </p:graphicFrame>
            <p:graphicFrame>
              <p:nvGraphicFramePr>
                <p:cNvPr id="57" name="Marcador de contenido 5">
                  <a:extLst>
                    <a:ext uri="{FF2B5EF4-FFF2-40B4-BE49-F238E27FC236}">
                      <a16:creationId xmlns:a16="http://schemas.microsoft.com/office/drawing/2014/main" id="{19CEDA08-7128-1AA3-C6C9-45F7031C7BFA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6918439" y="5362959"/>
                <a:ext cx="1268412" cy="321945"/>
              </p:xfrm>
              <a:graphic>
                <a:graphicData uri="http://schemas.openxmlformats.org/drawingml/2006/table">
                  <a:tbl>
                    <a:tblPr>
                      <a:tableStyleId>{5C22544A-7EE6-4342-B048-85BDC9FD1C3A}</a:tableStyleId>
                    </a:tblPr>
                    <a:tblGrid>
                      <a:gridCol w="387350">
                        <a:extLst>
                          <a:ext uri="{9D8B030D-6E8A-4147-A177-3AD203B41FA5}">
                            <a16:colId xmlns:a16="http://schemas.microsoft.com/office/drawing/2014/main" val="3256865875"/>
                          </a:ext>
                        </a:extLst>
                      </a:gridCol>
                      <a:gridCol w="563562">
                        <a:extLst>
                          <a:ext uri="{9D8B030D-6E8A-4147-A177-3AD203B41FA5}">
                            <a16:colId xmlns:a16="http://schemas.microsoft.com/office/drawing/2014/main" val="405122641"/>
                          </a:ext>
                        </a:extLst>
                      </a:gridCol>
                      <a:gridCol w="317500">
                        <a:extLst>
                          <a:ext uri="{9D8B030D-6E8A-4147-A177-3AD203B41FA5}">
                            <a16:colId xmlns:a16="http://schemas.microsoft.com/office/drawing/2014/main" val="860831096"/>
                          </a:ext>
                        </a:extLst>
                      </a:gridCol>
                    </a:tblGrid>
                    <a:tr h="190500"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es-ES" sz="800" b="0" i="0" u="none" strike="noStrike" dirty="0">
                                <a:effectLst/>
                                <a:latin typeface="Montserrat" pitchFamily="2" charset="77"/>
                              </a:rPr>
                              <a:t>Edad</a:t>
                            </a:r>
                            <a:endParaRPr lang="es-ES" sz="800" b="0" i="0" u="none" strike="noStrike" dirty="0">
                              <a:solidFill>
                                <a:srgbClr val="4D4D4D"/>
                              </a:solidFill>
                              <a:effectLst/>
                              <a:latin typeface="Montserrat" pitchFamily="2" charset="77"/>
                            </a:endParaRPr>
                          </a:p>
                        </a:txBody>
                        <a:tcPr marL="9525" marR="9525" marT="9525" marB="0" anchor="b"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es-ES" sz="800" b="0" i="0" u="none" strike="noStrike" dirty="0">
                                <a:effectLst/>
                                <a:latin typeface="Montserrat" pitchFamily="2" charset="77"/>
                              </a:rPr>
                              <a:t>Indefinido</a:t>
                            </a:r>
                            <a:endParaRPr lang="es-E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Montserrat" pitchFamily="2" charset="77"/>
                            </a:endParaRPr>
                          </a:p>
                        </a:txBody>
                        <a:tcPr marL="9525" marR="9525" marT="9525" marB="0" anchor="b"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es-ES" sz="800" b="0" i="0" u="none" strike="noStrike" dirty="0">
                                <a:effectLst/>
                                <a:latin typeface="Montserrat" pitchFamily="2" charset="77"/>
                              </a:rPr>
                              <a:t>Clase</a:t>
                            </a:r>
                            <a:endParaRPr lang="es-E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Montserrat" pitchFamily="2" charset="77"/>
                            </a:endParaRPr>
                          </a:p>
                        </a:txBody>
                        <a:tcPr marL="9525" marR="9525" marT="9525" marB="0" anchor="b"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110195466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es-ES" sz="800" b="0" i="0" u="none" strike="noStrike" dirty="0">
                                <a:effectLst/>
                                <a:latin typeface="Montserrat" pitchFamily="2" charset="77"/>
                              </a:rPr>
                              <a:t>Joven</a:t>
                            </a:r>
                            <a:endParaRPr lang="es-ES" sz="800" b="0" i="0" u="none" strike="noStrike" dirty="0">
                              <a:solidFill>
                                <a:srgbClr val="4D4D4D"/>
                              </a:solidFill>
                              <a:effectLst/>
                              <a:latin typeface="Montserrat" pitchFamily="2" charset="77"/>
                            </a:endParaRPr>
                          </a:p>
                        </a:txBody>
                        <a:tcPr marL="9525" marR="9525" marT="9525" marB="0" anchor="b"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es-ES" sz="800" b="0" i="0" u="none" strike="noStrike" dirty="0">
                                <a:effectLst/>
                                <a:latin typeface="Montserrat" pitchFamily="2" charset="77"/>
                              </a:rPr>
                              <a:t>Si</a:t>
                            </a:r>
                            <a:endParaRPr lang="es-E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Montserrat" pitchFamily="2" charset="77"/>
                            </a:endParaRPr>
                          </a:p>
                        </a:txBody>
                        <a:tcPr marL="9525" marR="9525" marT="9525" marB="0" anchor="b"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r>
                              <a:rPr lang="es-ES" sz="800" b="0" i="0" u="none" strike="noStrike" dirty="0">
                                <a:solidFill>
                                  <a:schemeClr val="bg1"/>
                                </a:solidFill>
                                <a:effectLst/>
                                <a:latin typeface="Montserrat" pitchFamily="2" charset="77"/>
                              </a:rPr>
                              <a:t>Sí</a:t>
                            </a:r>
                          </a:p>
                        </a:txBody>
                        <a:tcPr marL="9525" marR="9525" marT="9525" marB="0" anchor="b"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chemeClr val="accent6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450112557"/>
                        </a:ext>
                      </a:extLst>
                    </a:tr>
                  </a:tbl>
                </a:graphicData>
              </a:graphic>
            </p:graphicFrame>
          </p:grpSp>
        </p:grpSp>
        <p:grpSp>
          <p:nvGrpSpPr>
            <p:cNvPr id="65" name="Grupo 64">
              <a:extLst>
                <a:ext uri="{FF2B5EF4-FFF2-40B4-BE49-F238E27FC236}">
                  <a16:creationId xmlns:a16="http://schemas.microsoft.com/office/drawing/2014/main" id="{C5D29637-F1D7-F9C2-1B88-3D198DDBA9B8}"/>
                </a:ext>
              </a:extLst>
            </p:cNvPr>
            <p:cNvGrpSpPr/>
            <p:nvPr/>
          </p:nvGrpSpPr>
          <p:grpSpPr>
            <a:xfrm>
              <a:off x="7652611" y="3641398"/>
              <a:ext cx="1597417" cy="1243280"/>
              <a:chOff x="4192566" y="5107298"/>
              <a:chExt cx="1597417" cy="1243280"/>
            </a:xfrm>
          </p:grpSpPr>
          <p:grpSp>
            <p:nvGrpSpPr>
              <p:cNvPr id="66" name="Grupo 65">
                <a:extLst>
                  <a:ext uri="{FF2B5EF4-FFF2-40B4-BE49-F238E27FC236}">
                    <a16:creationId xmlns:a16="http://schemas.microsoft.com/office/drawing/2014/main" id="{D5B09C4B-CC50-F34C-3119-3AF6ECD601A3}"/>
                  </a:ext>
                </a:extLst>
              </p:cNvPr>
              <p:cNvGrpSpPr/>
              <p:nvPr/>
            </p:nvGrpSpPr>
            <p:grpSpPr>
              <a:xfrm>
                <a:off x="4505764" y="5107298"/>
                <a:ext cx="975039" cy="921335"/>
                <a:chOff x="2149707" y="4195169"/>
                <a:chExt cx="975039" cy="921335"/>
              </a:xfrm>
            </p:grpSpPr>
            <p:sp>
              <p:nvSpPr>
                <p:cNvPr id="69" name="Rectángulo redondeado 68">
                  <a:extLst>
                    <a:ext uri="{FF2B5EF4-FFF2-40B4-BE49-F238E27FC236}">
                      <a16:creationId xmlns:a16="http://schemas.microsoft.com/office/drawing/2014/main" id="{C191B951-BCCA-32B9-EDA8-F71063CB729F}"/>
                    </a:ext>
                  </a:extLst>
                </p:cNvPr>
                <p:cNvSpPr/>
                <p:nvPr/>
              </p:nvSpPr>
              <p:spPr>
                <a:xfrm>
                  <a:off x="2194119" y="4195169"/>
                  <a:ext cx="900000" cy="268014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sz="1000" b="1" dirty="0">
                      <a:latin typeface="Montserrat Light" pitchFamily="2" charset="77"/>
                    </a:rPr>
                    <a:t>Indefinido</a:t>
                  </a:r>
                </a:p>
              </p:txBody>
            </p:sp>
            <p:cxnSp>
              <p:nvCxnSpPr>
                <p:cNvPr id="70" name="Conector recto 69">
                  <a:extLst>
                    <a:ext uri="{FF2B5EF4-FFF2-40B4-BE49-F238E27FC236}">
                      <a16:creationId xmlns:a16="http://schemas.microsoft.com/office/drawing/2014/main" id="{7E4EDC12-ACB6-DEF8-0B5B-D90946C1DAB2}"/>
                    </a:ext>
                  </a:extLst>
                </p:cNvPr>
                <p:cNvCxnSpPr>
                  <a:cxnSpLocks/>
                  <a:stCxn id="69" idx="2"/>
                  <a:endCxn id="67" idx="0"/>
                </p:cNvCxnSpPr>
                <p:nvPr/>
              </p:nvCxnSpPr>
              <p:spPr>
                <a:xfrm flipH="1">
                  <a:off x="2188934" y="4463183"/>
                  <a:ext cx="455185" cy="653320"/>
                </a:xfrm>
                <a:prstGeom prst="line">
                  <a:avLst/>
                </a:prstGeom>
                <a:ln w="254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Conector recto 70">
                  <a:extLst>
                    <a:ext uri="{FF2B5EF4-FFF2-40B4-BE49-F238E27FC236}">
                      <a16:creationId xmlns:a16="http://schemas.microsoft.com/office/drawing/2014/main" id="{1251A60F-CE15-E7DF-0344-E6F903A499D1}"/>
                    </a:ext>
                  </a:extLst>
                </p:cNvPr>
                <p:cNvCxnSpPr>
                  <a:cxnSpLocks/>
                  <a:stCxn id="69" idx="2"/>
                  <a:endCxn id="68" idx="0"/>
                </p:cNvCxnSpPr>
                <p:nvPr/>
              </p:nvCxnSpPr>
              <p:spPr>
                <a:xfrm>
                  <a:off x="2644119" y="4463183"/>
                  <a:ext cx="437382" cy="653321"/>
                </a:xfrm>
                <a:prstGeom prst="line">
                  <a:avLst/>
                </a:prstGeom>
                <a:ln w="254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CuadroTexto 71">
                  <a:extLst>
                    <a:ext uri="{FF2B5EF4-FFF2-40B4-BE49-F238E27FC236}">
                      <a16:creationId xmlns:a16="http://schemas.microsoft.com/office/drawing/2014/main" id="{F4F45A5E-66CD-3361-853B-99A3DEFECBCC}"/>
                    </a:ext>
                  </a:extLst>
                </p:cNvPr>
                <p:cNvSpPr txBox="1"/>
                <p:nvPr/>
              </p:nvSpPr>
              <p:spPr>
                <a:xfrm rot="18285764">
                  <a:off x="2118288" y="4656628"/>
                  <a:ext cx="29367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_tradnl" sz="9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Montserrat Medium" pitchFamily="2" charset="77"/>
                    </a:rPr>
                    <a:t>Sí</a:t>
                  </a:r>
                </a:p>
              </p:txBody>
            </p:sp>
            <p:sp>
              <p:nvSpPr>
                <p:cNvPr id="73" name="CuadroTexto 72">
                  <a:extLst>
                    <a:ext uri="{FF2B5EF4-FFF2-40B4-BE49-F238E27FC236}">
                      <a16:creationId xmlns:a16="http://schemas.microsoft.com/office/drawing/2014/main" id="{AA2C8DF6-71E3-D4B1-A766-007898AFA85A}"/>
                    </a:ext>
                  </a:extLst>
                </p:cNvPr>
                <p:cNvSpPr txBox="1"/>
                <p:nvPr/>
              </p:nvSpPr>
              <p:spPr>
                <a:xfrm rot="3309120">
                  <a:off x="2831236" y="4660839"/>
                  <a:ext cx="35618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_tradnl" sz="9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Montserrat Medium" pitchFamily="2" charset="77"/>
                    </a:rPr>
                    <a:t>No</a:t>
                  </a:r>
                </a:p>
              </p:txBody>
            </p:sp>
          </p:grpSp>
          <p:graphicFrame>
            <p:nvGraphicFramePr>
              <p:cNvPr id="67" name="Marcador de contenido 5">
                <a:extLst>
                  <a:ext uri="{FF2B5EF4-FFF2-40B4-BE49-F238E27FC236}">
                    <a16:creationId xmlns:a16="http://schemas.microsoft.com/office/drawing/2014/main" id="{5AEF21C5-986B-B1AC-B5B2-40A86787BD49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192566" y="6028632"/>
              <a:ext cx="704850" cy="32194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87350">
                      <a:extLst>
                        <a:ext uri="{9D8B030D-6E8A-4147-A177-3AD203B41FA5}">
                          <a16:colId xmlns:a16="http://schemas.microsoft.com/office/drawing/2014/main" val="3256865875"/>
                        </a:ext>
                      </a:extLst>
                    </a:gridCol>
                    <a:gridCol w="317500">
                      <a:extLst>
                        <a:ext uri="{9D8B030D-6E8A-4147-A177-3AD203B41FA5}">
                          <a16:colId xmlns:a16="http://schemas.microsoft.com/office/drawing/2014/main" val="860831096"/>
                        </a:ext>
                      </a:extLst>
                    </a:gridCol>
                  </a:tblGrid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800" b="0" i="0" u="none" strike="noStrike" dirty="0">
                              <a:effectLst/>
                              <a:latin typeface="Montserrat" pitchFamily="2" charset="77"/>
                            </a:rPr>
                            <a:t>Edad</a:t>
                          </a:r>
                          <a:endParaRPr lang="es-ES" sz="800" b="0" i="0" u="none" strike="noStrike" dirty="0">
                            <a:solidFill>
                              <a:srgbClr val="4D4D4D"/>
                            </a:solidFill>
                            <a:effectLst/>
                            <a:latin typeface="Montserrat" pitchFamily="2" charset="77"/>
                          </a:endParaRPr>
                        </a:p>
                      </a:txBody>
                      <a:tcPr marL="9525" marR="9525" marT="9525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800" b="0" i="0" u="none" strike="noStrike" dirty="0">
                              <a:effectLst/>
                              <a:latin typeface="Montserrat" pitchFamily="2" charset="77"/>
                            </a:rPr>
                            <a:t>Clase</a:t>
                          </a:r>
                          <a:endParaRPr lang="es-ES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Montserrat" pitchFamily="2" charset="77"/>
                          </a:endParaRPr>
                        </a:p>
                      </a:txBody>
                      <a:tcPr marL="9525" marR="9525" marT="9525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1019546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800" b="0" i="0" u="none" strike="noStrike" dirty="0">
                              <a:effectLst/>
                              <a:latin typeface="Montserrat" pitchFamily="2" charset="77"/>
                            </a:rPr>
                            <a:t>Joven</a:t>
                          </a:r>
                          <a:endParaRPr lang="es-ES" sz="800" b="0" i="0" u="none" strike="noStrike" dirty="0">
                            <a:solidFill>
                              <a:srgbClr val="4D4D4D"/>
                            </a:solidFill>
                            <a:effectLst/>
                            <a:latin typeface="Montserrat" pitchFamily="2" charset="77"/>
                          </a:endParaRPr>
                        </a:p>
                      </a:txBody>
                      <a:tcPr marL="9525" marR="9525" marT="9525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Montserrat" pitchFamily="2" charset="77"/>
                            </a:rPr>
                            <a:t>Sí</a:t>
                          </a:r>
                        </a:p>
                      </a:txBody>
                      <a:tcPr marL="9525" marR="9525" marT="9525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3266284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68" name="Marcador de contenido 5">
                <a:extLst>
                  <a:ext uri="{FF2B5EF4-FFF2-40B4-BE49-F238E27FC236}">
                    <a16:creationId xmlns:a16="http://schemas.microsoft.com/office/drawing/2014/main" id="{744B0D17-450B-82B0-AD56-F25D41C9B47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085133" y="6028633"/>
              <a:ext cx="704850" cy="32194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87350">
                      <a:extLst>
                        <a:ext uri="{9D8B030D-6E8A-4147-A177-3AD203B41FA5}">
                          <a16:colId xmlns:a16="http://schemas.microsoft.com/office/drawing/2014/main" val="3256865875"/>
                        </a:ext>
                      </a:extLst>
                    </a:gridCol>
                    <a:gridCol w="317500">
                      <a:extLst>
                        <a:ext uri="{9D8B030D-6E8A-4147-A177-3AD203B41FA5}">
                          <a16:colId xmlns:a16="http://schemas.microsoft.com/office/drawing/2014/main" val="860831096"/>
                        </a:ext>
                      </a:extLst>
                    </a:gridCol>
                  </a:tblGrid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800" b="0" i="0" u="none" strike="noStrike" dirty="0">
                              <a:effectLst/>
                              <a:latin typeface="Montserrat" pitchFamily="2" charset="77"/>
                            </a:rPr>
                            <a:t>Edad</a:t>
                          </a:r>
                          <a:endParaRPr lang="es-ES" sz="800" b="0" i="0" u="none" strike="noStrike" dirty="0">
                            <a:solidFill>
                              <a:srgbClr val="4D4D4D"/>
                            </a:solidFill>
                            <a:effectLst/>
                            <a:latin typeface="Montserrat" pitchFamily="2" charset="77"/>
                          </a:endParaRPr>
                        </a:p>
                      </a:txBody>
                      <a:tcPr marL="9525" marR="9525" marT="9525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800" b="0" i="0" u="none" strike="noStrike" dirty="0">
                              <a:effectLst/>
                              <a:latin typeface="Montserrat" pitchFamily="2" charset="77"/>
                            </a:rPr>
                            <a:t>Clase</a:t>
                          </a:r>
                          <a:endParaRPr lang="es-ES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Montserrat" pitchFamily="2" charset="77"/>
                          </a:endParaRPr>
                        </a:p>
                      </a:txBody>
                      <a:tcPr marL="9525" marR="9525" marT="9525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1019546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800" b="0" i="0" u="none" strike="noStrike" dirty="0">
                              <a:effectLst/>
                              <a:latin typeface="Montserrat" pitchFamily="2" charset="77"/>
                            </a:rPr>
                            <a:t>Adulto</a:t>
                          </a:r>
                          <a:endParaRPr lang="es-ES" sz="800" b="0" i="0" u="none" strike="noStrike" dirty="0">
                            <a:solidFill>
                              <a:srgbClr val="4D4D4D"/>
                            </a:solidFill>
                            <a:effectLst/>
                            <a:latin typeface="Montserrat" pitchFamily="2" charset="77"/>
                          </a:endParaRPr>
                        </a:p>
                      </a:txBody>
                      <a:tcPr marL="9525" marR="9525" marT="9525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ES" sz="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Montserrat" pitchFamily="2" charset="77"/>
                            </a:rPr>
                            <a:t>No</a:t>
                          </a:r>
                        </a:p>
                      </a:txBody>
                      <a:tcPr marL="9525" marR="9525" marT="9525" marB="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8479658"/>
                      </a:ext>
                    </a:extLst>
                  </a:tr>
                </a:tbl>
              </a:graphicData>
            </a:graphic>
          </p:graphicFrame>
        </p:grpSp>
      </p:grpSp>
      <p:sp>
        <p:nvSpPr>
          <p:cNvPr id="78" name="CuadroTexto 77">
            <a:extLst>
              <a:ext uri="{FF2B5EF4-FFF2-40B4-BE49-F238E27FC236}">
                <a16:creationId xmlns:a16="http://schemas.microsoft.com/office/drawing/2014/main" id="{7CF2895D-C6D6-2F81-5EB4-C5D1E68D656E}"/>
              </a:ext>
            </a:extLst>
          </p:cNvPr>
          <p:cNvSpPr txBox="1"/>
          <p:nvPr/>
        </p:nvSpPr>
        <p:spPr>
          <a:xfrm>
            <a:off x="3893368" y="3311911"/>
            <a:ext cx="3014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_tradnl" dirty="0" err="1">
                <a:latin typeface="Montserrat Light" pitchFamily="2" charset="77"/>
              </a:rPr>
              <a:t>min_samples_split</a:t>
            </a:r>
            <a:r>
              <a:rPr lang="es-ES_tradnl" dirty="0">
                <a:latin typeface="Montserrat Light" pitchFamily="2" charset="77"/>
              </a:rPr>
              <a:t> = 3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EFDE1C4-465D-4EB0-FD75-D60ABB2DE704}"/>
              </a:ext>
            </a:extLst>
          </p:cNvPr>
          <p:cNvSpPr/>
          <p:nvPr/>
        </p:nvSpPr>
        <p:spPr>
          <a:xfrm>
            <a:off x="11625648" y="6362246"/>
            <a:ext cx="248163" cy="29755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513748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4F4CB-3A8E-54CE-A32A-AADC957A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1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3622C6-BF3C-3293-CCF2-2489D7F3E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pPr/>
              <a:t>23</a:t>
            </a:fld>
            <a:endParaRPr lang="es-ES_tradnl"/>
          </a:p>
        </p:txBody>
      </p:sp>
      <p:sp>
        <p:nvSpPr>
          <p:cNvPr id="75" name="Marcador de contenido 74">
            <a:extLst>
              <a:ext uri="{FF2B5EF4-FFF2-40B4-BE49-F238E27FC236}">
                <a16:creationId xmlns:a16="http://schemas.microsoft.com/office/drawing/2014/main" id="{15568FEE-27C5-4738-3F7E-E10314D639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KNN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FCB1C9F4-D936-4949-7E2D-F915F7168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_tradn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s-ES_tradnl" dirty="0"/>
              <a:t> es el </a:t>
            </a:r>
            <a:r>
              <a:rPr lang="es-ES_tradnl" dirty="0" err="1"/>
              <a:t>hiperparámetro</a:t>
            </a:r>
            <a:r>
              <a:rPr lang="es-ES_tradnl" dirty="0"/>
              <a:t> principal </a:t>
            </a:r>
          </a:p>
          <a:p>
            <a:pPr marL="0" indent="0">
              <a:buNone/>
            </a:pPr>
            <a:r>
              <a:rPr lang="es-ES_tradnl" dirty="0"/>
              <a:t>Efecto de </a:t>
            </a:r>
            <a:r>
              <a:rPr lang="es-ES_tradn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pPr lvl="1"/>
            <a:r>
              <a:rPr lang="es-ES_tradnl" dirty="0"/>
              <a:t>Si </a:t>
            </a:r>
            <a:r>
              <a:rPr lang="es-ES_tradn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s-ES_tradnl" dirty="0"/>
              <a:t> es muy pequeño entonces sobre-aprende y es sensible al ruido. Frontera de decisión ruidosa</a:t>
            </a:r>
          </a:p>
          <a:p>
            <a:pPr lvl="1"/>
            <a:r>
              <a:rPr lang="es-ES_tradnl" dirty="0"/>
              <a:t>Si </a:t>
            </a:r>
            <a:r>
              <a:rPr lang="es-ES_tradn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s-ES_tradnl" dirty="0"/>
              <a:t> es muy grande entonces se incluyen instancias de otras clases perdiendo la idea de localidad. Frontera de decisión muy suave</a:t>
            </a:r>
          </a:p>
          <a:p>
            <a:pPr lvl="1"/>
            <a:r>
              <a:rPr lang="es-ES_tradnl" dirty="0"/>
              <a:t>Con el </a:t>
            </a:r>
            <a:r>
              <a:rPr lang="es-ES_tradn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s-ES_tradnl" dirty="0"/>
              <a:t> adecuado, se consideran suficientes vecinos y el ruido pierde influencia (se realiza un promedio local)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95E025F0-2A66-1A70-52CD-324507FB12A7}"/>
              </a:ext>
            </a:extLst>
          </p:cNvPr>
          <p:cNvGrpSpPr/>
          <p:nvPr/>
        </p:nvGrpSpPr>
        <p:grpSpPr>
          <a:xfrm>
            <a:off x="6172202" y="1531403"/>
            <a:ext cx="5063317" cy="5079948"/>
            <a:chOff x="6477049" y="719920"/>
            <a:chExt cx="5063317" cy="5079948"/>
          </a:xfrm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B85134BE-F3A3-C671-2D7A-BA4EAE2D54C0}"/>
                </a:ext>
              </a:extLst>
            </p:cNvPr>
            <p:cNvGrpSpPr/>
            <p:nvPr/>
          </p:nvGrpSpPr>
          <p:grpSpPr>
            <a:xfrm>
              <a:off x="6477049" y="719920"/>
              <a:ext cx="5063317" cy="5079948"/>
              <a:chOff x="3445091" y="959816"/>
              <a:chExt cx="5063317" cy="5079948"/>
            </a:xfrm>
          </p:grpSpPr>
          <p:pic>
            <p:nvPicPr>
              <p:cNvPr id="11" name="Imagen 10">
                <a:extLst>
                  <a:ext uri="{FF2B5EF4-FFF2-40B4-BE49-F238E27FC236}">
                    <a16:creationId xmlns:a16="http://schemas.microsoft.com/office/drawing/2014/main" id="{53BFD8E3-4219-0241-58A1-9F7B66991B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445091" y="3840554"/>
                <a:ext cx="2520000" cy="2199210"/>
              </a:xfrm>
              <a:prstGeom prst="rect">
                <a:avLst/>
              </a:prstGeom>
            </p:spPr>
          </p:pic>
          <p:pic>
            <p:nvPicPr>
              <p:cNvPr id="12" name="Imagen 11">
                <a:extLst>
                  <a:ext uri="{FF2B5EF4-FFF2-40B4-BE49-F238E27FC236}">
                    <a16:creationId xmlns:a16="http://schemas.microsoft.com/office/drawing/2014/main" id="{F25D9E52-1CF8-600C-1999-454531D80B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988408" y="1298029"/>
                <a:ext cx="2520000" cy="2202041"/>
              </a:xfrm>
              <a:prstGeom prst="rect">
                <a:avLst/>
              </a:prstGeom>
            </p:spPr>
          </p:pic>
          <p:pic>
            <p:nvPicPr>
              <p:cNvPr id="13" name="Imagen 12">
                <a:extLst>
                  <a:ext uri="{FF2B5EF4-FFF2-40B4-BE49-F238E27FC236}">
                    <a16:creationId xmlns:a16="http://schemas.microsoft.com/office/drawing/2014/main" id="{03113B86-759E-BB16-87D1-670488797A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988408" y="3837722"/>
                <a:ext cx="2520000" cy="2202041"/>
              </a:xfrm>
              <a:prstGeom prst="rect">
                <a:avLst/>
              </a:prstGeom>
            </p:spPr>
          </p:pic>
          <p:grpSp>
            <p:nvGrpSpPr>
              <p:cNvPr id="14" name="Grupo 13">
                <a:extLst>
                  <a:ext uri="{FF2B5EF4-FFF2-40B4-BE49-F238E27FC236}">
                    <a16:creationId xmlns:a16="http://schemas.microsoft.com/office/drawing/2014/main" id="{47C7776B-7C85-83A9-F101-910AD71390CD}"/>
                  </a:ext>
                </a:extLst>
              </p:cNvPr>
              <p:cNvGrpSpPr/>
              <p:nvPr/>
            </p:nvGrpSpPr>
            <p:grpSpPr>
              <a:xfrm>
                <a:off x="4381124" y="959816"/>
                <a:ext cx="3248959" cy="2905065"/>
                <a:chOff x="4381124" y="959816"/>
                <a:chExt cx="3248959" cy="2905065"/>
              </a:xfrm>
            </p:grpSpPr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54B2718F-4A43-F5E8-E4DD-743258F0AB8C}"/>
                    </a:ext>
                  </a:extLst>
                </p:cNvPr>
                <p:cNvSpPr txBox="1"/>
                <p:nvPr/>
              </p:nvSpPr>
              <p:spPr>
                <a:xfrm>
                  <a:off x="6982149" y="959816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_tradnl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</a:t>
                  </a:r>
                  <a:r>
                    <a:rPr lang="es-ES_tradnl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=1</a:t>
                  </a:r>
                </a:p>
              </p:txBody>
            </p:sp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BE60A213-BD86-3C68-5BA5-977F24A56ED2}"/>
                    </a:ext>
                  </a:extLst>
                </p:cNvPr>
                <p:cNvSpPr txBox="1"/>
                <p:nvPr/>
              </p:nvSpPr>
              <p:spPr>
                <a:xfrm>
                  <a:off x="4381124" y="3495549"/>
                  <a:ext cx="6479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_tradnl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</a:t>
                  </a:r>
                  <a:r>
                    <a:rPr lang="es-ES_tradnl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=20</a:t>
                  </a:r>
                </a:p>
              </p:txBody>
            </p:sp>
            <p:sp>
              <p:nvSpPr>
                <p:cNvPr id="17" name="CuadroTexto 16">
                  <a:extLst>
                    <a:ext uri="{FF2B5EF4-FFF2-40B4-BE49-F238E27FC236}">
                      <a16:creationId xmlns:a16="http://schemas.microsoft.com/office/drawing/2014/main" id="{77B40CCA-57C3-0165-681C-5BD18DFBC9D3}"/>
                    </a:ext>
                  </a:extLst>
                </p:cNvPr>
                <p:cNvSpPr txBox="1"/>
                <p:nvPr/>
              </p:nvSpPr>
              <p:spPr>
                <a:xfrm>
                  <a:off x="6866732" y="3495548"/>
                  <a:ext cx="7633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_tradnl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</a:t>
                  </a:r>
                  <a:r>
                    <a:rPr lang="es-ES_tradnl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=100</a:t>
                  </a:r>
                </a:p>
              </p:txBody>
            </p:sp>
          </p:grpSp>
        </p:grpSp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99BF36B9-D65F-35B1-B99B-3479975F73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13049" y="1058132"/>
              <a:ext cx="2448000" cy="2299959"/>
            </a:xfrm>
            <a:prstGeom prst="rect">
              <a:avLst/>
            </a:prstGeom>
          </p:spPr>
        </p:pic>
      </p:grpSp>
      <p:sp>
        <p:nvSpPr>
          <p:cNvPr id="18" name="Elipse 17">
            <a:extLst>
              <a:ext uri="{FF2B5EF4-FFF2-40B4-BE49-F238E27FC236}">
                <a16:creationId xmlns:a16="http://schemas.microsoft.com/office/drawing/2014/main" id="{C14DFBFD-EF80-2800-37D5-17D5CC5EA567}"/>
              </a:ext>
            </a:extLst>
          </p:cNvPr>
          <p:cNvSpPr/>
          <p:nvPr/>
        </p:nvSpPr>
        <p:spPr>
          <a:xfrm>
            <a:off x="11625648" y="6362246"/>
            <a:ext cx="248163" cy="29755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043047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4F4CB-3A8E-54CE-A32A-AADC957A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1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3622C6-BF3C-3293-CCF2-2489D7F3E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pPr/>
              <a:t>24</a:t>
            </a:fld>
            <a:endParaRPr lang="es-ES_tradnl"/>
          </a:p>
        </p:txBody>
      </p:sp>
      <p:sp>
        <p:nvSpPr>
          <p:cNvPr id="75" name="Marcador de contenido 74">
            <a:extLst>
              <a:ext uri="{FF2B5EF4-FFF2-40B4-BE49-F238E27FC236}">
                <a16:creationId xmlns:a16="http://schemas.microsoft.com/office/drawing/2014/main" id="{15568FEE-27C5-4738-3F7E-E10314D639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KNN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FCB1C9F4-D936-4949-7E2D-F915F7168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486" y="1507524"/>
            <a:ext cx="11516497" cy="484882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sz="14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sklearn.neighbors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14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KNeighborsClassifier</a:t>
            </a:r>
            <a:endParaRPr lang="es-E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s-E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s-E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s-E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s-E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train_test_split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(X, y, </a:t>
            </a:r>
            <a:r>
              <a:rPr lang="es-E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test_size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s-ES" sz="14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0.33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s-E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s-ES" sz="14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b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s-ES" sz="14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k </a:t>
            </a:r>
            <a:r>
              <a:rPr lang="es-E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14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14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s-ES" sz="14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s-ES" sz="14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s-E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clf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s-E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KNeighborsClassifier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n_neighbors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=k)</a:t>
            </a:r>
          </a:p>
          <a:p>
            <a:pPr marL="0" indent="0">
              <a:buNone/>
            </a:pP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s-E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np.random.seed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14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s-E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clf.fit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X_train,y_train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s-E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y_test_pred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s-E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clf.predict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s-E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accuracy_knn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s-E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metrics.accuracy_score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s-E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y_test_pred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s-ES" sz="14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s-E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"With</a:t>
            </a:r>
            <a:r>
              <a:rPr lang="es-E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k </a:t>
            </a:r>
            <a:r>
              <a:rPr lang="es-E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neighbors</a:t>
            </a:r>
            <a:r>
              <a:rPr lang="es-E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{k}</a:t>
            </a:r>
            <a:r>
              <a:rPr lang="es-E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{accuracy_knn</a:t>
            </a:r>
            <a:r>
              <a:rPr lang="es-ES" sz="14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:.2f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s-E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s-E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14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b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s-ES" sz="14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weights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[</a:t>
            </a:r>
            <a:r>
              <a:rPr lang="es-E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s-E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uniform</a:t>
            </a:r>
            <a:r>
              <a:rPr lang="es-E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s-E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s-E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distance</a:t>
            </a:r>
            <a:r>
              <a:rPr lang="es-E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]:</a:t>
            </a:r>
          </a:p>
          <a:p>
            <a:pPr marL="0" indent="0">
              <a:buNone/>
            </a:pP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s-E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clf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s-E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KNeighborsClassifier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n_neighbors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s-ES" sz="14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,weights=</a:t>
            </a:r>
            <a:r>
              <a:rPr lang="es-E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weights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s-E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np.random.seed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14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s-E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clf.fit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X_train,y_train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s-E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y_test_pred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s-E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clf.predict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s-E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accuracy_knn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s-E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metrics.accuracy_score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s-E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y_test_pred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s-ES" sz="14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14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s-E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"With</a:t>
            </a:r>
            <a:r>
              <a:rPr lang="es-E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s-E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weights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s-E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{accuracy_knn</a:t>
            </a:r>
            <a:r>
              <a:rPr lang="es-ES" sz="14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:.2f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s-E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s-ES_tradnl" sz="1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882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3FA6B-7950-618B-8A61-3BA8D5D4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1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53E51E4-D26F-D5C1-0BCB-542A045D88F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Tratamiento de variables categóricas en </a:t>
            </a:r>
            <a:r>
              <a:rPr lang="es-ES_tradnl" dirty="0" err="1"/>
              <a:t>DecisionTreeClassifier</a:t>
            </a:r>
            <a:endParaRPr lang="es-ES_tradnl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827CDE8-CCB7-1025-AD61-955178476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La implementación de árboles de </a:t>
            </a:r>
            <a:r>
              <a:rPr lang="es-ES_tradnl" dirty="0" err="1"/>
              <a:t>Sklearn</a:t>
            </a:r>
            <a:r>
              <a:rPr lang="es-ES_tradnl" dirty="0"/>
              <a:t> </a:t>
            </a:r>
            <a:r>
              <a:rPr lang="es-ES_tradnl" b="1" dirty="0"/>
              <a:t>NO PUEDE </a:t>
            </a:r>
            <a:r>
              <a:rPr lang="es-ES_tradnl" dirty="0"/>
              <a:t>tratar con variables categóricas (en la mayoría de los casos).</a:t>
            </a:r>
          </a:p>
          <a:p>
            <a:r>
              <a:rPr lang="es-ES_tradnl" dirty="0"/>
              <a:t>Deben convertirse en variables ficticias (</a:t>
            </a:r>
            <a:r>
              <a:rPr lang="es-ES_tradnl" dirty="0" err="1"/>
              <a:t>one-hot-encoding</a:t>
            </a:r>
            <a:r>
              <a:rPr lang="es-ES_tradnl" dirty="0"/>
              <a:t>).</a:t>
            </a:r>
          </a:p>
          <a:p>
            <a:r>
              <a:rPr lang="es-ES_tradnl" dirty="0"/>
              <a:t>Los árboles </a:t>
            </a:r>
            <a:r>
              <a:rPr lang="es-ES_tradnl" dirty="0" err="1"/>
              <a:t>Sklearn</a:t>
            </a:r>
            <a:r>
              <a:rPr lang="es-ES_tradnl" dirty="0"/>
              <a:t> tampoco pueden tratar con valores faltantes (</a:t>
            </a:r>
            <a:r>
              <a:rPr lang="es-ES_tradnl" dirty="0" err="1"/>
              <a:t>missing</a:t>
            </a:r>
            <a:r>
              <a:rPr lang="es-ES_tradnl" dirty="0"/>
              <a:t> </a:t>
            </a:r>
            <a:r>
              <a:rPr lang="es-ES_tradnl" dirty="0" err="1"/>
              <a:t>values</a:t>
            </a:r>
            <a:r>
              <a:rPr lang="es-ES_tradnl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0861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3FA6B-7950-618B-8A61-3BA8D5D4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1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53E51E4-D26F-D5C1-0BCB-542A045D88F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Tratamiento de variables categóricas en </a:t>
            </a:r>
            <a:r>
              <a:rPr lang="es-ES_tradnl" dirty="0" err="1"/>
              <a:t>DecisionTreeClassifier</a:t>
            </a:r>
            <a:endParaRPr lang="es-ES_tradn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E4206112-9E34-D85B-6B2F-F24DC24221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73393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4209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13288-2031-C065-2B08-EB9576160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07723B-AC72-4A3C-B6DE-106E2C36D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_tradnl" sz="1800" dirty="0"/>
              <a:t>Quitar atributos constantes</a:t>
            </a:r>
          </a:p>
          <a:p>
            <a:r>
              <a:rPr lang="es-ES_tradnl" sz="1800" dirty="0"/>
              <a:t>Escalado (normalización):</a:t>
            </a:r>
          </a:p>
          <a:p>
            <a:pPr lvl="1">
              <a:buFont typeface="Letra del sistema regular"/>
              <a:buChar char="-"/>
            </a:pPr>
            <a:r>
              <a:rPr lang="es-ES_tradnl" sz="1600" dirty="0" err="1"/>
              <a:t>range</a:t>
            </a:r>
            <a:r>
              <a:rPr lang="es-ES_tradnl" sz="1600" dirty="0"/>
              <a:t>: hacer que todos los atributos estén en un mismo rango, típicamente 0-1</a:t>
            </a:r>
          </a:p>
          <a:p>
            <a:pPr lvl="1">
              <a:buFont typeface="Letra del sistema regular"/>
              <a:buChar char="-"/>
            </a:pPr>
            <a:r>
              <a:rPr lang="es-ES_tradnl" sz="1600" dirty="0"/>
              <a:t>estandarización: hacer que todos los atributos sigan una distribución gaussiana de media 0 y de </a:t>
            </a:r>
            <a:r>
              <a:rPr lang="es-ES_tradnl" sz="1600" dirty="0" err="1"/>
              <a:t>sd</a:t>
            </a:r>
            <a:r>
              <a:rPr lang="es-ES_tradnl" sz="1600" dirty="0"/>
              <a:t> 1</a:t>
            </a:r>
          </a:p>
          <a:p>
            <a:r>
              <a:rPr lang="es-ES_tradnl" sz="1800" b="1" dirty="0"/>
              <a:t>Variables </a:t>
            </a:r>
            <a:r>
              <a:rPr lang="es-ES_tradnl" sz="1800" b="1" i="1" dirty="0" err="1"/>
              <a:t>dummy</a:t>
            </a:r>
            <a:r>
              <a:rPr lang="es-ES_tradnl" sz="1800" b="1" dirty="0"/>
              <a:t> / </a:t>
            </a:r>
            <a:r>
              <a:rPr lang="es-ES_tradnl" sz="1800" b="1" i="1" dirty="0" err="1"/>
              <a:t>one-hot</a:t>
            </a:r>
            <a:r>
              <a:rPr lang="es-ES_tradnl" sz="1800" b="1" i="1" dirty="0"/>
              <a:t> </a:t>
            </a:r>
            <a:r>
              <a:rPr lang="es-ES_tradnl" sz="1800" b="1" i="1" dirty="0" err="1"/>
              <a:t>encoding</a:t>
            </a:r>
            <a:r>
              <a:rPr lang="es-ES_tradnl" sz="1800" dirty="0"/>
              <a:t>: puede ser conveniente transformar variables categóricas (discretas) con n valores en n (o n-1) variables binarias:</a:t>
            </a:r>
          </a:p>
          <a:p>
            <a:r>
              <a:rPr lang="es-ES_tradnl" sz="1800" dirty="0"/>
              <a:t>Imputación (¿qué hacer si hay valores faltantes?)</a:t>
            </a:r>
          </a:p>
          <a:p>
            <a:r>
              <a:rPr lang="es-ES_tradnl" sz="1800" dirty="0"/>
              <a:t>Selección de atributos (</a:t>
            </a:r>
            <a:r>
              <a:rPr lang="es-ES_tradnl" sz="1800" i="1" dirty="0" err="1"/>
              <a:t>feature</a:t>
            </a:r>
            <a:r>
              <a:rPr lang="es-ES_tradnl" sz="1800" dirty="0"/>
              <a:t> </a:t>
            </a:r>
            <a:r>
              <a:rPr lang="es-ES_tradnl" sz="1800" i="1" dirty="0" err="1"/>
              <a:t>selection</a:t>
            </a:r>
            <a:r>
              <a:rPr lang="es-ES_tradnl" sz="1800" dirty="0"/>
              <a:t>)</a:t>
            </a:r>
          </a:p>
          <a:p>
            <a:pPr lvl="1">
              <a:lnSpc>
                <a:spcPct val="100000"/>
              </a:lnSpc>
              <a:buFont typeface="Letra del sistema regular"/>
              <a:buChar char="-"/>
            </a:pPr>
            <a:r>
              <a:rPr lang="es-ES_tradnl" sz="1600" dirty="0" err="1"/>
              <a:t>Ej</a:t>
            </a:r>
            <a:r>
              <a:rPr lang="es-ES_tradnl" sz="1600" dirty="0"/>
              <a:t>: elegir los atributos relevantes (salario) frente a los no relevantes (</a:t>
            </a:r>
            <a:r>
              <a:rPr lang="es-ES_tradnl" sz="1600" dirty="0" err="1"/>
              <a:t>ej</a:t>
            </a:r>
            <a:r>
              <a:rPr lang="es-ES_tradnl" sz="1600" dirty="0"/>
              <a:t>: color de ojos); a la hora de predecir si se va a devolver un préstamo</a:t>
            </a:r>
          </a:p>
          <a:p>
            <a:r>
              <a:rPr lang="es-ES_tradnl" sz="1800" dirty="0"/>
              <a:t>Extracción de atributos (</a:t>
            </a:r>
            <a:r>
              <a:rPr lang="es-ES_tradnl" sz="1800" i="1" dirty="0" err="1"/>
              <a:t>feature</a:t>
            </a:r>
            <a:r>
              <a:rPr lang="es-ES_tradnl" sz="1800" dirty="0"/>
              <a:t> </a:t>
            </a:r>
            <a:r>
              <a:rPr lang="es-ES_tradnl" sz="1800" i="1" dirty="0" err="1"/>
              <a:t>extraction</a:t>
            </a:r>
            <a:r>
              <a:rPr lang="es-ES_tradnl" sz="1800" dirty="0"/>
              <a:t>): transformación de atributos</a:t>
            </a:r>
          </a:p>
          <a:p>
            <a:pPr lvl="1">
              <a:lnSpc>
                <a:spcPct val="110000"/>
              </a:lnSpc>
              <a:buFont typeface="Letra del sistema regular"/>
              <a:buChar char="-"/>
            </a:pPr>
            <a:r>
              <a:rPr lang="es-ES_tradnl" sz="1600" dirty="0"/>
              <a:t>PCA, ...</a:t>
            </a:r>
          </a:p>
          <a:p>
            <a:r>
              <a:rPr lang="es-ES_tradnl" sz="1800" dirty="0"/>
              <a:t>Creación de atributos / </a:t>
            </a:r>
            <a:r>
              <a:rPr lang="es-ES_tradnl" sz="1800" i="1" dirty="0" err="1"/>
              <a:t>feature</a:t>
            </a:r>
            <a:r>
              <a:rPr lang="es-ES_tradnl" sz="1800" i="1" dirty="0"/>
              <a:t> </a:t>
            </a:r>
            <a:r>
              <a:rPr lang="es-ES_tradnl" sz="1800" i="1" dirty="0" err="1"/>
              <a:t>engineering</a:t>
            </a:r>
            <a:r>
              <a:rPr lang="es-ES_tradnl" sz="1800" i="1" dirty="0"/>
              <a:t> </a:t>
            </a:r>
            <a:r>
              <a:rPr lang="es-ES_tradnl" sz="1800" dirty="0"/>
              <a:t>(</a:t>
            </a:r>
            <a:r>
              <a:rPr lang="es-ES_tradnl" sz="1800" dirty="0" err="1"/>
              <a:t>ej</a:t>
            </a:r>
            <a:r>
              <a:rPr lang="es-ES_tradnl" sz="1800" dirty="0"/>
              <a:t>: velocidad, a partir de </a:t>
            </a:r>
            <a:r>
              <a:rPr lang="es-ES_tradnl" sz="1800" i="1" dirty="0" err="1"/>
              <a:t>v</a:t>
            </a:r>
            <a:r>
              <a:rPr lang="es-ES_tradnl" sz="1800" i="1" baseline="-25000" dirty="0" err="1"/>
              <a:t>x</a:t>
            </a:r>
            <a:r>
              <a:rPr lang="es-ES_tradnl" sz="1800" dirty="0"/>
              <a:t> y </a:t>
            </a:r>
            <a:r>
              <a:rPr lang="es-ES_tradnl" sz="1800" i="1" dirty="0" err="1"/>
              <a:t>v</a:t>
            </a:r>
            <a:r>
              <a:rPr lang="es-ES_tradnl" sz="1800" i="1" baseline="-25000" dirty="0" err="1"/>
              <a:t>y</a:t>
            </a:r>
            <a:r>
              <a:rPr lang="es-ES_tradnl" sz="1800" dirty="0"/>
              <a:t>, en un problema de predicción de energía eólica)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FC7A5C-4DF3-03AD-EB35-2ECA316D8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pPr/>
              <a:t>27</a:t>
            </a:fld>
            <a:endParaRPr lang="es-ES_tradnl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75AAB0D-53D5-5B89-A370-6F0E7BA79CA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Preprocesamiento de Datos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57144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13288-2031-C065-2B08-EB9576160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07723B-AC72-4A3C-B6DE-106E2C36D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2800" dirty="0"/>
              <a:t>Variables de entrada:</a:t>
            </a:r>
          </a:p>
          <a:p>
            <a:pPr lvl="1"/>
            <a:r>
              <a:rPr lang="es-ES_tradnl" dirty="0" err="1"/>
              <a:t>Sky</a:t>
            </a:r>
            <a:r>
              <a:rPr lang="es-ES_tradnl" dirty="0"/>
              <a:t>: </a:t>
            </a:r>
            <a:r>
              <a:rPr lang="es-ES_tradnl" dirty="0" err="1"/>
              <a:t>sunny</a:t>
            </a:r>
            <a:r>
              <a:rPr lang="es-ES_tradnl" dirty="0"/>
              <a:t>, </a:t>
            </a:r>
            <a:r>
              <a:rPr lang="es-ES_tradnl" dirty="0" err="1"/>
              <a:t>rainy</a:t>
            </a:r>
            <a:r>
              <a:rPr lang="es-ES_tradnl" dirty="0"/>
              <a:t>, </a:t>
            </a:r>
            <a:r>
              <a:rPr lang="es-ES_tradnl" dirty="0" err="1"/>
              <a:t>overcast</a:t>
            </a:r>
            <a:r>
              <a:rPr lang="es-ES_tradnl" dirty="0"/>
              <a:t>,.</a:t>
            </a:r>
          </a:p>
          <a:p>
            <a:pPr lvl="1"/>
            <a:r>
              <a:rPr lang="es-ES_tradnl" dirty="0" err="1"/>
              <a:t>Temperature</a:t>
            </a:r>
            <a:r>
              <a:rPr lang="es-ES_tradnl" dirty="0"/>
              <a:t>: </a:t>
            </a:r>
            <a:r>
              <a:rPr lang="es-ES_tradnl" dirty="0" err="1"/>
              <a:t>Integer</a:t>
            </a:r>
            <a:r>
              <a:rPr lang="es-ES_tradnl" dirty="0"/>
              <a:t>	</a:t>
            </a:r>
          </a:p>
          <a:p>
            <a:pPr lvl="1"/>
            <a:r>
              <a:rPr lang="es-ES_tradnl" dirty="0" err="1"/>
              <a:t>Humidity</a:t>
            </a:r>
            <a:r>
              <a:rPr lang="es-ES_tradnl" dirty="0"/>
              <a:t>: </a:t>
            </a:r>
            <a:r>
              <a:rPr lang="es-ES_tradnl" dirty="0" err="1"/>
              <a:t>Integer</a:t>
            </a:r>
            <a:endParaRPr lang="es-ES_tradnl" dirty="0"/>
          </a:p>
          <a:p>
            <a:pPr lvl="1"/>
            <a:r>
              <a:rPr lang="es-ES_tradnl" dirty="0" err="1"/>
              <a:t>Windy</a:t>
            </a:r>
            <a:r>
              <a:rPr lang="es-ES_tradnl" dirty="0"/>
              <a:t>: False, True</a:t>
            </a:r>
          </a:p>
          <a:p>
            <a:r>
              <a:rPr lang="es-ES_tradnl" dirty="0"/>
              <a:t>Clase:</a:t>
            </a:r>
          </a:p>
          <a:p>
            <a:pPr lvl="1"/>
            <a:r>
              <a:rPr lang="es-ES_tradnl" dirty="0"/>
              <a:t>Play: Yes, No</a:t>
            </a:r>
          </a:p>
          <a:p>
            <a:pPr lvl="1"/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FC7A5C-4DF3-03AD-EB35-2ECA316D8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pPr/>
              <a:t>28</a:t>
            </a:fld>
            <a:endParaRPr lang="es-ES_tradnl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75AAB0D-53D5-5B89-A370-6F0E7BA79CA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Preprocesamiento de Datos. </a:t>
            </a:r>
            <a:r>
              <a:rPr lang="es-ES_tradnl" dirty="0" err="1"/>
              <a:t>Tennis.txt</a:t>
            </a:r>
            <a:endParaRPr lang="es-ES_tradnl" dirty="0"/>
          </a:p>
          <a:p>
            <a:endParaRPr lang="es-ES_tradnl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497E7D3-1C97-BB27-49F7-CE9051217913}"/>
              </a:ext>
            </a:extLst>
          </p:cNvPr>
          <p:cNvSpPr/>
          <p:nvPr/>
        </p:nvSpPr>
        <p:spPr>
          <a:xfrm>
            <a:off x="11625648" y="6362246"/>
            <a:ext cx="248163" cy="29755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835111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3FA6B-7950-618B-8A61-3BA8D5D4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1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827CDE8-CCB7-1025-AD61-955178476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484"/>
            <a:ext cx="10515600" cy="51784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probs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clf.predict_proba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)[:, </a:t>
            </a:r>
            <a:r>
              <a:rPr lang="es-E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auc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metrics.roc_auc_score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probs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fpr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tpr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thresholds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metrics.roc_curve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probs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s-E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s-E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fpr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tpr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s-E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s-E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'AUC</a:t>
            </a:r>
            <a:r>
              <a:rPr lang="es-E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{auc</a:t>
            </a:r>
            <a:r>
              <a:rPr lang="es-E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:.2f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s-E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s-E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s-E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[</a:t>
            </a:r>
            <a:r>
              <a:rPr lang="es-E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s-E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color=</a:t>
            </a:r>
            <a:r>
              <a:rPr lang="es-E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'blue'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linestyle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s-E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'--'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s-E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s-E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Baseline</a:t>
            </a:r>
            <a:r>
              <a:rPr lang="es-E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'Curva ROC'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size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s-E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'Falsos Positivos'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size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s-E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14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'Verdaderos Positivos'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size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s-E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14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plt.legend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912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5AD1-AB9B-5047-B537-082116ED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1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66EF8C82-DAA1-7E4F-B453-8A5D3FC1D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212121"/>
                </a:solidFill>
                <a:effectLst/>
                <a:latin typeface="Montserrat" pitchFamily="2" charset="77"/>
              </a:rPr>
              <a:t>Los conjuntos de datos para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Montserrat" pitchFamily="2" charset="77"/>
              </a:rPr>
              <a:t>sklearn</a:t>
            </a:r>
            <a:r>
              <a:rPr lang="es-ES" b="0" i="0" dirty="0">
                <a:solidFill>
                  <a:srgbClr val="212121"/>
                </a:solidFill>
                <a:effectLst/>
                <a:latin typeface="Montserrat" pitchFamily="2" charset="77"/>
              </a:rPr>
              <a:t> son </a:t>
            </a:r>
            <a:r>
              <a:rPr lang="es-ES" b="1" i="0" dirty="0">
                <a:solidFill>
                  <a:srgbClr val="212121"/>
                </a:solidFill>
                <a:effectLst/>
                <a:latin typeface="Montserrat" pitchFamily="2" charset="77"/>
              </a:rPr>
              <a:t>matrices </a:t>
            </a:r>
            <a:r>
              <a:rPr lang="es-ES" b="1" i="0" dirty="0" err="1">
                <a:solidFill>
                  <a:srgbClr val="212121"/>
                </a:solidFill>
                <a:effectLst/>
                <a:latin typeface="Montserrat" pitchFamily="2" charset="77"/>
              </a:rPr>
              <a:t>numpy</a:t>
            </a:r>
            <a:r>
              <a:rPr lang="es-ES" b="0" i="0" dirty="0">
                <a:solidFill>
                  <a:srgbClr val="212121"/>
                </a:solidFill>
                <a:effectLst/>
                <a:latin typeface="Montserrat" pitchFamily="2" charset="77"/>
              </a:rPr>
              <a:t> (numéricas):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212121"/>
                </a:solidFill>
                <a:effectLst/>
                <a:latin typeface="Montserrat" pitchFamily="2" charset="77"/>
              </a:rPr>
              <a:t>Esto implica que los atributos/características categóricas deben ser representadas como: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i="0" dirty="0">
                <a:solidFill>
                  <a:srgbClr val="212121"/>
                </a:solidFill>
                <a:effectLst/>
                <a:latin typeface="Montserrat" pitchFamily="2" charset="77"/>
              </a:rPr>
              <a:t>Enteros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b="0" i="0" dirty="0" err="1">
                <a:solidFill>
                  <a:srgbClr val="212121"/>
                </a:solidFill>
                <a:effectLst/>
                <a:latin typeface="Montserrat" pitchFamily="2" charset="77"/>
              </a:rPr>
              <a:t>One-hot-encoding</a:t>
            </a:r>
            <a:r>
              <a:rPr lang="es-ES" b="0" i="0" dirty="0">
                <a:solidFill>
                  <a:srgbClr val="212121"/>
                </a:solidFill>
                <a:effectLst/>
                <a:latin typeface="Montserrat" pitchFamily="2" charset="77"/>
              </a:rPr>
              <a:t> / variables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Montserrat" pitchFamily="2" charset="77"/>
              </a:rPr>
              <a:t>dummy</a:t>
            </a:r>
            <a:endParaRPr lang="es-ES" b="0" i="0" dirty="0">
              <a:solidFill>
                <a:srgbClr val="212121"/>
              </a:solidFill>
              <a:effectLst/>
              <a:latin typeface="Montserrat" pitchFamily="2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212121"/>
                </a:solidFill>
                <a:effectLst/>
                <a:latin typeface="Montserrat" pitchFamily="2" charset="77"/>
              </a:rPr>
              <a:t>Sin embargo, hay una tendencia para integrar pandas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Montserrat" pitchFamily="2" charset="77"/>
              </a:rPr>
              <a:t>dataframes</a:t>
            </a:r>
            <a:r>
              <a:rPr lang="es-ES" b="0" i="0" dirty="0">
                <a:solidFill>
                  <a:srgbClr val="212121"/>
                </a:solidFill>
                <a:effectLst/>
                <a:latin typeface="Montserrat" pitchFamily="2" charset="77"/>
              </a:rPr>
              <a:t> con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Montserrat" pitchFamily="2" charset="77"/>
              </a:rPr>
              <a:t>scikit</a:t>
            </a:r>
            <a:r>
              <a:rPr lang="es-ES" b="0" i="0" dirty="0">
                <a:solidFill>
                  <a:srgbClr val="212121"/>
                </a:solidFill>
                <a:effectLst/>
                <a:latin typeface="Montserrat" pitchFamily="2" charset="77"/>
              </a:rPr>
              <a:t>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Montserrat" pitchFamily="2" charset="77"/>
              </a:rPr>
              <a:t>learn</a:t>
            </a:r>
            <a:endParaRPr lang="es-ES" b="0" i="0" dirty="0">
              <a:solidFill>
                <a:srgbClr val="212121"/>
              </a:solidFill>
              <a:effectLst/>
              <a:latin typeface="Montserrat" pitchFamily="2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212121"/>
                </a:solidFill>
                <a:effectLst/>
                <a:latin typeface="Montserrat" pitchFamily="2" charset="77"/>
              </a:rPr>
              <a:t>Los valores inexistentes se representan como </a:t>
            </a:r>
            <a:r>
              <a:rPr lang="es-ES" b="1" i="0" dirty="0" err="1">
                <a:solidFill>
                  <a:srgbClr val="212121"/>
                </a:solidFill>
                <a:effectLst/>
                <a:latin typeface="Montserrat" pitchFamily="2" charset="77"/>
              </a:rPr>
              <a:t>np.nan</a:t>
            </a:r>
            <a:endParaRPr lang="es-ES" b="1" i="0" dirty="0">
              <a:solidFill>
                <a:srgbClr val="212121"/>
              </a:solidFill>
              <a:effectLst/>
              <a:latin typeface="Montserrat" pitchFamily="2" charset="77"/>
            </a:endParaRP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A85C5CF-B0C9-4342-8B31-C7AB18514E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Biblioteca </a:t>
            </a:r>
            <a:r>
              <a:rPr lang="es-ES_tradnl" dirty="0" err="1"/>
              <a:t>sklearn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17528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13288-2031-C065-2B08-EB9576160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07723B-AC72-4A3C-B6DE-106E2C36D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9717"/>
            <a:ext cx="10515600" cy="4351338"/>
          </a:xfrm>
        </p:spPr>
        <p:txBody>
          <a:bodyPr>
            <a:normAutofit/>
          </a:bodyPr>
          <a:lstStyle/>
          <a:p>
            <a:r>
              <a:rPr lang="es-ES_tradnl" sz="2800" dirty="0"/>
              <a:t>California </a:t>
            </a:r>
            <a:r>
              <a:rPr lang="es-ES_tradnl" sz="2800" dirty="0" err="1"/>
              <a:t>dataset</a:t>
            </a:r>
            <a:r>
              <a:rPr lang="es-ES_tradnl" sz="2800" dirty="0"/>
              <a:t>:</a:t>
            </a:r>
          </a:p>
          <a:p>
            <a:pPr lvl="1"/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MedInc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- median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income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in block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group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HouseAge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- median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house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in block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group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AveRooms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-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average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number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of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rooms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per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household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AveBedrms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-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average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number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of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bedrooms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per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household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Population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-  block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group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population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AveOccup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-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average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number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of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household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members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Latitude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- block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group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latitude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Longitude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- block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group</a:t>
            </a:r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longitude</a:t>
            </a:r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FC7A5C-4DF3-03AD-EB35-2ECA316D8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pPr/>
              <a:t>30</a:t>
            </a:fld>
            <a:endParaRPr lang="es-ES_tradnl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75AAB0D-53D5-5B89-A370-6F0E7BA79CA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Árboles de regresión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146322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13288-2031-C065-2B08-EB9576160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07723B-AC72-4A3C-B6DE-106E2C36D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2800" dirty="0"/>
              <a:t>Dos posibilidades:</a:t>
            </a:r>
          </a:p>
          <a:p>
            <a:pPr lvl="1"/>
            <a:r>
              <a:rPr lang="es-ES_tradnl" dirty="0" err="1"/>
              <a:t>DecisionTreeRegressor</a:t>
            </a:r>
            <a:r>
              <a:rPr lang="es-ES_tradnl" dirty="0"/>
              <a:t> (</a:t>
            </a:r>
            <a:r>
              <a:rPr lang="es-ES_tradnl" dirty="0" err="1"/>
              <a:t>sklearn</a:t>
            </a:r>
            <a:r>
              <a:rPr lang="es-ES_tradnl" dirty="0"/>
              <a:t>)</a:t>
            </a:r>
          </a:p>
          <a:p>
            <a:pPr lvl="1"/>
            <a:r>
              <a:rPr lang="es-ES_tradnl" dirty="0" err="1"/>
              <a:t>LinearTreeRegressor</a:t>
            </a:r>
            <a:r>
              <a:rPr lang="es-ES_tradnl" dirty="0"/>
              <a:t> (</a:t>
            </a:r>
            <a:r>
              <a:rPr lang="es-ES_tradnl" dirty="0" err="1"/>
              <a:t>lineartree</a:t>
            </a:r>
            <a:r>
              <a:rPr lang="es-ES_tradnl" dirty="0"/>
              <a:t>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FC7A5C-4DF3-03AD-EB35-2ECA316D8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pPr/>
              <a:t>31</a:t>
            </a:fld>
            <a:endParaRPr lang="es-ES_tradnl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75AAB0D-53D5-5B89-A370-6F0E7BA79CA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Árboles de regresión</a:t>
            </a:r>
          </a:p>
          <a:p>
            <a:endParaRPr lang="es-ES_tradn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6F841EE-99B7-F451-A0F6-1773B8707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296675"/>
            <a:ext cx="7772400" cy="256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727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13288-2031-C065-2B08-EB9576160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1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FC7A5C-4DF3-03AD-EB35-2ECA316D8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pPr/>
              <a:t>32</a:t>
            </a:fld>
            <a:endParaRPr lang="es-ES_tradnl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75AAB0D-53D5-5B89-A370-6F0E7BA79CA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Árboles de regresión</a:t>
            </a:r>
          </a:p>
          <a:p>
            <a:endParaRPr lang="es-ES_tradnl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B0E25A2-AE02-4BCA-601A-26ECF421D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943" y="1451943"/>
            <a:ext cx="6330113" cy="5040931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6545A277-B388-AB11-20EF-4A6912717BAE}"/>
              </a:ext>
            </a:extLst>
          </p:cNvPr>
          <p:cNvSpPr/>
          <p:nvPr/>
        </p:nvSpPr>
        <p:spPr>
          <a:xfrm>
            <a:off x="11625648" y="6362246"/>
            <a:ext cx="248163" cy="29755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875148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3FA6B-7950-618B-8A61-3BA8D5D4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1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827CDE8-CCB7-1025-AD61-955178476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484"/>
            <a:ext cx="10515600" cy="51784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regr</a:t>
            </a:r>
            <a:r>
              <a:rPr lang="es-E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s-E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LinearTreeRegressor</a:t>
            </a:r>
            <a:r>
              <a:rPr lang="es-E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base_estimator</a:t>
            </a:r>
            <a:r>
              <a:rPr lang="es-E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s-E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LinearRegression</a:t>
            </a:r>
            <a:r>
              <a:rPr lang="es-E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s-E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np.random.seed</a:t>
            </a:r>
            <a:r>
              <a:rPr lang="es-E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lang="es-E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s-E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s-ES" sz="20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reproducibility</a:t>
            </a:r>
            <a:endParaRPr lang="es-E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s-ES" sz="20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We</a:t>
            </a:r>
            <a:r>
              <a:rPr lang="es-E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20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train</a:t>
            </a:r>
            <a:r>
              <a:rPr lang="es-E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20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it</a:t>
            </a:r>
            <a:endParaRPr lang="es-E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regr.fit</a:t>
            </a:r>
            <a:r>
              <a:rPr lang="es-E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s-E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s-E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s-E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s-ES" sz="20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We</a:t>
            </a:r>
            <a:r>
              <a:rPr lang="es-E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20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obtain</a:t>
            </a:r>
            <a:r>
              <a:rPr lang="es-E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20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predictions</a:t>
            </a:r>
            <a:r>
              <a:rPr lang="es-E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20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on</a:t>
            </a:r>
            <a:r>
              <a:rPr lang="es-E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20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the</a:t>
            </a:r>
            <a:r>
              <a:rPr lang="es-E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test set</a:t>
            </a:r>
            <a:endParaRPr lang="es-E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y_test_pred</a:t>
            </a:r>
            <a:r>
              <a:rPr lang="es-E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s-E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regr.predict</a:t>
            </a:r>
            <a:r>
              <a:rPr lang="es-E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s-E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s-ES" sz="20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We</a:t>
            </a:r>
            <a:r>
              <a:rPr lang="es-E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compute </a:t>
            </a:r>
            <a:r>
              <a:rPr lang="es-ES" sz="20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accuracy</a:t>
            </a:r>
            <a:endParaRPr lang="es-E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rmse_tree</a:t>
            </a:r>
            <a:r>
              <a:rPr lang="es-E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s-E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np.sqrt</a:t>
            </a:r>
            <a:r>
              <a:rPr lang="es-E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metrics.mean_squared_error</a:t>
            </a:r>
            <a:r>
              <a:rPr lang="es-E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s-E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s-E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y_test_pred</a:t>
            </a:r>
            <a:r>
              <a:rPr lang="es-E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s-ES" sz="2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s-E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20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s-ES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"RMSE</a:t>
            </a:r>
            <a:r>
              <a:rPr lang="es-E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of</a:t>
            </a:r>
            <a:r>
              <a:rPr lang="es-E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the</a:t>
            </a:r>
            <a:r>
              <a:rPr lang="es-E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tree</a:t>
            </a:r>
            <a:r>
              <a:rPr lang="es-E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s-E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s-E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rmse_tree</a:t>
            </a:r>
            <a:r>
              <a:rPr lang="es-E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s-E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s-E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br>
              <a:rPr lang="es-E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sz="2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0814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3FA6B-7950-618B-8A61-3BA8D5D4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1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827CDE8-CCB7-1025-AD61-955178476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484"/>
            <a:ext cx="10515600" cy="51784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obtenemos información de los nodos hoja del árbol</a:t>
            </a:r>
            <a:endParaRPr lang="es-E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s-E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s-E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leaves</a:t>
            </a:r>
            <a:r>
              <a:rPr lang="es-E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s-E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regr.summary</a:t>
            </a:r>
            <a:r>
              <a:rPr lang="es-E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feature_names</a:t>
            </a:r>
            <a:r>
              <a:rPr lang="es-E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es-E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s-ES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MedInc</a:t>
            </a:r>
            <a:r>
              <a:rPr lang="es-E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s-E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lang="es-E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only_leaves</a:t>
            </a:r>
            <a:r>
              <a:rPr lang="es-E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s-E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s-E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s-E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max_depth</a:t>
            </a:r>
            <a:r>
              <a:rPr lang="es-E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s-ES" sz="20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s-E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leaves</a:t>
            </a:r>
            <a:endParaRPr lang="es-E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s-E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Obtenemos los coeficientes para el nodo 12 (u otro cualquiera)</a:t>
            </a:r>
            <a:endParaRPr lang="es-E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model_12_coefs = </a:t>
            </a:r>
            <a:r>
              <a:rPr lang="es-E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leaves</a:t>
            </a:r>
            <a:r>
              <a:rPr lang="es-E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[12]['</a:t>
            </a:r>
            <a:r>
              <a:rPr lang="es-E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models</a:t>
            </a:r>
            <a:r>
              <a:rPr lang="es-E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'].</a:t>
            </a:r>
            <a:r>
              <a:rPr lang="es-E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coef</a:t>
            </a:r>
            <a:r>
              <a:rPr lang="es-E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</a:t>
            </a:r>
          </a:p>
          <a:p>
            <a:pPr marL="0" indent="0">
              <a:buNone/>
            </a:pPr>
            <a:r>
              <a:rPr lang="es-E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model_12_intercept = </a:t>
            </a:r>
            <a:r>
              <a:rPr lang="es-E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leaves</a:t>
            </a:r>
            <a:r>
              <a:rPr lang="es-E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[12]['</a:t>
            </a:r>
            <a:r>
              <a:rPr lang="es-E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models</a:t>
            </a:r>
            <a:r>
              <a:rPr lang="es-E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'].</a:t>
            </a:r>
            <a:r>
              <a:rPr lang="es-E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intercept</a:t>
            </a:r>
            <a:r>
              <a:rPr lang="es-E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</a:t>
            </a:r>
          </a:p>
          <a:p>
            <a:pPr marL="0" indent="0">
              <a:buNone/>
            </a:pPr>
            <a:r>
              <a:rPr lang="es-E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pprint</a:t>
            </a:r>
            <a:r>
              <a:rPr lang="es-E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s-E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(zip(['</a:t>
            </a:r>
            <a:r>
              <a:rPr lang="es-E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MedInc</a:t>
            </a:r>
            <a:r>
              <a:rPr lang="es-E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'], model_12_coefs)))</a:t>
            </a:r>
          </a:p>
          <a:p>
            <a:pPr marL="0" indent="0">
              <a:buNone/>
            </a:pPr>
            <a:r>
              <a:rPr lang="es-E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pprint</a:t>
            </a:r>
            <a:r>
              <a:rPr lang="es-E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f'intercept</a:t>
            </a:r>
            <a:r>
              <a:rPr lang="es-E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{model_12_intercept}')</a:t>
            </a:r>
            <a:endParaRPr lang="es-E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sz="2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473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5AD1-AB9B-5047-B537-082116ED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1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66EF8C82-DAA1-7E4F-B453-8A5D3FC1D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i="0" dirty="0">
                <a:solidFill>
                  <a:srgbClr val="212121"/>
                </a:solidFill>
                <a:effectLst/>
                <a:latin typeface="Montserrat" pitchFamily="2" charset="77"/>
              </a:rPr>
              <a:t>Atributos (numéricos):</a:t>
            </a:r>
          </a:p>
          <a:p>
            <a:pPr lvl="1"/>
            <a:r>
              <a:rPr lang="es-ES" i="0" dirty="0" err="1">
                <a:solidFill>
                  <a:srgbClr val="212121"/>
                </a:solidFill>
                <a:effectLst/>
                <a:latin typeface="Montserrat" pitchFamily="2" charset="77"/>
              </a:rPr>
              <a:t>sepal</a:t>
            </a:r>
            <a:r>
              <a:rPr lang="es-ES" i="0" dirty="0">
                <a:solidFill>
                  <a:srgbClr val="212121"/>
                </a:solidFill>
                <a:effectLst/>
                <a:latin typeface="Montserrat" pitchFamily="2" charset="77"/>
              </a:rPr>
              <a:t> </a:t>
            </a:r>
            <a:r>
              <a:rPr lang="es-ES" i="0" dirty="0" err="1">
                <a:solidFill>
                  <a:srgbClr val="212121"/>
                </a:solidFill>
                <a:effectLst/>
                <a:latin typeface="Montserrat" pitchFamily="2" charset="77"/>
              </a:rPr>
              <a:t>length</a:t>
            </a:r>
            <a:r>
              <a:rPr lang="es-ES" i="0" dirty="0">
                <a:solidFill>
                  <a:srgbClr val="212121"/>
                </a:solidFill>
                <a:effectLst/>
                <a:latin typeface="Montserrat" pitchFamily="2" charset="77"/>
              </a:rPr>
              <a:t> (cm)</a:t>
            </a:r>
          </a:p>
          <a:p>
            <a:pPr lvl="1"/>
            <a:r>
              <a:rPr lang="es-ES" i="0" dirty="0" err="1">
                <a:solidFill>
                  <a:srgbClr val="212121"/>
                </a:solidFill>
                <a:effectLst/>
                <a:latin typeface="Montserrat" pitchFamily="2" charset="77"/>
              </a:rPr>
              <a:t>sepal</a:t>
            </a:r>
            <a:r>
              <a:rPr lang="es-ES" i="0" dirty="0">
                <a:solidFill>
                  <a:srgbClr val="212121"/>
                </a:solidFill>
                <a:effectLst/>
                <a:latin typeface="Montserrat" pitchFamily="2" charset="77"/>
              </a:rPr>
              <a:t> </a:t>
            </a:r>
            <a:r>
              <a:rPr lang="es-ES" i="0" dirty="0" err="1">
                <a:solidFill>
                  <a:srgbClr val="212121"/>
                </a:solidFill>
                <a:effectLst/>
                <a:latin typeface="Montserrat" pitchFamily="2" charset="77"/>
              </a:rPr>
              <a:t>width</a:t>
            </a:r>
            <a:r>
              <a:rPr lang="es-ES" i="0" dirty="0">
                <a:solidFill>
                  <a:srgbClr val="212121"/>
                </a:solidFill>
                <a:effectLst/>
                <a:latin typeface="Montserrat" pitchFamily="2" charset="77"/>
              </a:rPr>
              <a:t> (cm)</a:t>
            </a:r>
          </a:p>
          <a:p>
            <a:pPr lvl="1"/>
            <a:r>
              <a:rPr lang="es-ES" i="0" dirty="0" err="1">
                <a:solidFill>
                  <a:srgbClr val="212121"/>
                </a:solidFill>
                <a:effectLst/>
                <a:latin typeface="Montserrat" pitchFamily="2" charset="77"/>
              </a:rPr>
              <a:t>petal</a:t>
            </a:r>
            <a:r>
              <a:rPr lang="es-ES" i="0" dirty="0">
                <a:solidFill>
                  <a:srgbClr val="212121"/>
                </a:solidFill>
                <a:effectLst/>
                <a:latin typeface="Montserrat" pitchFamily="2" charset="77"/>
              </a:rPr>
              <a:t> </a:t>
            </a:r>
            <a:r>
              <a:rPr lang="es-ES" i="0" dirty="0" err="1">
                <a:solidFill>
                  <a:srgbClr val="212121"/>
                </a:solidFill>
                <a:effectLst/>
                <a:latin typeface="Montserrat" pitchFamily="2" charset="77"/>
              </a:rPr>
              <a:t>length</a:t>
            </a:r>
            <a:r>
              <a:rPr lang="es-ES" i="0" dirty="0">
                <a:solidFill>
                  <a:srgbClr val="212121"/>
                </a:solidFill>
                <a:effectLst/>
                <a:latin typeface="Montserrat" pitchFamily="2" charset="77"/>
              </a:rPr>
              <a:t> (cm)</a:t>
            </a:r>
          </a:p>
          <a:p>
            <a:pPr lvl="1"/>
            <a:r>
              <a:rPr lang="es-ES" i="0" dirty="0" err="1">
                <a:solidFill>
                  <a:srgbClr val="212121"/>
                </a:solidFill>
                <a:effectLst/>
                <a:latin typeface="Montserrat" pitchFamily="2" charset="77"/>
              </a:rPr>
              <a:t>petal</a:t>
            </a:r>
            <a:r>
              <a:rPr lang="es-ES" i="0" dirty="0">
                <a:solidFill>
                  <a:srgbClr val="212121"/>
                </a:solidFill>
                <a:effectLst/>
                <a:latin typeface="Montserrat" pitchFamily="2" charset="77"/>
              </a:rPr>
              <a:t> </a:t>
            </a:r>
            <a:r>
              <a:rPr lang="es-ES" i="0" dirty="0" err="1">
                <a:solidFill>
                  <a:srgbClr val="212121"/>
                </a:solidFill>
                <a:effectLst/>
                <a:latin typeface="Montserrat" pitchFamily="2" charset="77"/>
              </a:rPr>
              <a:t>width</a:t>
            </a:r>
            <a:r>
              <a:rPr lang="es-ES" i="0" dirty="0">
                <a:solidFill>
                  <a:srgbClr val="212121"/>
                </a:solidFill>
                <a:effectLst/>
                <a:latin typeface="Montserrat" pitchFamily="2" charset="77"/>
              </a:rPr>
              <a:t> (cm)</a:t>
            </a:r>
          </a:p>
          <a:p>
            <a:r>
              <a:rPr lang="es-ES" dirty="0">
                <a:solidFill>
                  <a:srgbClr val="212121"/>
                </a:solidFill>
                <a:latin typeface="Montserrat" pitchFamily="2" charset="77"/>
              </a:rPr>
              <a:t>C</a:t>
            </a:r>
            <a:r>
              <a:rPr lang="es-ES" i="0" dirty="0">
                <a:solidFill>
                  <a:srgbClr val="212121"/>
                </a:solidFill>
                <a:effectLst/>
                <a:latin typeface="Montserrat" pitchFamily="2" charset="77"/>
              </a:rPr>
              <a:t>lase (enteros)</a:t>
            </a:r>
          </a:p>
          <a:p>
            <a:pPr lvl="1"/>
            <a:r>
              <a:rPr lang="es-ES" i="0" dirty="0">
                <a:solidFill>
                  <a:srgbClr val="212121"/>
                </a:solidFill>
                <a:effectLst/>
                <a:latin typeface="Montserrat" pitchFamily="2" charset="77"/>
              </a:rPr>
              <a:t>Iris-</a:t>
            </a:r>
            <a:r>
              <a:rPr lang="es-ES" i="0" dirty="0" err="1">
                <a:solidFill>
                  <a:srgbClr val="212121"/>
                </a:solidFill>
                <a:effectLst/>
                <a:latin typeface="Montserrat" pitchFamily="2" charset="77"/>
              </a:rPr>
              <a:t>Setosa</a:t>
            </a:r>
            <a:r>
              <a:rPr lang="es-ES" i="0" dirty="0">
                <a:solidFill>
                  <a:srgbClr val="212121"/>
                </a:solidFill>
                <a:effectLst/>
                <a:latin typeface="Montserrat" pitchFamily="2" charset="77"/>
              </a:rPr>
              <a:t> (0)</a:t>
            </a:r>
          </a:p>
          <a:p>
            <a:pPr lvl="1"/>
            <a:r>
              <a:rPr lang="es-ES" i="0" dirty="0">
                <a:solidFill>
                  <a:srgbClr val="212121"/>
                </a:solidFill>
                <a:effectLst/>
                <a:latin typeface="Montserrat" pitchFamily="2" charset="77"/>
              </a:rPr>
              <a:t>Iris-</a:t>
            </a:r>
            <a:r>
              <a:rPr lang="es-ES" i="0" dirty="0" err="1">
                <a:solidFill>
                  <a:srgbClr val="212121"/>
                </a:solidFill>
                <a:effectLst/>
                <a:latin typeface="Montserrat" pitchFamily="2" charset="77"/>
              </a:rPr>
              <a:t>Versicolour</a:t>
            </a:r>
            <a:r>
              <a:rPr lang="es-ES" i="0" dirty="0">
                <a:solidFill>
                  <a:srgbClr val="212121"/>
                </a:solidFill>
                <a:effectLst/>
                <a:latin typeface="Montserrat" pitchFamily="2" charset="77"/>
              </a:rPr>
              <a:t> (1)</a:t>
            </a:r>
          </a:p>
          <a:p>
            <a:pPr lvl="1"/>
            <a:r>
              <a:rPr lang="es-ES" i="0" dirty="0">
                <a:solidFill>
                  <a:srgbClr val="212121"/>
                </a:solidFill>
                <a:effectLst/>
                <a:latin typeface="Montserrat" pitchFamily="2" charset="77"/>
              </a:rPr>
              <a:t>Iris-</a:t>
            </a:r>
            <a:r>
              <a:rPr lang="es-ES" i="0" dirty="0" err="1">
                <a:solidFill>
                  <a:srgbClr val="212121"/>
                </a:solidFill>
                <a:effectLst/>
                <a:latin typeface="Montserrat" pitchFamily="2" charset="77"/>
              </a:rPr>
              <a:t>Virginica</a:t>
            </a:r>
            <a:r>
              <a:rPr lang="es-ES" i="0" dirty="0">
                <a:solidFill>
                  <a:srgbClr val="212121"/>
                </a:solidFill>
                <a:effectLst/>
                <a:latin typeface="Montserrat" pitchFamily="2" charset="77"/>
              </a:rPr>
              <a:t> (2)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A85C5CF-B0C9-4342-8B31-C7AB18514E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Árbol de decisión. Iris </a:t>
            </a:r>
            <a:r>
              <a:rPr lang="es-ES_tradnl" dirty="0" err="1"/>
              <a:t>dataset</a:t>
            </a:r>
            <a:endParaRPr lang="es-ES_tradnl" dirty="0"/>
          </a:p>
        </p:txBody>
      </p:sp>
      <p:pic>
        <p:nvPicPr>
          <p:cNvPr id="1026" name="Picture 2" descr="Iris Dataset Classification Using 3 Machine Learning Algos">
            <a:extLst>
              <a:ext uri="{FF2B5EF4-FFF2-40B4-BE49-F238E27FC236}">
                <a16:creationId xmlns:a16="http://schemas.microsoft.com/office/drawing/2014/main" id="{938C2B01-5909-CB2B-75FB-97266FB54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894" y="2652766"/>
            <a:ext cx="4762500" cy="170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07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3FA6B-7950-618B-8A61-3BA8D5D4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519856-8264-B4C0-1C28-F7E482639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Realmente es un proceso cíclico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1BBC6A-4F8F-2AA8-A887-9D2D80FE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A4CE1A35-97A9-FF4A-A8DA-619E06B62519}" type="slidenum">
              <a:rPr lang="es-ES_tradnl" smtClean="0"/>
              <a:pPr/>
              <a:t>5</a:t>
            </a:fld>
            <a:endParaRPr lang="es-ES_tradnl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53E51E4-D26F-D5C1-0BCB-542A045D88F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Pipeline del Aprendizaje Automático</a:t>
            </a:r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2AA5ADC5-F78A-BC04-1F9B-4EB96C3AFB85}"/>
              </a:ext>
            </a:extLst>
          </p:cNvPr>
          <p:cNvGrpSpPr>
            <a:grpSpLocks noChangeAspect="1"/>
          </p:cNvGrpSpPr>
          <p:nvPr/>
        </p:nvGrpSpPr>
        <p:grpSpPr>
          <a:xfrm>
            <a:off x="4297104" y="1735473"/>
            <a:ext cx="5569347" cy="4346806"/>
            <a:chOff x="6155472" y="1246229"/>
            <a:chExt cx="5569347" cy="4346806"/>
          </a:xfrm>
        </p:grpSpPr>
        <p:sp>
          <p:nvSpPr>
            <p:cNvPr id="17" name="Forma libre 16">
              <a:extLst>
                <a:ext uri="{FF2B5EF4-FFF2-40B4-BE49-F238E27FC236}">
                  <a16:creationId xmlns:a16="http://schemas.microsoft.com/office/drawing/2014/main" id="{53FF1A0B-918B-215B-1E53-1EE81CB7726E}"/>
                </a:ext>
              </a:extLst>
            </p:cNvPr>
            <p:cNvSpPr/>
            <p:nvPr/>
          </p:nvSpPr>
          <p:spPr>
            <a:xfrm>
              <a:off x="8422591" y="1246229"/>
              <a:ext cx="1041598" cy="677039"/>
            </a:xfrm>
            <a:custGeom>
              <a:avLst/>
              <a:gdLst>
                <a:gd name="connsiteX0" fmla="*/ 0 w 1041598"/>
                <a:gd name="connsiteY0" fmla="*/ 112842 h 677039"/>
                <a:gd name="connsiteX1" fmla="*/ 112842 w 1041598"/>
                <a:gd name="connsiteY1" fmla="*/ 0 h 677039"/>
                <a:gd name="connsiteX2" fmla="*/ 928756 w 1041598"/>
                <a:gd name="connsiteY2" fmla="*/ 0 h 677039"/>
                <a:gd name="connsiteX3" fmla="*/ 1041598 w 1041598"/>
                <a:gd name="connsiteY3" fmla="*/ 112842 h 677039"/>
                <a:gd name="connsiteX4" fmla="*/ 1041598 w 1041598"/>
                <a:gd name="connsiteY4" fmla="*/ 564197 h 677039"/>
                <a:gd name="connsiteX5" fmla="*/ 928756 w 1041598"/>
                <a:gd name="connsiteY5" fmla="*/ 677039 h 677039"/>
                <a:gd name="connsiteX6" fmla="*/ 112842 w 1041598"/>
                <a:gd name="connsiteY6" fmla="*/ 677039 h 677039"/>
                <a:gd name="connsiteX7" fmla="*/ 0 w 1041598"/>
                <a:gd name="connsiteY7" fmla="*/ 564197 h 677039"/>
                <a:gd name="connsiteX8" fmla="*/ 0 w 1041598"/>
                <a:gd name="connsiteY8" fmla="*/ 112842 h 677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598" h="677039">
                  <a:moveTo>
                    <a:pt x="0" y="112842"/>
                  </a:moveTo>
                  <a:cubicBezTo>
                    <a:pt x="0" y="50521"/>
                    <a:pt x="50521" y="0"/>
                    <a:pt x="112842" y="0"/>
                  </a:cubicBezTo>
                  <a:lnTo>
                    <a:pt x="928756" y="0"/>
                  </a:lnTo>
                  <a:cubicBezTo>
                    <a:pt x="991077" y="0"/>
                    <a:pt x="1041598" y="50521"/>
                    <a:pt x="1041598" y="112842"/>
                  </a:cubicBezTo>
                  <a:lnTo>
                    <a:pt x="1041598" y="564197"/>
                  </a:lnTo>
                  <a:cubicBezTo>
                    <a:pt x="1041598" y="626518"/>
                    <a:pt x="991077" y="677039"/>
                    <a:pt x="928756" y="677039"/>
                  </a:cubicBezTo>
                  <a:lnTo>
                    <a:pt x="112842" y="677039"/>
                  </a:lnTo>
                  <a:cubicBezTo>
                    <a:pt x="50521" y="677039"/>
                    <a:pt x="0" y="626518"/>
                    <a:pt x="0" y="564197"/>
                  </a:cubicBezTo>
                  <a:lnTo>
                    <a:pt x="0" y="112842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6390" tIns="86390" rIns="86390" bIns="86390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400" b="1" dirty="0">
                  <a:latin typeface="Montserrat Light" pitchFamily="2" charset="77"/>
                </a:rPr>
                <a:t>Obtener Datos</a:t>
              </a:r>
            </a:p>
          </p:txBody>
        </p:sp>
        <p:sp>
          <p:nvSpPr>
            <p:cNvPr id="18" name="Forma libre 17">
              <a:extLst>
                <a:ext uri="{FF2B5EF4-FFF2-40B4-BE49-F238E27FC236}">
                  <a16:creationId xmlns:a16="http://schemas.microsoft.com/office/drawing/2014/main" id="{F301474E-861F-FDB7-2468-9F7B6C508697}"/>
                </a:ext>
              </a:extLst>
            </p:cNvPr>
            <p:cNvSpPr/>
            <p:nvPr/>
          </p:nvSpPr>
          <p:spPr>
            <a:xfrm>
              <a:off x="7012918" y="1584749"/>
              <a:ext cx="3860943" cy="38609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587320" y="115183"/>
                  </a:moveTo>
                  <a:arcTo wR="1930471" hR="1930471" stAng="17393536" swAng="770791"/>
                </a:path>
              </a:pathLst>
            </a:custGeom>
            <a:noFill/>
            <a:ln w="63500" cmpd="sng">
              <a:solidFill>
                <a:schemeClr val="accent4">
                  <a:lumMod val="50000"/>
                </a:schemeClr>
              </a:solidFill>
              <a:tailEnd type="triangle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ES_tradnl"/>
            </a:p>
          </p:txBody>
        </p:sp>
        <p:sp>
          <p:nvSpPr>
            <p:cNvPr id="19" name="Forma libre 18">
              <a:extLst>
                <a:ext uri="{FF2B5EF4-FFF2-40B4-BE49-F238E27FC236}">
                  <a16:creationId xmlns:a16="http://schemas.microsoft.com/office/drawing/2014/main" id="{1D7F94C6-C040-DCA9-9554-AFF93DD838B1}"/>
                </a:ext>
              </a:extLst>
            </p:cNvPr>
            <p:cNvSpPr/>
            <p:nvPr/>
          </p:nvSpPr>
          <p:spPr>
            <a:xfrm>
              <a:off x="9549810" y="1973072"/>
              <a:ext cx="1805767" cy="677039"/>
            </a:xfrm>
            <a:custGeom>
              <a:avLst/>
              <a:gdLst>
                <a:gd name="connsiteX0" fmla="*/ 0 w 1805767"/>
                <a:gd name="connsiteY0" fmla="*/ 112842 h 677039"/>
                <a:gd name="connsiteX1" fmla="*/ 112842 w 1805767"/>
                <a:gd name="connsiteY1" fmla="*/ 0 h 677039"/>
                <a:gd name="connsiteX2" fmla="*/ 1692925 w 1805767"/>
                <a:gd name="connsiteY2" fmla="*/ 0 h 677039"/>
                <a:gd name="connsiteX3" fmla="*/ 1805767 w 1805767"/>
                <a:gd name="connsiteY3" fmla="*/ 112842 h 677039"/>
                <a:gd name="connsiteX4" fmla="*/ 1805767 w 1805767"/>
                <a:gd name="connsiteY4" fmla="*/ 564197 h 677039"/>
                <a:gd name="connsiteX5" fmla="*/ 1692925 w 1805767"/>
                <a:gd name="connsiteY5" fmla="*/ 677039 h 677039"/>
                <a:gd name="connsiteX6" fmla="*/ 112842 w 1805767"/>
                <a:gd name="connsiteY6" fmla="*/ 677039 h 677039"/>
                <a:gd name="connsiteX7" fmla="*/ 0 w 1805767"/>
                <a:gd name="connsiteY7" fmla="*/ 564197 h 677039"/>
                <a:gd name="connsiteX8" fmla="*/ 0 w 1805767"/>
                <a:gd name="connsiteY8" fmla="*/ 112842 h 677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5767" h="677039">
                  <a:moveTo>
                    <a:pt x="0" y="112842"/>
                  </a:moveTo>
                  <a:cubicBezTo>
                    <a:pt x="0" y="50521"/>
                    <a:pt x="50521" y="0"/>
                    <a:pt x="112842" y="0"/>
                  </a:cubicBezTo>
                  <a:lnTo>
                    <a:pt x="1692925" y="0"/>
                  </a:lnTo>
                  <a:cubicBezTo>
                    <a:pt x="1755246" y="0"/>
                    <a:pt x="1805767" y="50521"/>
                    <a:pt x="1805767" y="112842"/>
                  </a:cubicBezTo>
                  <a:lnTo>
                    <a:pt x="1805767" y="564197"/>
                  </a:lnTo>
                  <a:cubicBezTo>
                    <a:pt x="1805767" y="626518"/>
                    <a:pt x="1755246" y="677039"/>
                    <a:pt x="1692925" y="677039"/>
                  </a:cubicBezTo>
                  <a:lnTo>
                    <a:pt x="112842" y="677039"/>
                  </a:lnTo>
                  <a:cubicBezTo>
                    <a:pt x="50521" y="677039"/>
                    <a:pt x="0" y="626518"/>
                    <a:pt x="0" y="564197"/>
                  </a:cubicBezTo>
                  <a:lnTo>
                    <a:pt x="0" y="112842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6390" tIns="86390" rIns="86390" bIns="86390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400" b="1" dirty="0">
                  <a:latin typeface="Montserrat Light" pitchFamily="2" charset="77"/>
                </a:rPr>
                <a:t>Limpiar Datos</a:t>
              </a:r>
            </a:p>
          </p:txBody>
        </p:sp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274EE597-38EA-8BB7-B790-3AF600F38790}"/>
                </a:ext>
              </a:extLst>
            </p:cNvPr>
            <p:cNvSpPr/>
            <p:nvPr/>
          </p:nvSpPr>
          <p:spPr>
            <a:xfrm>
              <a:off x="7012918" y="1584749"/>
              <a:ext cx="3860943" cy="38609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734858" y="1244243"/>
                  </a:moveTo>
                  <a:arcTo wR="1930471" hR="1930471" stAng="20350658" swAng="1063444"/>
                </a:path>
              </a:pathLst>
            </a:custGeom>
            <a:noFill/>
            <a:ln w="63500">
              <a:solidFill>
                <a:schemeClr val="accent4">
                  <a:lumMod val="50000"/>
                </a:schemeClr>
              </a:solidFill>
              <a:tailEnd type="triangle"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ES_tradnl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A02B51F6-B016-7917-D0C5-6D78F205A61C}"/>
                </a:ext>
              </a:extLst>
            </p:cNvPr>
            <p:cNvSpPr/>
            <p:nvPr/>
          </p:nvSpPr>
          <p:spPr>
            <a:xfrm>
              <a:off x="9926103" y="3606272"/>
              <a:ext cx="1798716" cy="677039"/>
            </a:xfrm>
            <a:custGeom>
              <a:avLst/>
              <a:gdLst>
                <a:gd name="connsiteX0" fmla="*/ 0 w 1798716"/>
                <a:gd name="connsiteY0" fmla="*/ 112842 h 677039"/>
                <a:gd name="connsiteX1" fmla="*/ 112842 w 1798716"/>
                <a:gd name="connsiteY1" fmla="*/ 0 h 677039"/>
                <a:gd name="connsiteX2" fmla="*/ 1685874 w 1798716"/>
                <a:gd name="connsiteY2" fmla="*/ 0 h 677039"/>
                <a:gd name="connsiteX3" fmla="*/ 1798716 w 1798716"/>
                <a:gd name="connsiteY3" fmla="*/ 112842 h 677039"/>
                <a:gd name="connsiteX4" fmla="*/ 1798716 w 1798716"/>
                <a:gd name="connsiteY4" fmla="*/ 564197 h 677039"/>
                <a:gd name="connsiteX5" fmla="*/ 1685874 w 1798716"/>
                <a:gd name="connsiteY5" fmla="*/ 677039 h 677039"/>
                <a:gd name="connsiteX6" fmla="*/ 112842 w 1798716"/>
                <a:gd name="connsiteY6" fmla="*/ 677039 h 677039"/>
                <a:gd name="connsiteX7" fmla="*/ 0 w 1798716"/>
                <a:gd name="connsiteY7" fmla="*/ 564197 h 677039"/>
                <a:gd name="connsiteX8" fmla="*/ 0 w 1798716"/>
                <a:gd name="connsiteY8" fmla="*/ 112842 h 677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8716" h="677039">
                  <a:moveTo>
                    <a:pt x="0" y="112842"/>
                  </a:moveTo>
                  <a:cubicBezTo>
                    <a:pt x="0" y="50521"/>
                    <a:pt x="50521" y="0"/>
                    <a:pt x="112842" y="0"/>
                  </a:cubicBezTo>
                  <a:lnTo>
                    <a:pt x="1685874" y="0"/>
                  </a:lnTo>
                  <a:cubicBezTo>
                    <a:pt x="1748195" y="0"/>
                    <a:pt x="1798716" y="50521"/>
                    <a:pt x="1798716" y="112842"/>
                  </a:cubicBezTo>
                  <a:lnTo>
                    <a:pt x="1798716" y="564197"/>
                  </a:lnTo>
                  <a:cubicBezTo>
                    <a:pt x="1798716" y="626518"/>
                    <a:pt x="1748195" y="677039"/>
                    <a:pt x="1685874" y="677039"/>
                  </a:cubicBezTo>
                  <a:lnTo>
                    <a:pt x="112842" y="677039"/>
                  </a:lnTo>
                  <a:cubicBezTo>
                    <a:pt x="50521" y="677039"/>
                    <a:pt x="0" y="626518"/>
                    <a:pt x="0" y="564197"/>
                  </a:cubicBezTo>
                  <a:lnTo>
                    <a:pt x="0" y="112842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6390" tIns="86390" rIns="86390" bIns="86390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400" b="1" dirty="0">
                  <a:latin typeface="Montserrat Light" pitchFamily="2" charset="77"/>
                </a:rPr>
                <a:t>Preparar Datos</a:t>
              </a:r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47A4B245-8EB1-5FF6-2E77-31934C68EB97}"/>
                </a:ext>
              </a:extLst>
            </p:cNvPr>
            <p:cNvSpPr/>
            <p:nvPr/>
          </p:nvSpPr>
          <p:spPr>
            <a:xfrm>
              <a:off x="7012918" y="1584749"/>
              <a:ext cx="3860943" cy="38609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634514" y="2837643"/>
                  </a:moveTo>
                  <a:arcTo wR="1930471" hR="1930471" stAng="1681756" swAng="834411"/>
                </a:path>
              </a:pathLst>
            </a:custGeom>
            <a:noFill/>
            <a:ln w="63500">
              <a:solidFill>
                <a:schemeClr val="accent4">
                  <a:lumMod val="50000"/>
                </a:schemeClr>
              </a:solidFill>
              <a:tailEnd type="triangle"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ES_tradnl"/>
            </a:p>
          </p:txBody>
        </p:sp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BB79BB6D-4AC5-B1F7-B656-63809B2C0CD5}"/>
                </a:ext>
              </a:extLst>
            </p:cNvPr>
            <p:cNvSpPr/>
            <p:nvPr/>
          </p:nvSpPr>
          <p:spPr>
            <a:xfrm>
              <a:off x="9260191" y="4915996"/>
              <a:ext cx="1041598" cy="677039"/>
            </a:xfrm>
            <a:custGeom>
              <a:avLst/>
              <a:gdLst>
                <a:gd name="connsiteX0" fmla="*/ 0 w 1041598"/>
                <a:gd name="connsiteY0" fmla="*/ 112842 h 677039"/>
                <a:gd name="connsiteX1" fmla="*/ 112842 w 1041598"/>
                <a:gd name="connsiteY1" fmla="*/ 0 h 677039"/>
                <a:gd name="connsiteX2" fmla="*/ 928756 w 1041598"/>
                <a:gd name="connsiteY2" fmla="*/ 0 h 677039"/>
                <a:gd name="connsiteX3" fmla="*/ 1041598 w 1041598"/>
                <a:gd name="connsiteY3" fmla="*/ 112842 h 677039"/>
                <a:gd name="connsiteX4" fmla="*/ 1041598 w 1041598"/>
                <a:gd name="connsiteY4" fmla="*/ 564197 h 677039"/>
                <a:gd name="connsiteX5" fmla="*/ 928756 w 1041598"/>
                <a:gd name="connsiteY5" fmla="*/ 677039 h 677039"/>
                <a:gd name="connsiteX6" fmla="*/ 112842 w 1041598"/>
                <a:gd name="connsiteY6" fmla="*/ 677039 h 677039"/>
                <a:gd name="connsiteX7" fmla="*/ 0 w 1041598"/>
                <a:gd name="connsiteY7" fmla="*/ 564197 h 677039"/>
                <a:gd name="connsiteX8" fmla="*/ 0 w 1041598"/>
                <a:gd name="connsiteY8" fmla="*/ 112842 h 677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598" h="677039">
                  <a:moveTo>
                    <a:pt x="0" y="112842"/>
                  </a:moveTo>
                  <a:cubicBezTo>
                    <a:pt x="0" y="50521"/>
                    <a:pt x="50521" y="0"/>
                    <a:pt x="112842" y="0"/>
                  </a:cubicBezTo>
                  <a:lnTo>
                    <a:pt x="928756" y="0"/>
                  </a:lnTo>
                  <a:cubicBezTo>
                    <a:pt x="991077" y="0"/>
                    <a:pt x="1041598" y="50521"/>
                    <a:pt x="1041598" y="112842"/>
                  </a:cubicBezTo>
                  <a:lnTo>
                    <a:pt x="1041598" y="564197"/>
                  </a:lnTo>
                  <a:cubicBezTo>
                    <a:pt x="1041598" y="626518"/>
                    <a:pt x="991077" y="677039"/>
                    <a:pt x="928756" y="677039"/>
                  </a:cubicBezTo>
                  <a:lnTo>
                    <a:pt x="112842" y="677039"/>
                  </a:lnTo>
                  <a:cubicBezTo>
                    <a:pt x="50521" y="677039"/>
                    <a:pt x="0" y="626518"/>
                    <a:pt x="0" y="564197"/>
                  </a:cubicBezTo>
                  <a:lnTo>
                    <a:pt x="0" y="112842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6390" tIns="86390" rIns="86390" bIns="86390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400" b="1" dirty="0">
                  <a:latin typeface="Montserrat Light" pitchFamily="2" charset="77"/>
                </a:rPr>
                <a:t>Entrenar</a:t>
              </a:r>
            </a:p>
          </p:txBody>
        </p:sp>
        <p:sp>
          <p:nvSpPr>
            <p:cNvPr id="24" name="Forma libre 23">
              <a:extLst>
                <a:ext uri="{FF2B5EF4-FFF2-40B4-BE49-F238E27FC236}">
                  <a16:creationId xmlns:a16="http://schemas.microsoft.com/office/drawing/2014/main" id="{1E8F5366-1B87-4275-60C0-AD3F20AEA962}"/>
                </a:ext>
              </a:extLst>
            </p:cNvPr>
            <p:cNvSpPr/>
            <p:nvPr/>
          </p:nvSpPr>
          <p:spPr>
            <a:xfrm>
              <a:off x="7012918" y="1584749"/>
              <a:ext cx="3860943" cy="38609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121677" y="3851451"/>
                  </a:moveTo>
                  <a:arcTo wR="1930471" hR="1930471" stAng="5058945" swAng="682110"/>
                </a:path>
              </a:pathLst>
            </a:custGeom>
            <a:solidFill>
              <a:schemeClr val="accent6">
                <a:lumMod val="50000"/>
              </a:schemeClr>
            </a:solidFill>
            <a:ln w="6350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ES_tradnl"/>
            </a:p>
          </p:txBody>
        </p:sp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7F891453-9236-9784-4CD4-5621DBEA63D2}"/>
                </a:ext>
              </a:extLst>
            </p:cNvPr>
            <p:cNvSpPr/>
            <p:nvPr/>
          </p:nvSpPr>
          <p:spPr>
            <a:xfrm>
              <a:off x="7584990" y="4915996"/>
              <a:ext cx="1041598" cy="677039"/>
            </a:xfrm>
            <a:custGeom>
              <a:avLst/>
              <a:gdLst>
                <a:gd name="connsiteX0" fmla="*/ 0 w 1041598"/>
                <a:gd name="connsiteY0" fmla="*/ 112842 h 677039"/>
                <a:gd name="connsiteX1" fmla="*/ 112842 w 1041598"/>
                <a:gd name="connsiteY1" fmla="*/ 0 h 677039"/>
                <a:gd name="connsiteX2" fmla="*/ 928756 w 1041598"/>
                <a:gd name="connsiteY2" fmla="*/ 0 h 677039"/>
                <a:gd name="connsiteX3" fmla="*/ 1041598 w 1041598"/>
                <a:gd name="connsiteY3" fmla="*/ 112842 h 677039"/>
                <a:gd name="connsiteX4" fmla="*/ 1041598 w 1041598"/>
                <a:gd name="connsiteY4" fmla="*/ 564197 h 677039"/>
                <a:gd name="connsiteX5" fmla="*/ 928756 w 1041598"/>
                <a:gd name="connsiteY5" fmla="*/ 677039 h 677039"/>
                <a:gd name="connsiteX6" fmla="*/ 112842 w 1041598"/>
                <a:gd name="connsiteY6" fmla="*/ 677039 h 677039"/>
                <a:gd name="connsiteX7" fmla="*/ 0 w 1041598"/>
                <a:gd name="connsiteY7" fmla="*/ 564197 h 677039"/>
                <a:gd name="connsiteX8" fmla="*/ 0 w 1041598"/>
                <a:gd name="connsiteY8" fmla="*/ 112842 h 677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598" h="677039">
                  <a:moveTo>
                    <a:pt x="0" y="112842"/>
                  </a:moveTo>
                  <a:cubicBezTo>
                    <a:pt x="0" y="50521"/>
                    <a:pt x="50521" y="0"/>
                    <a:pt x="112842" y="0"/>
                  </a:cubicBezTo>
                  <a:lnTo>
                    <a:pt x="928756" y="0"/>
                  </a:lnTo>
                  <a:cubicBezTo>
                    <a:pt x="991077" y="0"/>
                    <a:pt x="1041598" y="50521"/>
                    <a:pt x="1041598" y="112842"/>
                  </a:cubicBezTo>
                  <a:lnTo>
                    <a:pt x="1041598" y="564197"/>
                  </a:lnTo>
                  <a:cubicBezTo>
                    <a:pt x="1041598" y="626518"/>
                    <a:pt x="991077" y="677039"/>
                    <a:pt x="928756" y="677039"/>
                  </a:cubicBezTo>
                  <a:lnTo>
                    <a:pt x="112842" y="677039"/>
                  </a:lnTo>
                  <a:cubicBezTo>
                    <a:pt x="50521" y="677039"/>
                    <a:pt x="0" y="626518"/>
                    <a:pt x="0" y="564197"/>
                  </a:cubicBezTo>
                  <a:lnTo>
                    <a:pt x="0" y="112842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6390" tIns="86390" rIns="86390" bIns="86390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400" b="1" dirty="0">
                  <a:latin typeface="Montserrat Light" pitchFamily="2" charset="77"/>
                </a:rPr>
                <a:t>Evaluar</a:t>
              </a:r>
            </a:p>
          </p:txBody>
        </p:sp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id="{58DC343C-6535-E58F-22CF-AA67BFE1F725}"/>
                </a:ext>
              </a:extLst>
            </p:cNvPr>
            <p:cNvSpPr/>
            <p:nvPr/>
          </p:nvSpPr>
          <p:spPr>
            <a:xfrm>
              <a:off x="7012918" y="1584749"/>
              <a:ext cx="3860943" cy="38609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94412" y="3220609"/>
                  </a:moveTo>
                  <a:arcTo wR="1930471" hR="1930471" stAng="8283833" swAng="834411"/>
                </a:path>
              </a:pathLst>
            </a:custGeom>
            <a:noFill/>
            <a:ln w="63500">
              <a:solidFill>
                <a:schemeClr val="accent6">
                  <a:lumMod val="50000"/>
                </a:schemeClr>
              </a:solidFill>
              <a:tailEnd type="triangle"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ES_tradnl"/>
            </a:p>
          </p:txBody>
        </p:sp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id="{F4199243-FCBE-21F7-37A4-5AF70FF84F16}"/>
                </a:ext>
              </a:extLst>
            </p:cNvPr>
            <p:cNvSpPr/>
            <p:nvPr/>
          </p:nvSpPr>
          <p:spPr>
            <a:xfrm>
              <a:off x="6155472" y="3606272"/>
              <a:ext cx="1811694" cy="677039"/>
            </a:xfrm>
            <a:custGeom>
              <a:avLst/>
              <a:gdLst>
                <a:gd name="connsiteX0" fmla="*/ 0 w 1811694"/>
                <a:gd name="connsiteY0" fmla="*/ 112842 h 677039"/>
                <a:gd name="connsiteX1" fmla="*/ 112842 w 1811694"/>
                <a:gd name="connsiteY1" fmla="*/ 0 h 677039"/>
                <a:gd name="connsiteX2" fmla="*/ 1698852 w 1811694"/>
                <a:gd name="connsiteY2" fmla="*/ 0 h 677039"/>
                <a:gd name="connsiteX3" fmla="*/ 1811694 w 1811694"/>
                <a:gd name="connsiteY3" fmla="*/ 112842 h 677039"/>
                <a:gd name="connsiteX4" fmla="*/ 1811694 w 1811694"/>
                <a:gd name="connsiteY4" fmla="*/ 564197 h 677039"/>
                <a:gd name="connsiteX5" fmla="*/ 1698852 w 1811694"/>
                <a:gd name="connsiteY5" fmla="*/ 677039 h 677039"/>
                <a:gd name="connsiteX6" fmla="*/ 112842 w 1811694"/>
                <a:gd name="connsiteY6" fmla="*/ 677039 h 677039"/>
                <a:gd name="connsiteX7" fmla="*/ 0 w 1811694"/>
                <a:gd name="connsiteY7" fmla="*/ 564197 h 677039"/>
                <a:gd name="connsiteX8" fmla="*/ 0 w 1811694"/>
                <a:gd name="connsiteY8" fmla="*/ 112842 h 677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1694" h="677039">
                  <a:moveTo>
                    <a:pt x="0" y="112842"/>
                  </a:moveTo>
                  <a:cubicBezTo>
                    <a:pt x="0" y="50521"/>
                    <a:pt x="50521" y="0"/>
                    <a:pt x="112842" y="0"/>
                  </a:cubicBezTo>
                  <a:lnTo>
                    <a:pt x="1698852" y="0"/>
                  </a:lnTo>
                  <a:cubicBezTo>
                    <a:pt x="1761173" y="0"/>
                    <a:pt x="1811694" y="50521"/>
                    <a:pt x="1811694" y="112842"/>
                  </a:cubicBezTo>
                  <a:lnTo>
                    <a:pt x="1811694" y="564197"/>
                  </a:lnTo>
                  <a:cubicBezTo>
                    <a:pt x="1811694" y="626518"/>
                    <a:pt x="1761173" y="677039"/>
                    <a:pt x="1698852" y="677039"/>
                  </a:cubicBezTo>
                  <a:lnTo>
                    <a:pt x="112842" y="677039"/>
                  </a:lnTo>
                  <a:cubicBezTo>
                    <a:pt x="50521" y="677039"/>
                    <a:pt x="0" y="626518"/>
                    <a:pt x="0" y="564197"/>
                  </a:cubicBezTo>
                  <a:lnTo>
                    <a:pt x="0" y="11284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6390" tIns="86390" rIns="86390" bIns="86390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400" b="1" dirty="0">
                  <a:latin typeface="Montserrat Light" pitchFamily="2" charset="77"/>
                </a:rPr>
                <a:t>Desplegar en Producción</a:t>
              </a:r>
            </a:p>
          </p:txBody>
        </p:sp>
        <p:sp>
          <p:nvSpPr>
            <p:cNvPr id="28" name="Forma libre 27">
              <a:extLst>
                <a:ext uri="{FF2B5EF4-FFF2-40B4-BE49-F238E27FC236}">
                  <a16:creationId xmlns:a16="http://schemas.microsoft.com/office/drawing/2014/main" id="{02E7DE84-E340-014B-1CCB-008318F32B12}"/>
                </a:ext>
              </a:extLst>
            </p:cNvPr>
            <p:cNvSpPr/>
            <p:nvPr/>
          </p:nvSpPr>
          <p:spPr>
            <a:xfrm>
              <a:off x="7012918" y="1584749"/>
              <a:ext cx="3860943" cy="38609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821" y="1826131"/>
                  </a:moveTo>
                  <a:arcTo wR="1930471" hR="1930471" stAng="10985898" swAng="1063444"/>
                </a:path>
              </a:pathLst>
            </a:custGeom>
            <a:noFill/>
            <a:ln w="63500">
              <a:solidFill>
                <a:schemeClr val="accent2">
                  <a:lumMod val="50000"/>
                </a:schemeClr>
              </a:solidFill>
              <a:tailEnd type="triangle"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ES_tradnl" dirty="0"/>
            </a:p>
          </p:txBody>
        </p:sp>
        <p:sp>
          <p:nvSpPr>
            <p:cNvPr id="29" name="Forma libre 28">
              <a:extLst>
                <a:ext uri="{FF2B5EF4-FFF2-40B4-BE49-F238E27FC236}">
                  <a16:creationId xmlns:a16="http://schemas.microsoft.com/office/drawing/2014/main" id="{25364843-F2FA-EB6C-2502-F6CB43C1C5E9}"/>
                </a:ext>
              </a:extLst>
            </p:cNvPr>
            <p:cNvSpPr/>
            <p:nvPr/>
          </p:nvSpPr>
          <p:spPr>
            <a:xfrm>
              <a:off x="6529963" y="1973072"/>
              <a:ext cx="1808246" cy="677039"/>
            </a:xfrm>
            <a:custGeom>
              <a:avLst/>
              <a:gdLst>
                <a:gd name="connsiteX0" fmla="*/ 0 w 1808246"/>
                <a:gd name="connsiteY0" fmla="*/ 112842 h 677039"/>
                <a:gd name="connsiteX1" fmla="*/ 112842 w 1808246"/>
                <a:gd name="connsiteY1" fmla="*/ 0 h 677039"/>
                <a:gd name="connsiteX2" fmla="*/ 1695404 w 1808246"/>
                <a:gd name="connsiteY2" fmla="*/ 0 h 677039"/>
                <a:gd name="connsiteX3" fmla="*/ 1808246 w 1808246"/>
                <a:gd name="connsiteY3" fmla="*/ 112842 h 677039"/>
                <a:gd name="connsiteX4" fmla="*/ 1808246 w 1808246"/>
                <a:gd name="connsiteY4" fmla="*/ 564197 h 677039"/>
                <a:gd name="connsiteX5" fmla="*/ 1695404 w 1808246"/>
                <a:gd name="connsiteY5" fmla="*/ 677039 h 677039"/>
                <a:gd name="connsiteX6" fmla="*/ 112842 w 1808246"/>
                <a:gd name="connsiteY6" fmla="*/ 677039 h 677039"/>
                <a:gd name="connsiteX7" fmla="*/ 0 w 1808246"/>
                <a:gd name="connsiteY7" fmla="*/ 564197 h 677039"/>
                <a:gd name="connsiteX8" fmla="*/ 0 w 1808246"/>
                <a:gd name="connsiteY8" fmla="*/ 112842 h 677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8246" h="677039">
                  <a:moveTo>
                    <a:pt x="0" y="112842"/>
                  </a:moveTo>
                  <a:cubicBezTo>
                    <a:pt x="0" y="50521"/>
                    <a:pt x="50521" y="0"/>
                    <a:pt x="112842" y="0"/>
                  </a:cubicBezTo>
                  <a:lnTo>
                    <a:pt x="1695404" y="0"/>
                  </a:lnTo>
                  <a:cubicBezTo>
                    <a:pt x="1757725" y="0"/>
                    <a:pt x="1808246" y="50521"/>
                    <a:pt x="1808246" y="112842"/>
                  </a:cubicBezTo>
                  <a:lnTo>
                    <a:pt x="1808246" y="564197"/>
                  </a:lnTo>
                  <a:cubicBezTo>
                    <a:pt x="1808246" y="626518"/>
                    <a:pt x="1757725" y="677039"/>
                    <a:pt x="1695404" y="677039"/>
                  </a:cubicBezTo>
                  <a:lnTo>
                    <a:pt x="112842" y="677039"/>
                  </a:lnTo>
                  <a:cubicBezTo>
                    <a:pt x="50521" y="677039"/>
                    <a:pt x="0" y="626518"/>
                    <a:pt x="0" y="564197"/>
                  </a:cubicBezTo>
                  <a:lnTo>
                    <a:pt x="0" y="11284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6390" tIns="86390" rIns="86390" bIns="863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400" b="1" i="0" kern="1200" dirty="0">
                  <a:latin typeface="Montserrat Light" pitchFamily="2" charset="77"/>
                </a:rPr>
                <a:t>Monitorizar, Recolectar y Evaluar Datos</a:t>
              </a:r>
            </a:p>
          </p:txBody>
        </p:sp>
        <p:sp>
          <p:nvSpPr>
            <p:cNvPr id="30" name="Forma libre 29">
              <a:extLst>
                <a:ext uri="{FF2B5EF4-FFF2-40B4-BE49-F238E27FC236}">
                  <a16:creationId xmlns:a16="http://schemas.microsoft.com/office/drawing/2014/main" id="{61B79229-9EC7-A9A7-99C9-101254BF7255}"/>
                </a:ext>
              </a:extLst>
            </p:cNvPr>
            <p:cNvSpPr/>
            <p:nvPr/>
          </p:nvSpPr>
          <p:spPr>
            <a:xfrm>
              <a:off x="7012918" y="1584749"/>
              <a:ext cx="3860943" cy="38609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886453" y="306665"/>
                  </a:moveTo>
                  <a:arcTo wR="1930471" hR="1930471" stAng="14235672" swAng="770791"/>
                </a:path>
              </a:pathLst>
            </a:custGeom>
            <a:noFill/>
            <a:ln w="63500">
              <a:solidFill>
                <a:schemeClr val="accent2">
                  <a:lumMod val="50000"/>
                </a:schemeClr>
              </a:solidFill>
              <a:tailEnd type="triangle"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ES_tradnl"/>
            </a:p>
          </p:txBody>
        </p:sp>
      </p:grpSp>
      <p:sp>
        <p:nvSpPr>
          <p:cNvPr id="13" name="Terminador 12">
            <a:extLst>
              <a:ext uri="{FF2B5EF4-FFF2-40B4-BE49-F238E27FC236}">
                <a16:creationId xmlns:a16="http://schemas.microsoft.com/office/drawing/2014/main" id="{09B87382-4D93-C1A8-AA45-CDD82C4F2952}"/>
              </a:ext>
            </a:extLst>
          </p:cNvPr>
          <p:cNvSpPr/>
          <p:nvPr/>
        </p:nvSpPr>
        <p:spPr>
          <a:xfrm>
            <a:off x="2653860" y="3197027"/>
            <a:ext cx="2160000" cy="648182"/>
          </a:xfrm>
          <a:prstGeom prst="flowChartTerminator">
            <a:avLst/>
          </a:prstGeom>
          <a:solidFill>
            <a:schemeClr val="accent2">
              <a:lumMod val="50000"/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s-ES_tradnl" b="1" dirty="0">
                <a:latin typeface="Montserrat SemiBold" pitchFamily="2" charset="77"/>
              </a:rPr>
              <a:t>Despliegue</a:t>
            </a:r>
          </a:p>
        </p:txBody>
      </p:sp>
      <p:sp>
        <p:nvSpPr>
          <p:cNvPr id="14" name="Terminador 13">
            <a:extLst>
              <a:ext uri="{FF2B5EF4-FFF2-40B4-BE49-F238E27FC236}">
                <a16:creationId xmlns:a16="http://schemas.microsoft.com/office/drawing/2014/main" id="{C62CBDA2-B972-DD70-D85B-38CE72720C20}"/>
              </a:ext>
            </a:extLst>
          </p:cNvPr>
          <p:cNvSpPr/>
          <p:nvPr/>
        </p:nvSpPr>
        <p:spPr>
          <a:xfrm>
            <a:off x="3444313" y="5376906"/>
            <a:ext cx="2160000" cy="648182"/>
          </a:xfrm>
          <a:prstGeom prst="flowChartTerminator">
            <a:avLst/>
          </a:prstGeom>
          <a:solidFill>
            <a:schemeClr val="accent6">
              <a:lumMod val="50000"/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s-ES_tradnl" b="1" dirty="0">
                <a:latin typeface="Montserrat SemiBold" pitchFamily="2" charset="77"/>
              </a:rPr>
              <a:t>Entrenamiento</a:t>
            </a:r>
          </a:p>
        </p:txBody>
      </p:sp>
      <p:sp>
        <p:nvSpPr>
          <p:cNvPr id="15" name="Terminador 14">
            <a:extLst>
              <a:ext uri="{FF2B5EF4-FFF2-40B4-BE49-F238E27FC236}">
                <a16:creationId xmlns:a16="http://schemas.microsoft.com/office/drawing/2014/main" id="{D859356B-AF2B-BD60-8B3C-CDDA51AFD1FE}"/>
              </a:ext>
            </a:extLst>
          </p:cNvPr>
          <p:cNvSpPr/>
          <p:nvPr/>
        </p:nvSpPr>
        <p:spPr>
          <a:xfrm>
            <a:off x="8443421" y="1692066"/>
            <a:ext cx="2160000" cy="648182"/>
          </a:xfrm>
          <a:prstGeom prst="flowChartTerminator">
            <a:avLst/>
          </a:prstGeom>
          <a:solidFill>
            <a:schemeClr val="accent4">
              <a:lumMod val="50000"/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s-ES_tradnl" b="1" dirty="0">
                <a:latin typeface="Montserrat SemiBold" pitchFamily="2" charset="77"/>
              </a:rPr>
              <a:t>Datos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7EFC14D-8FA9-DC71-5771-53F6ED918A1D}"/>
              </a:ext>
            </a:extLst>
          </p:cNvPr>
          <p:cNvSpPr txBox="1"/>
          <p:nvPr/>
        </p:nvSpPr>
        <p:spPr>
          <a:xfrm>
            <a:off x="1828156" y="5288340"/>
            <a:ext cx="23364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>
                <a:latin typeface="Montserrat Light" pitchFamily="2" charset="77"/>
              </a:rPr>
              <a:t>Obtener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>
                <a:latin typeface="Montserrat Light" pitchFamily="2" charset="77"/>
              </a:rPr>
              <a:t>Un modelo (entrenar)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>
                <a:latin typeface="Montserrat Light" pitchFamily="2" charset="77"/>
              </a:rPr>
              <a:t>Su estimación de comportamiento futuro (evaluar)</a:t>
            </a:r>
          </a:p>
        </p:txBody>
      </p:sp>
    </p:spTree>
    <p:extLst>
      <p:ext uri="{BB962C8B-B14F-4D97-AF65-F5344CB8AC3E}">
        <p14:creationId xmlns:p14="http://schemas.microsoft.com/office/powerpoint/2010/main" val="1473277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0CE24-B221-7C4C-8900-FC9633A81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Proceso de Aprendizaje Automático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26C200-6D89-7C45-A99A-176D2946D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sz="2000" dirty="0"/>
              <a:t>Obtención, fusión, transformación, filtrado</a:t>
            </a:r>
          </a:p>
          <a:p>
            <a:r>
              <a:rPr lang="es-ES_tradnl" sz="2000" dirty="0"/>
              <a:t>Tratamiento de datos imperfectos </a:t>
            </a:r>
            <a:r>
              <a:rPr lang="es-ES_tradnl" sz="2000" b="1" dirty="0">
                <a:solidFill>
                  <a:srgbClr val="C00000"/>
                </a:solidFill>
              </a:rPr>
              <a:t>(TRANSFORMER)</a:t>
            </a:r>
          </a:p>
          <a:p>
            <a:pPr lvl="1">
              <a:buFont typeface="Letra del sistema regular"/>
              <a:buChar char="-"/>
            </a:pPr>
            <a:r>
              <a:rPr lang="es-ES_tradnl" sz="1800" dirty="0"/>
              <a:t>Reducción del ruido (</a:t>
            </a:r>
            <a:r>
              <a:rPr lang="es-ES_tradnl" sz="1800" dirty="0" err="1"/>
              <a:t>p.e</a:t>
            </a:r>
            <a:r>
              <a:rPr lang="es-ES_tradnl" sz="1800" dirty="0"/>
              <a:t>. edición de Wilson en </a:t>
            </a:r>
            <a:r>
              <a:rPr lang="es-ES_tradn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s-ES_tradnl" sz="1800" dirty="0"/>
              <a:t>-NN)</a:t>
            </a:r>
          </a:p>
          <a:p>
            <a:pPr lvl="1">
              <a:buFont typeface="Letra del sistema regular"/>
              <a:buChar char="-"/>
            </a:pPr>
            <a:r>
              <a:rPr lang="es-ES_tradnl" sz="1800" dirty="0"/>
              <a:t>Eliminación de datos redundantes (</a:t>
            </a:r>
            <a:r>
              <a:rPr lang="es-ES_tradnl" sz="1800" dirty="0" err="1"/>
              <a:t>p.e</a:t>
            </a:r>
            <a:r>
              <a:rPr lang="es-ES_tradnl" sz="1800" dirty="0"/>
              <a:t>. condensación en </a:t>
            </a:r>
            <a:r>
              <a:rPr lang="es-ES_tradn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s-ES_tradnl" sz="1800" dirty="0"/>
              <a:t>-NN)</a:t>
            </a:r>
          </a:p>
          <a:p>
            <a:pPr lvl="1">
              <a:buFont typeface="Letra del sistema regular"/>
              <a:buChar char="-"/>
            </a:pPr>
            <a:r>
              <a:rPr lang="es-ES_tradnl" sz="1800" dirty="0"/>
              <a:t>Tratamiento de datos desconocidos</a:t>
            </a:r>
          </a:p>
          <a:p>
            <a:pPr lvl="1">
              <a:buFont typeface="Letra del sistema regular"/>
              <a:buChar char="-"/>
            </a:pPr>
            <a:r>
              <a:rPr lang="es-ES_tradnl" sz="1800" dirty="0"/>
              <a:t>Identificación y eliminación de datos anómalos (</a:t>
            </a:r>
            <a:r>
              <a:rPr lang="es-ES_tradnl" sz="1800" i="1" dirty="0" err="1"/>
              <a:t>outliers</a:t>
            </a:r>
            <a:r>
              <a:rPr lang="es-ES_tradnl" sz="1800" dirty="0"/>
              <a:t>)</a:t>
            </a:r>
          </a:p>
          <a:p>
            <a:r>
              <a:rPr lang="es-ES_tradnl" sz="2000" dirty="0"/>
              <a:t>Transformación de datos </a:t>
            </a:r>
            <a:r>
              <a:rPr lang="es-ES_tradnl" sz="2000" b="1" dirty="0">
                <a:solidFill>
                  <a:srgbClr val="C00000"/>
                </a:solidFill>
              </a:rPr>
              <a:t>(TRANSFORMER)</a:t>
            </a:r>
          </a:p>
          <a:p>
            <a:pPr lvl="1">
              <a:buFont typeface="Letra del sistema regular"/>
              <a:buChar char="-"/>
            </a:pPr>
            <a:r>
              <a:rPr lang="es-ES_tradnl" sz="1800" dirty="0"/>
              <a:t>Discretización</a:t>
            </a:r>
          </a:p>
          <a:p>
            <a:pPr lvl="1">
              <a:buFont typeface="Letra del sistema regular"/>
              <a:buChar char="-"/>
            </a:pPr>
            <a:r>
              <a:rPr lang="es-ES_tradnl" sz="1800" dirty="0" err="1"/>
              <a:t>Binarización</a:t>
            </a:r>
            <a:endParaRPr lang="es-ES_tradnl" sz="1800" dirty="0"/>
          </a:p>
          <a:p>
            <a:pPr lvl="1">
              <a:buFont typeface="Letra del sistema regular"/>
              <a:buChar char="-"/>
            </a:pPr>
            <a:r>
              <a:rPr lang="es-ES_tradnl" sz="1800" dirty="0"/>
              <a:t>Normalización</a:t>
            </a:r>
          </a:p>
          <a:p>
            <a:pPr lvl="1">
              <a:buFont typeface="Letra del sistema regular"/>
              <a:buChar char="-"/>
            </a:pPr>
            <a:r>
              <a:rPr lang="es-ES_tradnl" sz="1800" dirty="0"/>
              <a:t>Selección de instancias</a:t>
            </a:r>
          </a:p>
          <a:p>
            <a:pPr lvl="1">
              <a:buFont typeface="Letra del sistema regular"/>
              <a:buChar char="-"/>
            </a:pPr>
            <a:r>
              <a:rPr lang="es-ES_tradnl" sz="1800" dirty="0"/>
              <a:t>Selección de atributos</a:t>
            </a:r>
          </a:p>
          <a:p>
            <a:r>
              <a:rPr lang="es-ES_tradnl" sz="2000" dirty="0"/>
              <a:t>Balanceo de datos (</a:t>
            </a:r>
            <a:r>
              <a:rPr lang="es-ES_tradnl" sz="2000" i="1" dirty="0" err="1"/>
              <a:t>undersampling</a:t>
            </a:r>
            <a:r>
              <a:rPr lang="es-ES_tradnl" sz="2000" dirty="0"/>
              <a:t>, </a:t>
            </a:r>
            <a:r>
              <a:rPr lang="es-ES_tradnl" sz="2000" i="1" dirty="0" err="1"/>
              <a:t>oversampling</a:t>
            </a:r>
            <a:r>
              <a:rPr lang="es-ES_tradnl" sz="2000" dirty="0"/>
              <a:t>, SMOTE - </a:t>
            </a:r>
            <a:r>
              <a:rPr lang="es-ES_tradnl" sz="2000" i="1" dirty="0" err="1"/>
              <a:t>Synthetic</a:t>
            </a:r>
            <a:r>
              <a:rPr lang="es-ES_tradnl" sz="2000" i="1" dirty="0"/>
              <a:t> </a:t>
            </a:r>
            <a:r>
              <a:rPr lang="es-ES_tradnl" sz="2000" i="1" dirty="0" err="1"/>
              <a:t>Minority</a:t>
            </a:r>
            <a:r>
              <a:rPr lang="es-ES_tradnl" sz="2000" i="1" dirty="0"/>
              <a:t> </a:t>
            </a:r>
            <a:r>
              <a:rPr lang="es-ES_tradnl" sz="2000" i="1" dirty="0" err="1"/>
              <a:t>Over-sampling</a:t>
            </a:r>
            <a:r>
              <a:rPr lang="es-ES_tradnl" sz="2000" i="1" dirty="0"/>
              <a:t> </a:t>
            </a:r>
            <a:r>
              <a:rPr lang="es-ES_tradnl" sz="2000" i="1" dirty="0" err="1"/>
              <a:t>Technique</a:t>
            </a:r>
            <a:r>
              <a:rPr lang="es-ES_tradnl" sz="2000" dirty="0"/>
              <a:t>, …)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00F912-E575-454E-A104-D1E8C233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pPr/>
              <a:t>6</a:t>
            </a:fld>
            <a:endParaRPr lang="es-ES_tradnl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D1100F7-F4ED-524C-B434-DF218300CB3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Preprocesamiento de Datos</a:t>
            </a:r>
          </a:p>
        </p:txBody>
      </p:sp>
    </p:spTree>
    <p:extLst>
      <p:ext uri="{BB962C8B-B14F-4D97-AF65-F5344CB8AC3E}">
        <p14:creationId xmlns:p14="http://schemas.microsoft.com/office/powerpoint/2010/main" val="2041137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13288-2031-C065-2B08-EB9576160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Proceso de Aprendizaje Automático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07723B-AC72-4A3C-B6DE-106E2C36D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_tradnl" sz="1800" dirty="0"/>
              <a:t>Quitar atributos constantes</a:t>
            </a:r>
          </a:p>
          <a:p>
            <a:r>
              <a:rPr lang="es-ES_tradnl" sz="1800" dirty="0"/>
              <a:t>Escalado (normalización):</a:t>
            </a:r>
          </a:p>
          <a:p>
            <a:pPr lvl="1">
              <a:buFont typeface="Letra del sistema regular"/>
              <a:buChar char="-"/>
            </a:pPr>
            <a:r>
              <a:rPr lang="es-ES_tradnl" sz="1600" dirty="0" err="1"/>
              <a:t>range</a:t>
            </a:r>
            <a:r>
              <a:rPr lang="es-ES_tradnl" sz="1600" dirty="0"/>
              <a:t>: hacer que todos los atributos estén en un mismo rango, típicamente 0-1</a:t>
            </a:r>
          </a:p>
          <a:p>
            <a:pPr lvl="1">
              <a:buFont typeface="Letra del sistema regular"/>
              <a:buChar char="-"/>
            </a:pPr>
            <a:r>
              <a:rPr lang="es-ES_tradnl" sz="1600" dirty="0"/>
              <a:t>estandarización: hacer que todos los atributos sigan una distribución gaussiana de media 0 y de </a:t>
            </a:r>
            <a:r>
              <a:rPr lang="es-ES_tradnl" sz="1600" dirty="0" err="1"/>
              <a:t>sd</a:t>
            </a:r>
            <a:r>
              <a:rPr lang="es-ES_tradnl" sz="1600" dirty="0"/>
              <a:t> 1</a:t>
            </a:r>
          </a:p>
          <a:p>
            <a:r>
              <a:rPr lang="es-ES_tradnl" sz="1800" dirty="0"/>
              <a:t>Variables </a:t>
            </a:r>
            <a:r>
              <a:rPr lang="es-ES_tradnl" sz="1800" i="1" dirty="0" err="1"/>
              <a:t>dummy</a:t>
            </a:r>
            <a:r>
              <a:rPr lang="es-ES_tradnl" sz="1800" dirty="0"/>
              <a:t> / </a:t>
            </a:r>
            <a:r>
              <a:rPr lang="es-ES_tradnl" sz="1800" i="1" dirty="0" err="1"/>
              <a:t>one-hot</a:t>
            </a:r>
            <a:r>
              <a:rPr lang="es-ES_tradnl" sz="1800" i="1" dirty="0"/>
              <a:t> </a:t>
            </a:r>
            <a:r>
              <a:rPr lang="es-ES_tradnl" sz="1800" i="1" dirty="0" err="1"/>
              <a:t>encoding</a:t>
            </a:r>
            <a:r>
              <a:rPr lang="es-ES_tradnl" sz="1800" dirty="0"/>
              <a:t>: puede ser conveniente transformar variables categóricas (discretas) con n valores en n (o n-1) variables binarias:</a:t>
            </a:r>
          </a:p>
          <a:p>
            <a:r>
              <a:rPr lang="es-ES_tradnl" sz="1800" dirty="0"/>
              <a:t>Imputación (¿qué hacer si hay valores faltantes?)</a:t>
            </a:r>
          </a:p>
          <a:p>
            <a:r>
              <a:rPr lang="es-ES_tradnl" sz="1800" dirty="0"/>
              <a:t>Selección de atributos (</a:t>
            </a:r>
            <a:r>
              <a:rPr lang="es-ES_tradnl" sz="1800" i="1" dirty="0" err="1"/>
              <a:t>feature</a:t>
            </a:r>
            <a:r>
              <a:rPr lang="es-ES_tradnl" sz="1800" dirty="0"/>
              <a:t> </a:t>
            </a:r>
            <a:r>
              <a:rPr lang="es-ES_tradnl" sz="1800" i="1" dirty="0" err="1"/>
              <a:t>selection</a:t>
            </a:r>
            <a:r>
              <a:rPr lang="es-ES_tradnl" sz="1800" dirty="0"/>
              <a:t>)</a:t>
            </a:r>
          </a:p>
          <a:p>
            <a:pPr lvl="1">
              <a:lnSpc>
                <a:spcPct val="100000"/>
              </a:lnSpc>
              <a:buFont typeface="Letra del sistema regular"/>
              <a:buChar char="-"/>
            </a:pPr>
            <a:r>
              <a:rPr lang="es-ES_tradnl" sz="1600" dirty="0" err="1"/>
              <a:t>Ej</a:t>
            </a:r>
            <a:r>
              <a:rPr lang="es-ES_tradnl" sz="1600" dirty="0"/>
              <a:t>: elegir los atributos relevantes (salario) frente a los no relevantes (</a:t>
            </a:r>
            <a:r>
              <a:rPr lang="es-ES_tradnl" sz="1600" dirty="0" err="1"/>
              <a:t>ej</a:t>
            </a:r>
            <a:r>
              <a:rPr lang="es-ES_tradnl" sz="1600" dirty="0"/>
              <a:t>: color de ojos); a la hora de predecir si se va a devolver un préstamo</a:t>
            </a:r>
          </a:p>
          <a:p>
            <a:r>
              <a:rPr lang="es-ES_tradnl" sz="1800" dirty="0"/>
              <a:t>Extracción de atributos (</a:t>
            </a:r>
            <a:r>
              <a:rPr lang="es-ES_tradnl" sz="1800" i="1" dirty="0" err="1"/>
              <a:t>feature</a:t>
            </a:r>
            <a:r>
              <a:rPr lang="es-ES_tradnl" sz="1800" dirty="0"/>
              <a:t> </a:t>
            </a:r>
            <a:r>
              <a:rPr lang="es-ES_tradnl" sz="1800" i="1" dirty="0" err="1"/>
              <a:t>extraction</a:t>
            </a:r>
            <a:r>
              <a:rPr lang="es-ES_tradnl" sz="1800" dirty="0"/>
              <a:t>): transformación de atributos</a:t>
            </a:r>
          </a:p>
          <a:p>
            <a:pPr lvl="1">
              <a:lnSpc>
                <a:spcPct val="110000"/>
              </a:lnSpc>
              <a:buFont typeface="Letra del sistema regular"/>
              <a:buChar char="-"/>
            </a:pPr>
            <a:r>
              <a:rPr lang="es-ES_tradnl" sz="1600" dirty="0"/>
              <a:t>PCA, ...</a:t>
            </a:r>
          </a:p>
          <a:p>
            <a:r>
              <a:rPr lang="es-ES_tradnl" sz="1800" dirty="0"/>
              <a:t>Creación de atributos / </a:t>
            </a:r>
            <a:r>
              <a:rPr lang="es-ES_tradnl" sz="1800" i="1" dirty="0" err="1"/>
              <a:t>feature</a:t>
            </a:r>
            <a:r>
              <a:rPr lang="es-ES_tradnl" sz="1800" i="1" dirty="0"/>
              <a:t> </a:t>
            </a:r>
            <a:r>
              <a:rPr lang="es-ES_tradnl" sz="1800" i="1" dirty="0" err="1"/>
              <a:t>engineering</a:t>
            </a:r>
            <a:r>
              <a:rPr lang="es-ES_tradnl" sz="1800" i="1" dirty="0"/>
              <a:t> </a:t>
            </a:r>
            <a:r>
              <a:rPr lang="es-ES_tradnl" sz="1800" dirty="0"/>
              <a:t>(</a:t>
            </a:r>
            <a:r>
              <a:rPr lang="es-ES_tradnl" sz="1800" dirty="0" err="1"/>
              <a:t>ej</a:t>
            </a:r>
            <a:r>
              <a:rPr lang="es-ES_tradnl" sz="1800" dirty="0"/>
              <a:t>: velocidad, a partir de </a:t>
            </a:r>
            <a:r>
              <a:rPr lang="es-ES_tradnl" sz="1800" i="1" dirty="0" err="1"/>
              <a:t>v</a:t>
            </a:r>
            <a:r>
              <a:rPr lang="es-ES_tradnl" sz="1800" i="1" baseline="-25000" dirty="0" err="1"/>
              <a:t>x</a:t>
            </a:r>
            <a:r>
              <a:rPr lang="es-ES_tradnl" sz="1800" dirty="0"/>
              <a:t> y </a:t>
            </a:r>
            <a:r>
              <a:rPr lang="es-ES_tradnl" sz="1800" i="1" dirty="0" err="1"/>
              <a:t>v</a:t>
            </a:r>
            <a:r>
              <a:rPr lang="es-ES_tradnl" sz="1800" i="1" baseline="-25000" dirty="0" err="1"/>
              <a:t>y</a:t>
            </a:r>
            <a:r>
              <a:rPr lang="es-ES_tradnl" sz="1800" dirty="0"/>
              <a:t>, en un problema de predicción de energía eólica)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FC7A5C-4DF3-03AD-EB35-2ECA316D8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pPr/>
              <a:t>7</a:t>
            </a:fld>
            <a:endParaRPr lang="es-ES_tradnl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75AAB0D-53D5-5B89-A370-6F0E7BA79CA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Preprocesamiento de Datos </a:t>
            </a:r>
            <a:r>
              <a:rPr lang="es-ES_tradnl" u="sng" dirty="0"/>
              <a:t>(TRANSFORMER)</a:t>
            </a:r>
          </a:p>
          <a:p>
            <a:endParaRPr lang="es-ES_tradnl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6CCDEFE-E42F-1B1E-6097-EF504BC8901C}"/>
              </a:ext>
            </a:extLst>
          </p:cNvPr>
          <p:cNvSpPr/>
          <p:nvPr/>
        </p:nvSpPr>
        <p:spPr>
          <a:xfrm>
            <a:off x="11625648" y="6362246"/>
            <a:ext cx="248163" cy="29755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829357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3FA6B-7950-618B-8A61-3BA8D5D4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1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53E51E4-D26F-D5C1-0BCB-542A045D88F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Obtener datos / limpiar datos / preparar datos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84DFBCB-8C80-B509-F2E4-46DB82003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036" y="1560897"/>
            <a:ext cx="10515600" cy="4351338"/>
          </a:xfrm>
        </p:spPr>
        <p:txBody>
          <a:bodyPr/>
          <a:lstStyle/>
          <a:p>
            <a:r>
              <a:rPr lang="es-ES" dirty="0"/>
              <a:t>¡¡¡Vamos a pintar!!!</a:t>
            </a:r>
            <a:endParaRPr dirty="0"/>
          </a:p>
        </p:txBody>
      </p:sp>
      <p:pic>
        <p:nvPicPr>
          <p:cNvPr id="2050" name="Picture 2" descr="GitHub - matplotlib/matplotlib: matplotlib: plotting with Python">
            <a:extLst>
              <a:ext uri="{FF2B5EF4-FFF2-40B4-BE49-F238E27FC236}">
                <a16:creationId xmlns:a16="http://schemas.microsoft.com/office/drawing/2014/main" id="{054721DA-F6D6-0769-0122-F9F3DBBEC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46" y="2471930"/>
            <a:ext cx="58293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itHub - mwaskom/seaborn: Statistical data visualization in Python">
            <a:extLst>
              <a:ext uri="{FF2B5EF4-FFF2-40B4-BE49-F238E27FC236}">
                <a16:creationId xmlns:a16="http://schemas.microsoft.com/office/drawing/2014/main" id="{537D3AA7-D649-DED9-C71A-FCC012AC0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787" y="4270375"/>
            <a:ext cx="533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DE2D14E2-C970-6EA3-ACFF-FE7BD2231FF3}"/>
              </a:ext>
            </a:extLst>
          </p:cNvPr>
          <p:cNvSpPr/>
          <p:nvPr/>
        </p:nvSpPr>
        <p:spPr>
          <a:xfrm>
            <a:off x="11625648" y="6362246"/>
            <a:ext cx="248163" cy="29755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049065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3FA6B-7950-618B-8A61-3BA8D5D4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1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53E51E4-D26F-D5C1-0BCB-542A045D88F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Ejercicio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84DFBCB-8C80-B509-F2E4-46DB82003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49" y="1560897"/>
            <a:ext cx="11751275" cy="4351338"/>
          </a:xfrm>
        </p:spPr>
        <p:txBody>
          <a:bodyPr/>
          <a:lstStyle/>
          <a:p>
            <a:pPr marL="0" indent="0">
              <a:buNone/>
            </a:pPr>
            <a:r>
              <a:rPr lang="es-E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lista=[</a:t>
            </a:r>
            <a:r>
              <a:rPr lang="es-E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np.count_nonzero</a:t>
            </a:r>
            <a:r>
              <a:rPr lang="es-E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(y == </a:t>
            </a:r>
            <a:r>
              <a:rPr lang="es-ES" sz="18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s-E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</a:t>
            </a:r>
            <a:r>
              <a:rPr lang="es-E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np.count_nonzero</a:t>
            </a:r>
            <a:r>
              <a:rPr lang="es-E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(y == </a:t>
            </a:r>
            <a:r>
              <a:rPr lang="es-ES" sz="18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s-E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</a:t>
            </a:r>
            <a:r>
              <a:rPr lang="es-E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np.count_nonzero</a:t>
            </a:r>
            <a:r>
              <a:rPr lang="es-E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(y == </a:t>
            </a:r>
            <a:r>
              <a:rPr lang="es-ES" sz="18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s-E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)]</a:t>
            </a:r>
          </a:p>
          <a:p>
            <a:pPr marL="0" indent="0">
              <a:buNone/>
            </a:pPr>
            <a:r>
              <a:rPr lang="es-E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sns.barplot</a:t>
            </a:r>
            <a:r>
              <a:rPr lang="es-E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 = [</a:t>
            </a:r>
            <a:r>
              <a:rPr lang="es-E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s-E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setosa</a:t>
            </a:r>
            <a:r>
              <a:rPr lang="es-E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s-E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s-E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s-E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versicolor</a:t>
            </a:r>
            <a:r>
              <a:rPr lang="es-E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s-E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s-E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s-E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virginica</a:t>
            </a:r>
            <a:r>
              <a:rPr lang="es-E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s-E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y = lista)</a:t>
            </a:r>
          </a:p>
          <a:p>
            <a:pPr marL="0" indent="0">
              <a:buNone/>
            </a:pPr>
            <a:r>
              <a:rPr lang="es-E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s-E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s-E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7985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23585</TotalTime>
  <Words>2832</Words>
  <Application>Microsoft Macintosh PowerPoint</Application>
  <PresentationFormat>Panorámica</PresentationFormat>
  <Paragraphs>534</Paragraphs>
  <Slides>34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6" baseType="lpstr">
      <vt:lpstr>Arial</vt:lpstr>
      <vt:lpstr>Calibri</vt:lpstr>
      <vt:lpstr>Cambria Math</vt:lpstr>
      <vt:lpstr>Courier</vt:lpstr>
      <vt:lpstr>Courier New</vt:lpstr>
      <vt:lpstr>Letra del sistema regular</vt:lpstr>
      <vt:lpstr>Montserrat</vt:lpstr>
      <vt:lpstr>Montserrat Light</vt:lpstr>
      <vt:lpstr>Montserrat Medium</vt:lpstr>
      <vt:lpstr>Montserrat SemiBold</vt:lpstr>
      <vt:lpstr>Times New Roman</vt:lpstr>
      <vt:lpstr>Tema de Office</vt:lpstr>
      <vt:lpstr>Aprendizaje Automático</vt:lpstr>
      <vt:lpstr>Tutorial 1</vt:lpstr>
      <vt:lpstr>Tutorial 1</vt:lpstr>
      <vt:lpstr>Tutorial 1</vt:lpstr>
      <vt:lpstr>Tutorial 1</vt:lpstr>
      <vt:lpstr>Proceso de Aprendizaje Automático</vt:lpstr>
      <vt:lpstr>Proceso de Aprendizaje Automático</vt:lpstr>
      <vt:lpstr>Tutorial 1</vt:lpstr>
      <vt:lpstr>Tutorial 1</vt:lpstr>
      <vt:lpstr>Tutorial 1</vt:lpstr>
      <vt:lpstr>Tutorial 1</vt:lpstr>
      <vt:lpstr>Tutorial 1</vt:lpstr>
      <vt:lpstr>Tutorial 1</vt:lpstr>
      <vt:lpstr>Tutorial 1</vt:lpstr>
      <vt:lpstr>Tutorial 1</vt:lpstr>
      <vt:lpstr>Tutorial 1</vt:lpstr>
      <vt:lpstr>Tutorial 1</vt:lpstr>
      <vt:lpstr>Tutorial 1</vt:lpstr>
      <vt:lpstr>Tutorial 1</vt:lpstr>
      <vt:lpstr>Tutorial 1</vt:lpstr>
      <vt:lpstr>Tutorial 1. </vt:lpstr>
      <vt:lpstr>Tutorial 1</vt:lpstr>
      <vt:lpstr>Tutorial 1</vt:lpstr>
      <vt:lpstr>Tutorial 1</vt:lpstr>
      <vt:lpstr>Tutorial 1</vt:lpstr>
      <vt:lpstr>Tutorial 1</vt:lpstr>
      <vt:lpstr>Tutorial 1</vt:lpstr>
      <vt:lpstr>Tutorial 1</vt:lpstr>
      <vt:lpstr>Tutorial 1</vt:lpstr>
      <vt:lpstr>Tutorial 1</vt:lpstr>
      <vt:lpstr>Tutorial 1</vt:lpstr>
      <vt:lpstr>Tutorial 1</vt:lpstr>
      <vt:lpstr>Tutorial 1</vt:lpstr>
      <vt:lpstr>Tutorial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Aprendizaje Automático</dc:title>
  <dc:creator>Antonio Berlanga</dc:creator>
  <cp:lastModifiedBy>mangelpg patricio</cp:lastModifiedBy>
  <cp:revision>23</cp:revision>
  <dcterms:created xsi:type="dcterms:W3CDTF">2021-12-10T11:28:42Z</dcterms:created>
  <dcterms:modified xsi:type="dcterms:W3CDTF">2024-02-01T18:38:17Z</dcterms:modified>
</cp:coreProperties>
</file>