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43" r:id="rId3"/>
    <p:sldId id="329" r:id="rId4"/>
    <p:sldId id="348" r:id="rId5"/>
    <p:sldId id="347" r:id="rId6"/>
    <p:sldId id="346" r:id="rId7"/>
    <p:sldId id="34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/>
    <p:restoredTop sz="94347"/>
  </p:normalViewPr>
  <p:slideViewPr>
    <p:cSldViewPr snapToGrid="0" snapToObjects="1">
      <p:cViewPr varScale="1">
        <p:scale>
          <a:sx n="82" d="100"/>
          <a:sy n="82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501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97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046A9-B5E6-DCD1-3C17-1CE74CE35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22F3CFF-1606-8195-3781-C8E177876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B4FBC85-14AA-A3A5-C705-2BAEE02B9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3BDC43-C95D-A7E6-FBC2-502932A3D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059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37EF3-927D-EFBD-7CBF-704A98BF9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F20D492-DBED-F4C8-8404-1AA6C43726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CECDE23-7378-936D-A4D5-536F487B7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70DB8D-3759-4313-F423-23983519C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20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152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095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20/2/24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20/2/24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TUTORIAL 3 – Búsqueda </a:t>
            </a:r>
            <a:r>
              <a:rPr lang="es-ES_tradnl" dirty="0" err="1"/>
              <a:t>hiperparámetros</a:t>
            </a:r>
            <a:r>
              <a:rPr lang="es-ES_tradnl" dirty="0"/>
              <a:t> en regresiones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3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6D9DFA5-F915-D847-457B-8F19C30F4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s-ES_tradnl" sz="2000" dirty="0"/>
              <a:t>Los datos son los puntos azules</a:t>
            </a:r>
          </a:p>
          <a:p>
            <a:pPr lvl="1">
              <a:buFont typeface="Letra del sistema regular"/>
              <a:buChar char="-"/>
            </a:pP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_tradnl" dirty="0"/>
              <a:t>es una secuencia uniforme, </a:t>
            </a: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0.1, 0.2, …, 5</a:t>
            </a:r>
          </a:p>
          <a:p>
            <a:pPr lvl="1">
              <a:buFont typeface="Letra del sistema regular"/>
              <a:buChar char="-"/>
            </a:pP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_tradnl" dirty="0"/>
              <a:t> puede expresarse como:</a:t>
            </a:r>
          </a:p>
          <a:p>
            <a:pPr marL="914400" lvl="2" indent="0">
              <a:buNone/>
            </a:pPr>
            <a:r>
              <a:rPr lang="es-ES_tradn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_tradn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𝛆</a:t>
            </a:r>
            <a:endParaRPr lang="es-ES_trad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s-ES_tradnl" dirty="0"/>
              <a:t>	donde 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𝛆</a:t>
            </a:r>
            <a:r>
              <a:rPr lang="es-ES_tradnl" dirty="0"/>
              <a:t> es ruido</a:t>
            </a:r>
          </a:p>
          <a:p>
            <a:r>
              <a:rPr lang="es-ES_tradnl" sz="2000" dirty="0"/>
              <a:t>En verde se muestra la curva “real” que no conocemos</a:t>
            </a:r>
          </a:p>
          <a:p>
            <a:r>
              <a:rPr lang="es-ES_tradnl" sz="2000" b="1" dirty="0">
                <a:latin typeface="Montserrat SemiBold" pitchFamily="2" charset="77"/>
              </a:rPr>
              <a:t>Objetivo</a:t>
            </a:r>
            <a:endParaRPr lang="es-ES_tradnl" sz="2000" dirty="0"/>
          </a:p>
          <a:p>
            <a:pPr marL="457200" lvl="1" indent="0">
              <a:buNone/>
            </a:pPr>
            <a:r>
              <a:rPr lang="es-ES_tradnl" sz="1800" dirty="0"/>
              <a:t>Ajustar una curva a los puntos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B58DEA-F372-315E-6FB3-D5ECB0A2BD1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3478" y="1825625"/>
            <a:ext cx="5826557" cy="41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3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teoría. Regularización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46D9DFA5-F915-D847-457B-8F19C30F40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10337800" cy="4930775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latin typeface="Montserrat SemiBold" pitchFamily="2" charset="77"/>
                  </a:rPr>
                  <a:t>Ridge</a:t>
                </a:r>
                <a:r>
                  <a:rPr lang="es-ES" sz="2000" dirty="0"/>
                  <a:t>, o </a:t>
                </a:r>
                <a:r>
                  <a:rPr lang="es-ES" sz="2000" dirty="0">
                    <a:latin typeface="Lucida Calligraphy" panose="03010101010101010101" pitchFamily="66" charset="77"/>
                  </a:rPr>
                  <a:t>l2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s-E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s-E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r>
                  <a:rPr lang="es-ES" sz="1800" b="1" dirty="0">
                    <a:latin typeface="Montserrat SemiBold" pitchFamily="2" charset="77"/>
                  </a:rPr>
                  <a:t>Lasso</a:t>
                </a:r>
                <a:r>
                  <a:rPr lang="es-ES" sz="1800" dirty="0"/>
                  <a:t>, o </a:t>
                </a:r>
                <a:r>
                  <a:rPr lang="es-ES" sz="1800" dirty="0">
                    <a:latin typeface="Lucida Calligraphy" panose="03010101010101010101" pitchFamily="66" charset="77"/>
                  </a:rPr>
                  <a:t>l1</a:t>
                </a:r>
                <a:endParaRPr lang="es-ES" sz="1800" b="1" dirty="0">
                  <a:latin typeface="Montserrat SemiBold" pitchFamily="2" charset="7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d>
                        <m:d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s-E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s-E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r>
                  <a:rPr lang="es-ES" sz="1800" b="1" dirty="0" err="1">
                    <a:latin typeface="Montserrat SemiBold" pitchFamily="2" charset="77"/>
                  </a:rPr>
                  <a:t>Elastic</a:t>
                </a:r>
                <a:r>
                  <a:rPr lang="es-ES" sz="1800" b="1" dirty="0">
                    <a:latin typeface="Montserrat SemiBold" pitchFamily="2" charset="77"/>
                  </a:rPr>
                  <a:t> net</a:t>
                </a:r>
                <a:r>
                  <a:rPr lang="es-ES" sz="1800" dirty="0"/>
                  <a:t>,  </a:t>
                </a:r>
                <a:r>
                  <a:rPr lang="es-ES" sz="1800" dirty="0">
                    <a:latin typeface="Lucida Calligraphy" panose="03010101010101010101" pitchFamily="66" charset="77"/>
                  </a:rPr>
                  <a:t>l1</a:t>
                </a:r>
                <a:r>
                  <a:rPr lang="es-ES" sz="1800" b="1" dirty="0">
                    <a:latin typeface="Lucida Calligraphy" panose="03010101010101010101" pitchFamily="66" charset="77"/>
                  </a:rPr>
                  <a:t> </a:t>
                </a:r>
                <a:r>
                  <a:rPr lang="es-ES" sz="1800" dirty="0"/>
                  <a:t>y </a:t>
                </a:r>
                <a:r>
                  <a:rPr lang="es-ES" sz="1800" dirty="0">
                    <a:latin typeface="Lucida Calligraphy" panose="03010101010101010101" pitchFamily="66" charset="77"/>
                  </a:rPr>
                  <a:t>l2</a:t>
                </a:r>
                <a:r>
                  <a:rPr lang="es-ES" sz="1800" dirty="0"/>
                  <a:t> , se realiza una combinación de ambas.</a:t>
                </a:r>
              </a:p>
              <a:p>
                <a:pPr marL="0" indent="0">
                  <a:buNone/>
                </a:pPr>
                <a:r>
                  <a:rPr lang="es-ES" sz="1800" dirty="0"/>
                  <a:t> </a:t>
                </a:r>
                <a:endParaRPr lang="es-ES" sz="1800" b="1" dirty="0">
                  <a:latin typeface="Montserrat SemiBold" pitchFamily="2" charset="7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d>
                        <m:d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s-E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s-E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s-E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ES" sz="1800" b="1" dirty="0">
                  <a:latin typeface="Montserrat SemiBold" pitchFamily="2" charset="77"/>
                </a:endParaRPr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46D9DFA5-F915-D847-457B-8F19C30F4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10337800" cy="4930775"/>
              </a:xfrm>
              <a:blipFill>
                <a:blip r:embed="rId3"/>
                <a:stretch>
                  <a:fillRect l="-614" t="-15167" b="-182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91BDB1D-EB91-2D1F-CB27-77E82EB950DD}"/>
              </a:ext>
            </a:extLst>
          </p:cNvPr>
          <p:cNvSpPr txBox="1"/>
          <p:nvPr/>
        </p:nvSpPr>
        <p:spPr>
          <a:xfrm>
            <a:off x="7740993" y="1214345"/>
            <a:ext cx="275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chemeClr val="accent1"/>
                </a:solidFill>
                <a:latin typeface="Montserrat Light" pitchFamily="2" charset="77"/>
              </a:rPr>
              <a:t>En </a:t>
            </a:r>
            <a:r>
              <a:rPr lang="es-ES_tradnl" sz="1600" b="1" dirty="0" err="1">
                <a:solidFill>
                  <a:schemeClr val="accent1"/>
                </a:solidFill>
                <a:latin typeface="Montserrat Light" pitchFamily="2" charset="77"/>
              </a:rPr>
              <a:t>sklearn</a:t>
            </a:r>
            <a:r>
              <a:rPr lang="es-ES_tradnl" sz="1600" b="1" dirty="0">
                <a:solidFill>
                  <a:schemeClr val="accent1"/>
                </a:solidFill>
                <a:latin typeface="Montserrat Light" pitchFamily="2" charset="77"/>
              </a:rPr>
              <a:t> 𝜆 es 𝛼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9E177A6-9030-F659-40D8-64994297E19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378700" y="1383622"/>
            <a:ext cx="362293" cy="8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8BBE53-0A56-21DD-A687-6EB9517956F9}"/>
              </a:ext>
            </a:extLst>
          </p:cNvPr>
          <p:cNvSpPr txBox="1"/>
          <p:nvPr/>
        </p:nvSpPr>
        <p:spPr>
          <a:xfrm>
            <a:off x="7740993" y="4693822"/>
            <a:ext cx="275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chemeClr val="accent1"/>
                </a:solidFill>
                <a:latin typeface="Montserrat Light" pitchFamily="2" charset="77"/>
              </a:rPr>
              <a:t>En </a:t>
            </a:r>
            <a:r>
              <a:rPr lang="es-ES_tradnl" sz="1600" b="1" dirty="0" err="1">
                <a:solidFill>
                  <a:schemeClr val="accent1"/>
                </a:solidFill>
                <a:latin typeface="Montserrat Light" pitchFamily="2" charset="77"/>
              </a:rPr>
              <a:t>sklearn</a:t>
            </a:r>
            <a:r>
              <a:rPr lang="es-ES_tradnl" sz="1600" b="1" dirty="0">
                <a:solidFill>
                  <a:schemeClr val="accent1"/>
                </a:solidFill>
                <a:latin typeface="Montserrat Light" pitchFamily="2" charset="77"/>
              </a:rPr>
              <a:t> 𝛼 es l1_ratio.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47C996-03E1-2688-5AB5-FC894B79D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378700" y="4863099"/>
            <a:ext cx="362293" cy="8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9E717-4E57-7B70-7DD7-25451C285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32933-F68C-9D27-A260-B76CF2C5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3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F4A01172-B819-B2C7-4346-04DA407833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 err="1"/>
              <a:t>Determinants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Wages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1985 </a:t>
            </a:r>
            <a:r>
              <a:rPr lang="es-ES_tradnl" dirty="0" err="1"/>
              <a:t>Current</a:t>
            </a:r>
            <a:r>
              <a:rPr lang="es-ES_tradnl" dirty="0"/>
              <a:t> </a:t>
            </a:r>
            <a:r>
              <a:rPr lang="es-ES_tradnl" dirty="0" err="1"/>
              <a:t>Population</a:t>
            </a:r>
            <a:r>
              <a:rPr lang="es-ES_tradnl" dirty="0"/>
              <a:t> </a:t>
            </a:r>
            <a:r>
              <a:rPr lang="es-ES_tradnl" dirty="0" err="1"/>
              <a:t>Survey</a:t>
            </a:r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1F216C0-06B6-C086-5413-01A49AD40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875" y="1474049"/>
            <a:ext cx="11422250" cy="5259967"/>
          </a:xfrm>
        </p:spPr>
        <p:txBody>
          <a:bodyPr>
            <a:normAutofit fontScale="92500" lnSpcReduction="10000"/>
          </a:bodyPr>
          <a:lstStyle/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EDUCATION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years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education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SOUTH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Indicator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variable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Southern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Region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(1=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lives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South, 0=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lives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elsewhere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). </a:t>
            </a: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SEX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Indicator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variable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sex (1=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Female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0=Male).</a:t>
            </a: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EXPERIENCE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years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experience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Indicator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variable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membership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(1=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0=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). </a:t>
            </a:r>
          </a:p>
          <a:p>
            <a:r>
              <a:rPr lang="es-E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WAGE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Wage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dollars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per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). </a:t>
            </a: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Age (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years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). </a:t>
            </a: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RACE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Race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(1=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Other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2=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Hispanic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3=White). </a:t>
            </a: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OCCUPATION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Occupational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category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(1=Management, 2=Sales, 3=Clerical, 4=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Service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5=Professional, 6=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Other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). </a:t>
            </a: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SECTOR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Sector (0=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Other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1=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Manufacturing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2=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Construction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). </a:t>
            </a: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Marital Status (0=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Unmarried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1=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Married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S_tradn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865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AF206-13E9-200B-B4C0-2A8177BD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811C9-06E8-BFE8-BD58-A3E555F6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3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F649CDA7-B49C-0D79-BDA5-0468841FFC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 err="1"/>
              <a:t>ColumnTransformer</a:t>
            </a:r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FA9BDC9-8A6B-FF9A-C404-18C7588D8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455" y="1394847"/>
            <a:ext cx="11422250" cy="5259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X_train.select_dtypes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include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category</a:t>
            </a:r>
            <a:r>
              <a:rPr lang="es-E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numerical_columns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X_train.select_dtypes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exclude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category</a:t>
            </a:r>
            <a:r>
              <a:rPr lang="es-E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endParaRPr lang="es-E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Otra forma</a:t>
            </a:r>
            <a:endParaRPr lang="es-E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["RACE", "OCCUPATION", "SECTOR", "MARR", "UNION", "SEX", "SOUTH"]</a:t>
            </a:r>
            <a:endParaRPr lang="es-E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numerical_columns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["EDUCATION", "EXPERIENCE", "AGE"]</a:t>
            </a:r>
            <a:endParaRPr lang="es-E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preprocessor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make_column_transformer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(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OneHotEncoder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if_binary</a:t>
            </a:r>
            <a:r>
              <a:rPr lang="es-E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(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numerical_columns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b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Otra forma</a:t>
            </a:r>
            <a:endParaRPr lang="es-E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preprocesor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ColumnTransformer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endParaRPr lang="es-E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                 [('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categoricos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OneHotEncoder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if_binary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"),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),</a:t>
            </a:r>
            <a:endParaRPr lang="es-E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                  ('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numericos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s-E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numerical_columns</a:t>
            </a:r>
            <a:r>
              <a:rPr lang="es-E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)])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96727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3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Pipeline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6D9DFA5-F915-D847-457B-8F19C30F4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4775" y="1631842"/>
            <a:ext cx="10064520" cy="5022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pipe_regrLasso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Pipeline([</a:t>
            </a:r>
          </a:p>
          <a:p>
            <a:pPr marL="0" indent="0">
              <a:buNone/>
            </a:pP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(</a:t>
            </a:r>
            <a:r>
              <a:rPr lang="es-E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'preproceso'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preprocessor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(</a:t>
            </a:r>
            <a:r>
              <a:rPr lang="es-E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'regresor'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LassoCV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          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np.logspace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-9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          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])</a:t>
            </a:r>
          </a:p>
          <a:p>
            <a:pPr marL="0" indent="0">
              <a:buNone/>
            </a:pPr>
            <a:b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pipe_regrLasso.fit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 =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 =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C69235-213C-BF31-8FFA-0E3C2CC5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215" y="3962400"/>
            <a:ext cx="491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2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3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Ridge/</a:t>
            </a:r>
            <a:r>
              <a:rPr lang="es-ES_tradnl" dirty="0" err="1"/>
              <a:t>Rasso</a:t>
            </a:r>
            <a:r>
              <a:rPr lang="es-ES_tradnl" dirty="0"/>
              <a:t>/</a:t>
            </a:r>
            <a:r>
              <a:rPr lang="es-ES_tradnl" dirty="0" err="1"/>
              <a:t>Elastic</a:t>
            </a:r>
            <a:r>
              <a:rPr lang="es-ES_tradnl" dirty="0"/>
              <a:t> Net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FDCDE2-F7C9-DC1F-C23A-7129B8EC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60" y="543118"/>
            <a:ext cx="4754438" cy="28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CD2879-0D29-3C86-0C6D-99CED70A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11" y="3445655"/>
            <a:ext cx="4619487" cy="28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9F76ECB-8967-D424-3571-9355C772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F8B188-858E-83D1-DCB1-5A9DCC7B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5" y="1733449"/>
            <a:ext cx="6066694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58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28905</TotalTime>
  <Words>554</Words>
  <Application>Microsoft Macintosh PowerPoint</Application>
  <PresentationFormat>Panorámica</PresentationFormat>
  <Paragraphs>73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Letra del sistema regular</vt:lpstr>
      <vt:lpstr>Lucida Calligraphy</vt:lpstr>
      <vt:lpstr>Montserrat</vt:lpstr>
      <vt:lpstr>Montserrat Light</vt:lpstr>
      <vt:lpstr>Montserrat SemiBold</vt:lpstr>
      <vt:lpstr>Times New Roman</vt:lpstr>
      <vt:lpstr>Tema de Office</vt:lpstr>
      <vt:lpstr>Aprendizaje Automático</vt:lpstr>
      <vt:lpstr>Tutorial 3</vt:lpstr>
      <vt:lpstr>Tutorial 3</vt:lpstr>
      <vt:lpstr>Tutorial 3</vt:lpstr>
      <vt:lpstr>Tutorial 3</vt:lpstr>
      <vt:lpstr>Tutorial 3</vt:lpstr>
      <vt:lpstr>Tutorial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mangelpg patricio</cp:lastModifiedBy>
  <cp:revision>27</cp:revision>
  <dcterms:created xsi:type="dcterms:W3CDTF">2021-12-10T11:28:42Z</dcterms:created>
  <dcterms:modified xsi:type="dcterms:W3CDTF">2024-02-21T15:41:15Z</dcterms:modified>
</cp:coreProperties>
</file>