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620"/>
    <p:restoredTop sz="94660"/>
  </p:normalViewPr>
  <p:slideViewPr>
    <p:cSldViewPr snapToGrid="0">
      <p:cViewPr>
        <p:scale>
          <a:sx n="60" d="100"/>
          <a:sy n="60" d="100"/>
        </p:scale>
        <p:origin x="-1422" y="-5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8617d7121_2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8617d7121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8617d7121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8617d712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8617d7121_3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88617d7121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8617d7121_3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88617d7121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8617d7121_3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88617d7121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8617d7121_3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8617d7121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8617d7121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8617d712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video" Target="file:///C:\Users\Toshiba\Videos\my_drum_demo_all.wmv"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3.xml"/><Relationship Id="rId7" Type="http://schemas.openxmlformats.org/officeDocument/2006/relationships/image" Target="../media/image9.png"/><Relationship Id="rId2" Type="http://schemas.openxmlformats.org/officeDocument/2006/relationships/audio" Target="file:///C:\Users\Toshiba\Documents\DTT%20Files\slow_beat_simple.wav" TargetMode="External"/><Relationship Id="rId1" Type="http://schemas.openxmlformats.org/officeDocument/2006/relationships/audio" Target="file:///C:\Users\Toshiba\Documents\Codes\DTT\slow_beat.mp3" TargetMode="Externa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video" Target="file:///C:\Users\Toshiba\Videos\my_drum_demo.wm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21555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Musical Transcription of Drum Patterns Using Main Audio Features in KNN</a:t>
            </a:r>
            <a:endParaRPr/>
          </a:p>
        </p:txBody>
      </p:sp>
      <p:sp>
        <p:nvSpPr>
          <p:cNvPr id="55" name="Google Shape;55;p13"/>
          <p:cNvSpPr txBox="1">
            <a:spLocks noGrp="1"/>
          </p:cNvSpPr>
          <p:nvPr>
            <p:ph type="subTitle" idx="1"/>
          </p:nvPr>
        </p:nvSpPr>
        <p:spPr>
          <a:xfrm>
            <a:off x="311700" y="31314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by</a:t>
            </a:r>
            <a:br>
              <a:rPr lang="en"/>
            </a:br>
            <a:r>
              <a:rPr lang="en"/>
              <a:t>Charles Jayson L. Dadios</a:t>
            </a:r>
            <a:br>
              <a:rPr lang="en"/>
            </a:br>
            <a:r>
              <a:rPr lang="en"/>
              <a:t>BS Computer Science</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24308"/>
            <a:ext cx="8520600" cy="572700"/>
          </a:xfrm>
        </p:spPr>
        <p:txBody>
          <a:bodyPr/>
          <a:lstStyle/>
          <a:p>
            <a:r>
              <a:rPr lang="en-PH" dirty="0" smtClean="0"/>
              <a:t>Demo Output</a:t>
            </a:r>
            <a:endParaRPr lang="en-US" dirty="0"/>
          </a:p>
        </p:txBody>
      </p:sp>
      <p:sp>
        <p:nvSpPr>
          <p:cNvPr id="3" name="Text Placeholder 2"/>
          <p:cNvSpPr>
            <a:spLocks noGrp="1"/>
          </p:cNvSpPr>
          <p:nvPr>
            <p:ph type="body" idx="1"/>
          </p:nvPr>
        </p:nvSpPr>
        <p:spPr/>
        <p:txBody>
          <a:bodyPr/>
          <a:lstStyle/>
          <a:p>
            <a:pPr>
              <a:buNone/>
            </a:pPr>
            <a:endParaRPr lang="en-US" dirty="0"/>
          </a:p>
        </p:txBody>
      </p:sp>
      <p:pic>
        <p:nvPicPr>
          <p:cNvPr id="5" name="my_drum_demo_all.wmv">
            <a:hlinkClick r:id="" action="ppaction://media"/>
          </p:cNvPr>
          <p:cNvPicPr>
            <a:picLocks noRot="1" noChangeAspect="1"/>
          </p:cNvPicPr>
          <p:nvPr>
            <a:videoFile r:link="rId1"/>
          </p:nvPr>
        </p:nvPicPr>
        <p:blipFill>
          <a:blip r:embed="rId3"/>
          <a:stretch>
            <a:fillRect/>
          </a:stretch>
        </p:blipFill>
        <p:spPr>
          <a:xfrm>
            <a:off x="961697" y="824512"/>
            <a:ext cx="7220608" cy="4033799"/>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2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61" name="Google Shape;61;p14"/>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Drums is a promient instrument in our musical culture. The most accurate way to learn how to play the drum parts of a song is by reading a drum musical chart. Learning and familiarizing to read drum notation can be an easy skill to pickup, but learning how to write charts takes more time and effort. This challenge encourages drummers to learn songs by ear, but people tend to forget the correct parts and play inconsistenly.</a:t>
            </a:r>
            <a:endParaRPr/>
          </a:p>
          <a:p>
            <a:pPr marL="0" lvl="0" indent="0" algn="l" rtl="0">
              <a:spcBef>
                <a:spcPts val="1600"/>
              </a:spcBef>
              <a:spcAft>
                <a:spcPts val="1600"/>
              </a:spcAft>
              <a:buNone/>
            </a:pPr>
            <a:r>
              <a:rPr lang="en"/>
              <a:t>Automatic Drum Transcription (ADT) can encourage drummers to read charts, and reading unlocks learning. An algorighm was developed to transcribe drum recordings into two formats: MIDI and PDF. KNN was used to classify what particular instrument of the drums sounded off. The classifier used the drum's main audio features as a 77-dimensional feature vector. The algorithm yielded promising results to offer solution to the ADT problem.</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Billy Jean</a:t>
            </a:r>
            <a:endParaRPr/>
          </a:p>
        </p:txBody>
      </p:sp>
      <p:sp>
        <p:nvSpPr>
          <p:cNvPr id="67" name="Google Shape;67;p15"/>
          <p:cNvSpPr txBox="1">
            <a:spLocks noGrp="1"/>
          </p:cNvSpPr>
          <p:nvPr>
            <p:ph type="body" idx="1"/>
          </p:nvPr>
        </p:nvSpPr>
        <p:spPr>
          <a:xfrm>
            <a:off x="125800" y="13136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68" name="Google Shape;68;p15"/>
          <p:cNvPicPr preferRelativeResize="0"/>
          <p:nvPr/>
        </p:nvPicPr>
        <p:blipFill>
          <a:blip r:embed="rId3">
            <a:alphaModFix/>
          </a:blip>
          <a:stretch>
            <a:fillRect/>
          </a:stretch>
        </p:blipFill>
        <p:spPr>
          <a:xfrm>
            <a:off x="311700" y="1517425"/>
            <a:ext cx="3364351" cy="2654675"/>
          </a:xfrm>
          <a:prstGeom prst="rect">
            <a:avLst/>
          </a:prstGeom>
          <a:noFill/>
          <a:ln>
            <a:noFill/>
          </a:ln>
        </p:spPr>
      </p:pic>
      <p:pic>
        <p:nvPicPr>
          <p:cNvPr id="69" name="Google Shape;69;p15"/>
          <p:cNvPicPr preferRelativeResize="0"/>
          <p:nvPr/>
        </p:nvPicPr>
        <p:blipFill>
          <a:blip r:embed="rId4">
            <a:alphaModFix/>
          </a:blip>
          <a:stretch>
            <a:fillRect/>
          </a:stretch>
        </p:blipFill>
        <p:spPr>
          <a:xfrm>
            <a:off x="3725300" y="1517425"/>
            <a:ext cx="5493051" cy="2812601"/>
          </a:xfrm>
          <a:prstGeom prst="rect">
            <a:avLst/>
          </a:prstGeom>
          <a:noFill/>
          <a:ln>
            <a:noFill/>
          </a:ln>
        </p:spPr>
      </p:pic>
      <p:sp>
        <p:nvSpPr>
          <p:cNvPr id="70" name="Google Shape;70;p15"/>
          <p:cNvSpPr txBox="1"/>
          <p:nvPr/>
        </p:nvSpPr>
        <p:spPr>
          <a:xfrm>
            <a:off x="4523800" y="4387475"/>
            <a:ext cx="4308600" cy="34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         &amp;         2</a:t>
            </a:r>
            <a:r>
              <a:rPr lang="en">
                <a:solidFill>
                  <a:schemeClr val="dk1"/>
                </a:solidFill>
              </a:rPr>
              <a:t>         &amp;         3         &amp;         4         &amp;</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Automatic  Drum  Transcription  (ADT)  in  simple  terms  is the  process  of  converting  a  drum  performance  into  a  record usually as a drum notation printed as a music sheet.</a:t>
            </a:r>
            <a:endParaRPr/>
          </a:p>
          <a:p>
            <a:pPr marL="0" lvl="0" indent="0" algn="l" rtl="0">
              <a:spcBef>
                <a:spcPts val="1600"/>
              </a:spcBef>
              <a:spcAft>
                <a:spcPts val="0"/>
              </a:spcAft>
              <a:buNone/>
            </a:pPr>
            <a:r>
              <a:rPr lang="en"/>
              <a:t>KNN is a classification algorithm which uses data points to find the k-number of closest classes as the basis of prediction.</a:t>
            </a:r>
            <a:endParaRPr/>
          </a:p>
          <a:p>
            <a:pPr marL="0" lvl="0" indent="0" algn="l" rtl="0">
              <a:spcBef>
                <a:spcPts val="1600"/>
              </a:spcBef>
              <a:spcAft>
                <a:spcPts val="1600"/>
              </a:spcAft>
              <a:buNone/>
            </a:pPr>
            <a:r>
              <a:rPr lang="en"/>
              <a:t>Feature vector used</a:t>
            </a:r>
            <a:endParaRPr/>
          </a:p>
        </p:txBody>
      </p:sp>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83" name="Google Shape;83;p17"/>
          <p:cNvPicPr preferRelativeResize="0"/>
          <p:nvPr/>
        </p:nvPicPr>
        <p:blipFill>
          <a:blip r:embed="rId3">
            <a:alphaModFix/>
          </a:blip>
          <a:stretch>
            <a:fillRect/>
          </a:stretch>
        </p:blipFill>
        <p:spPr>
          <a:xfrm>
            <a:off x="5572038" y="566725"/>
            <a:ext cx="2581275" cy="401002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sp>
        <p:nvSpPr>
          <p:cNvPr id="89" name="Google Shape;8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0" name="Google Shape;90;p18"/>
          <p:cNvPicPr preferRelativeResize="0"/>
          <p:nvPr/>
        </p:nvPicPr>
        <p:blipFill>
          <a:blip r:embed="rId3">
            <a:alphaModFix/>
          </a:blip>
          <a:stretch>
            <a:fillRect/>
          </a:stretch>
        </p:blipFill>
        <p:spPr>
          <a:xfrm>
            <a:off x="4739726" y="1443422"/>
            <a:ext cx="4260300" cy="2834515"/>
          </a:xfrm>
          <a:prstGeom prst="rect">
            <a:avLst/>
          </a:prstGeom>
          <a:noFill/>
          <a:ln>
            <a:noFill/>
          </a:ln>
        </p:spPr>
      </p:pic>
      <p:pic>
        <p:nvPicPr>
          <p:cNvPr id="91" name="Google Shape;91;p18"/>
          <p:cNvPicPr preferRelativeResize="0"/>
          <p:nvPr/>
        </p:nvPicPr>
        <p:blipFill>
          <a:blip r:embed="rId4">
            <a:alphaModFix/>
          </a:blip>
          <a:stretch>
            <a:fillRect/>
          </a:stretch>
        </p:blipFill>
        <p:spPr>
          <a:xfrm>
            <a:off x="365350" y="1233275"/>
            <a:ext cx="4139600" cy="1275475"/>
          </a:xfrm>
          <a:prstGeom prst="rect">
            <a:avLst/>
          </a:prstGeom>
          <a:noFill/>
          <a:ln>
            <a:noFill/>
          </a:ln>
        </p:spPr>
      </p:pic>
      <p:pic>
        <p:nvPicPr>
          <p:cNvPr id="92" name="Google Shape;92;p18"/>
          <p:cNvPicPr preferRelativeResize="0"/>
          <p:nvPr/>
        </p:nvPicPr>
        <p:blipFill>
          <a:blip r:embed="rId5">
            <a:alphaModFix/>
          </a:blip>
          <a:stretch>
            <a:fillRect/>
          </a:stretch>
        </p:blipFill>
        <p:spPr>
          <a:xfrm>
            <a:off x="365351" y="2571749"/>
            <a:ext cx="4018651" cy="191812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98" name="Google Shape;98;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main audio features in KNN is effective in Automatic Drum Transcription (ADT), with the highest overall accuracy achieved when k=1, even with the feature vector dimension of 77, in this case.</a:t>
            </a:r>
            <a:endParaRPr/>
          </a:p>
          <a:p>
            <a:pPr marL="0" lvl="0" indent="0" algn="l" rtl="0">
              <a:spcBef>
                <a:spcPts val="1600"/>
              </a:spcBef>
              <a:spcAft>
                <a:spcPts val="0"/>
              </a:spcAft>
              <a:buClr>
                <a:schemeClr val="dk1"/>
              </a:buClr>
              <a:buSzPts val="1100"/>
              <a:buFont typeface="Arial"/>
              <a:buNone/>
            </a:pPr>
            <a:r>
              <a:rPr lang="en"/>
              <a:t/>
            </a:r>
            <a:br>
              <a:rPr lang="en"/>
            </a:br>
            <a:r>
              <a:rPr lang="en"/>
              <a:t>Recommendation: Just like speech recognition, ADT may improve with the help of other machine learning techniques like Hidden Markov Model, or Neural Networks.</a:t>
            </a: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a:t>
            </a:r>
            <a:endParaRPr/>
          </a:p>
        </p:txBody>
      </p:sp>
      <p:sp>
        <p:nvSpPr>
          <p:cNvPr id="104" name="Google Shape;10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PH" dirty="0" smtClean="0"/>
              <a:t>Input mp3</a:t>
            </a:r>
            <a:br>
              <a:rPr lang="en-PH" dirty="0" smtClean="0"/>
            </a:br>
            <a:r>
              <a:rPr lang="en-PH" dirty="0" smtClean="0"/>
              <a:t/>
            </a:r>
            <a:br>
              <a:rPr lang="en-PH" dirty="0" smtClean="0"/>
            </a:br>
            <a:r>
              <a:rPr lang="en-PH" dirty="0" smtClean="0"/>
              <a:t/>
            </a:r>
            <a:br>
              <a:rPr lang="en-PH" dirty="0" smtClean="0"/>
            </a:br>
            <a:r>
              <a:rPr lang="en-PH" dirty="0" smtClean="0"/>
              <a:t/>
            </a:r>
            <a:br>
              <a:rPr lang="en-PH" dirty="0" smtClean="0"/>
            </a:br>
            <a:r>
              <a:rPr lang="en-PH" dirty="0" smtClean="0"/>
              <a:t>Output midi</a:t>
            </a:r>
            <a:br>
              <a:rPr lang="en-PH" dirty="0" smtClean="0"/>
            </a:br>
            <a:r>
              <a:rPr lang="en-PH" dirty="0" smtClean="0"/>
              <a:t>exported as</a:t>
            </a:r>
            <a:br>
              <a:rPr lang="en-PH" dirty="0" smtClean="0"/>
            </a:br>
            <a:r>
              <a:rPr lang="en-PH" dirty="0" smtClean="0"/>
              <a:t>wav</a:t>
            </a:r>
            <a:br>
              <a:rPr lang="en-PH" dirty="0" smtClean="0"/>
            </a:br>
            <a:r>
              <a:rPr lang="en-PH" dirty="0" smtClean="0"/>
              <a:t/>
            </a:r>
            <a:br>
              <a:rPr lang="en-PH" dirty="0" smtClean="0"/>
            </a:br>
            <a:endParaRPr/>
          </a:p>
        </p:txBody>
      </p:sp>
      <p:pic>
        <p:nvPicPr>
          <p:cNvPr id="105" name="Google Shape;105;p20"/>
          <p:cNvPicPr preferRelativeResize="0"/>
          <p:nvPr/>
        </p:nvPicPr>
        <p:blipFill>
          <a:blip r:embed="rId5">
            <a:alphaModFix/>
          </a:blip>
          <a:stretch>
            <a:fillRect/>
          </a:stretch>
        </p:blipFill>
        <p:spPr>
          <a:xfrm>
            <a:off x="1924124" y="301925"/>
            <a:ext cx="7017250" cy="4539650"/>
          </a:xfrm>
          <a:prstGeom prst="rect">
            <a:avLst/>
          </a:prstGeom>
          <a:noFill/>
          <a:ln>
            <a:noFill/>
          </a:ln>
        </p:spPr>
      </p:pic>
      <p:pic>
        <p:nvPicPr>
          <p:cNvPr id="106" name="Google Shape;106;p20"/>
          <p:cNvPicPr preferRelativeResize="0"/>
          <p:nvPr/>
        </p:nvPicPr>
        <p:blipFill>
          <a:blip r:embed="rId6">
            <a:alphaModFix/>
          </a:blip>
          <a:stretch>
            <a:fillRect/>
          </a:stretch>
        </p:blipFill>
        <p:spPr>
          <a:xfrm>
            <a:off x="311700" y="4703625"/>
            <a:ext cx="8629676" cy="422225"/>
          </a:xfrm>
          <a:prstGeom prst="rect">
            <a:avLst/>
          </a:prstGeom>
          <a:noFill/>
          <a:ln>
            <a:noFill/>
          </a:ln>
        </p:spPr>
      </p:pic>
      <p:pic>
        <p:nvPicPr>
          <p:cNvPr id="6" name="slow_beat.mp3">
            <a:hlinkClick r:id="" action="ppaction://media"/>
          </p:cNvPr>
          <p:cNvPicPr>
            <a:picLocks noRot="1" noChangeAspect="1"/>
          </p:cNvPicPr>
          <p:nvPr>
            <a:audioFile r:link="rId1"/>
          </p:nvPr>
        </p:nvPicPr>
        <p:blipFill>
          <a:blip r:embed="rId7"/>
          <a:stretch>
            <a:fillRect/>
          </a:stretch>
        </p:blipFill>
        <p:spPr>
          <a:xfrm>
            <a:off x="614855" y="1631074"/>
            <a:ext cx="670691" cy="670691"/>
          </a:xfrm>
          <a:prstGeom prst="rect">
            <a:avLst/>
          </a:prstGeom>
        </p:spPr>
      </p:pic>
      <p:pic>
        <p:nvPicPr>
          <p:cNvPr id="7" name="slow_beat_simple.wav">
            <a:hlinkClick r:id="" action="ppaction://media"/>
          </p:cNvPr>
          <p:cNvPicPr>
            <a:picLocks noRot="1" noChangeAspect="1"/>
          </p:cNvPicPr>
          <p:nvPr>
            <a:audioFile r:link="rId2"/>
          </p:nvPr>
        </p:nvPicPr>
        <p:blipFill>
          <a:blip r:embed="rId8"/>
          <a:stretch>
            <a:fillRect/>
          </a:stretch>
        </p:blipFill>
        <p:spPr>
          <a:xfrm>
            <a:off x="646385" y="3575488"/>
            <a:ext cx="744264" cy="744264"/>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6676" fill="hold"/>
                                        <p:tgtEl>
                                          <p:spTgt spid="6"/>
                                        </p:tgtEl>
                                      </p:cBhvr>
                                    </p:cmd>
                                  </p:childTnLst>
                                </p:cTn>
                              </p:par>
                            </p:childTnLst>
                          </p:cTn>
                        </p:par>
                      </p:childTnLst>
                    </p:cTn>
                  </p:par>
                </p:childTnLst>
              </p:cTn>
              <p:nextCondLst>
                <p:cond evt="onClick" delay="0">
                  <p:tgtEl>
                    <p:spTgt spid="6"/>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6"/>
                </p:tgtEl>
              </p:cMediaNode>
            </p:audi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44002" fill="hold"/>
                                        <p:tgtEl>
                                          <p:spTgt spid="7"/>
                                        </p:tgtEl>
                                      </p:cBhvr>
                                    </p:cmd>
                                  </p:childTnLst>
                                </p:cTn>
                              </p:par>
                            </p:childTnLst>
                          </p:cTn>
                        </p:par>
                      </p:childTnLst>
                    </p:cTn>
                  </p:par>
                </p:childTnLst>
              </p:cTn>
              <p:nextCondLst>
                <p:cond evt="onClick" delay="0">
                  <p:tgtEl>
                    <p:spTgt spid="7"/>
                  </p:tgtEl>
                </p:cond>
              </p:nextCondLst>
            </p:seq>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7"/>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24308"/>
            <a:ext cx="8520600" cy="572700"/>
          </a:xfrm>
        </p:spPr>
        <p:txBody>
          <a:bodyPr/>
          <a:lstStyle/>
          <a:p>
            <a:r>
              <a:rPr lang="en-PH" dirty="0" smtClean="0"/>
              <a:t>Demo Input</a:t>
            </a:r>
            <a:endParaRPr lang="en-US" dirty="0"/>
          </a:p>
        </p:txBody>
      </p:sp>
      <p:sp>
        <p:nvSpPr>
          <p:cNvPr id="3" name="Text Placeholder 2"/>
          <p:cNvSpPr>
            <a:spLocks noGrp="1"/>
          </p:cNvSpPr>
          <p:nvPr>
            <p:ph type="body" idx="1"/>
          </p:nvPr>
        </p:nvSpPr>
        <p:spPr/>
        <p:txBody>
          <a:bodyPr/>
          <a:lstStyle/>
          <a:p>
            <a:pPr>
              <a:buNone/>
            </a:pPr>
            <a:endParaRPr lang="en-US" dirty="0"/>
          </a:p>
        </p:txBody>
      </p:sp>
      <p:pic>
        <p:nvPicPr>
          <p:cNvPr id="4" name="my_drum_demo.wmv">
            <a:hlinkClick r:id="" action="ppaction://media"/>
          </p:cNvPr>
          <p:cNvPicPr>
            <a:picLocks noRot="1" noChangeAspect="1"/>
          </p:cNvPicPr>
          <p:nvPr>
            <a:videoFile r:link="rId1"/>
          </p:nvPr>
        </p:nvPicPr>
        <p:blipFill>
          <a:blip r:embed="rId3"/>
          <a:stretch>
            <a:fillRect/>
          </a:stretch>
        </p:blipFill>
        <p:spPr>
          <a:xfrm>
            <a:off x="977462" y="817888"/>
            <a:ext cx="7213594" cy="4053657"/>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284</Words>
  <PresentationFormat>On-screen Show (16:9)</PresentationFormat>
  <Paragraphs>20</Paragraphs>
  <Slides>10</Slides>
  <Notes>8</Notes>
  <HiddenSlides>0</HiddenSlides>
  <MMClips>4</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Musical Transcription of Drum Patterns Using Main Audio Features in KNN</vt:lpstr>
      <vt:lpstr>Abstract</vt:lpstr>
      <vt:lpstr>Billy Jean</vt:lpstr>
      <vt:lpstr>Introduction</vt:lpstr>
      <vt:lpstr>Methodology</vt:lpstr>
      <vt:lpstr>Results</vt:lpstr>
      <vt:lpstr>Conclusion</vt:lpstr>
      <vt:lpstr>Demo</vt:lpstr>
      <vt:lpstr>Demo Input</vt:lpstr>
      <vt:lpstr>Demo Output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Musical Transcription of Drum Patterns Using Main Audio Features in KNN</dc:title>
  <cp:lastModifiedBy>Toshiga</cp:lastModifiedBy>
  <cp:revision>2</cp:revision>
  <dcterms:modified xsi:type="dcterms:W3CDTF">2020-06-08T05:21:34Z</dcterms:modified>
</cp:coreProperties>
</file>