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7" r:id="rId2"/>
    <p:sldId id="258" r:id="rId3"/>
    <p:sldId id="259" r:id="rId4"/>
    <p:sldId id="280" r:id="rId5"/>
    <p:sldId id="279" r:id="rId6"/>
    <p:sldId id="281" r:id="rId7"/>
    <p:sldId id="277" r:id="rId8"/>
    <p:sldId id="282" r:id="rId9"/>
    <p:sldId id="260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80"/>
            <p14:sldId id="279"/>
            <p14:sldId id="281"/>
            <p14:sldId id="277"/>
            <p14:sldId id="282"/>
            <p14:sldId id="260"/>
            <p14:sldId id="283"/>
          </p14:sldIdLst>
        </p14:section>
        <p14:section name="General Closing" id="{4AB6C702-EE4D-4283-ACB0-770710E41AE6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D595C-03E6-4249-8D38-172F46EEB742}" v="9" dt="2020-07-25T15:31:03.834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2867" autoAdjust="0"/>
  </p:normalViewPr>
  <p:slideViewPr>
    <p:cSldViewPr snapToGrid="0">
      <p:cViewPr varScale="1">
        <p:scale>
          <a:sx n="74" d="100"/>
          <a:sy n="74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era" userId="0be68139c8094ef5" providerId="LiveId" clId="{70BD595C-03E6-4249-8D38-172F46EEB742}"/>
    <pc:docChg chg="undo custSel modSld">
      <pc:chgData name="Brian Vera" userId="0be68139c8094ef5" providerId="LiveId" clId="{70BD595C-03E6-4249-8D38-172F46EEB742}" dt="2020-07-25T15:31:07.173" v="265" actId="1076"/>
      <pc:docMkLst>
        <pc:docMk/>
      </pc:docMkLst>
      <pc:sldChg chg="addSp delSp modSp mod">
        <pc:chgData name="Brian Vera" userId="0be68139c8094ef5" providerId="LiveId" clId="{70BD595C-03E6-4249-8D38-172F46EEB742}" dt="2020-07-25T14:37:01.427" v="260" actId="1076"/>
        <pc:sldMkLst>
          <pc:docMk/>
          <pc:sldMk cId="1792921707" sldId="277"/>
        </pc:sldMkLst>
        <pc:spChg chg="mod">
          <ac:chgData name="Brian Vera" userId="0be68139c8094ef5" providerId="LiveId" clId="{70BD595C-03E6-4249-8D38-172F46EEB742}" dt="2020-07-25T01:05:48.945" v="15" actId="20577"/>
          <ac:spMkLst>
            <pc:docMk/>
            <pc:sldMk cId="1792921707" sldId="277"/>
            <ac:spMk id="2" creationId="{00000000-0000-0000-0000-000000000000}"/>
          </ac:spMkLst>
        </pc:spChg>
        <pc:spChg chg="mod">
          <ac:chgData name="Brian Vera" userId="0be68139c8094ef5" providerId="LiveId" clId="{70BD595C-03E6-4249-8D38-172F46EEB742}" dt="2020-07-25T14:21:39.695" v="258" actId="20577"/>
          <ac:spMkLst>
            <pc:docMk/>
            <pc:sldMk cId="1792921707" sldId="277"/>
            <ac:spMk id="3" creationId="{00000000-0000-0000-0000-000000000000}"/>
          </ac:spMkLst>
        </pc:spChg>
        <pc:spChg chg="add del">
          <ac:chgData name="Brian Vera" userId="0be68139c8094ef5" providerId="LiveId" clId="{70BD595C-03E6-4249-8D38-172F46EEB742}" dt="2020-07-25T01:17:03.555" v="168"/>
          <ac:spMkLst>
            <pc:docMk/>
            <pc:sldMk cId="1792921707" sldId="277"/>
            <ac:spMk id="4" creationId="{3B271476-9038-49CC-9A93-F1EC6E033457}"/>
          </ac:spMkLst>
        </pc:spChg>
        <pc:spChg chg="add del">
          <ac:chgData name="Brian Vera" userId="0be68139c8094ef5" providerId="LiveId" clId="{70BD595C-03E6-4249-8D38-172F46EEB742}" dt="2020-07-25T01:17:06.301" v="170"/>
          <ac:spMkLst>
            <pc:docMk/>
            <pc:sldMk cId="1792921707" sldId="277"/>
            <ac:spMk id="5" creationId="{AEE272DE-FD43-4CA4-A804-16196670F819}"/>
          </ac:spMkLst>
        </pc:spChg>
        <pc:picChg chg="add mod">
          <ac:chgData name="Brian Vera" userId="0be68139c8094ef5" providerId="LiveId" clId="{70BD595C-03E6-4249-8D38-172F46EEB742}" dt="2020-07-25T14:37:01.427" v="260" actId="1076"/>
          <ac:picMkLst>
            <pc:docMk/>
            <pc:sldMk cId="1792921707" sldId="277"/>
            <ac:picMk id="4" creationId="{14D41D5D-4A52-4F92-9260-237275A82B05}"/>
          </ac:picMkLst>
        </pc:picChg>
      </pc:sldChg>
      <pc:sldChg chg="addSp delSp modSp mod">
        <pc:chgData name="Brian Vera" userId="0be68139c8094ef5" providerId="LiveId" clId="{70BD595C-03E6-4249-8D38-172F46EEB742}" dt="2020-07-25T15:31:07.173" v="265" actId="1076"/>
        <pc:sldMkLst>
          <pc:docMk/>
          <pc:sldMk cId="750468224" sldId="279"/>
        </pc:sldMkLst>
        <pc:picChg chg="add del mod">
          <ac:chgData name="Brian Vera" userId="0be68139c8094ef5" providerId="LiveId" clId="{70BD595C-03E6-4249-8D38-172F46EEB742}" dt="2020-07-25T15:31:03.003" v="263" actId="478"/>
          <ac:picMkLst>
            <pc:docMk/>
            <pc:sldMk cId="750468224" sldId="279"/>
            <ac:picMk id="3" creationId="{0F94F054-4180-4735-A333-ED2E5657B2DE}"/>
          </ac:picMkLst>
        </pc:picChg>
        <pc:picChg chg="add mod">
          <ac:chgData name="Brian Vera" userId="0be68139c8094ef5" providerId="LiveId" clId="{70BD595C-03E6-4249-8D38-172F46EEB742}" dt="2020-07-25T15:31:07.173" v="265" actId="1076"/>
          <ac:picMkLst>
            <pc:docMk/>
            <pc:sldMk cId="750468224" sldId="279"/>
            <ac:picMk id="5" creationId="{385B84CA-A1B8-4FEC-941B-D39CE47339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Sequencial</a:t>
            </a:r>
            <a:r>
              <a:rPr lang="en-US" dirty="0"/>
              <a:t>: model always goes forward, feed forward</a:t>
            </a:r>
          </a:p>
          <a:p>
            <a:r>
              <a:rPr lang="en-US" dirty="0"/>
              <a:t>Dense layer: layers are fully connected, all nodes are fully connected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Machine Learning with Spotify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Monica Chen</a:t>
            </a:r>
          </a:p>
          <a:p>
            <a:r>
              <a:rPr lang="en-US" dirty="0" err="1"/>
              <a:t>Szeyeung</a:t>
            </a:r>
            <a:r>
              <a:rPr lang="en-US" dirty="0"/>
              <a:t> </a:t>
            </a:r>
            <a:r>
              <a:rPr lang="en-US" dirty="0" err="1"/>
              <a:t>Luk</a:t>
            </a:r>
            <a:endParaRPr lang="en-US" dirty="0"/>
          </a:p>
          <a:p>
            <a:r>
              <a:rPr lang="en-US" dirty="0"/>
              <a:t>Brian Vera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9690-57AA-524B-9AC4-E2453BE1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7D2CFF-B5C6-EF4D-B919-FDA2952F77A4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6417165" cy="177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SVM model outperforms more complicated models (ex. deep neural network)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06377B-ADB6-4E43-A844-E1BF85030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73364"/>
              </p:ext>
            </p:extLst>
          </p:nvPr>
        </p:nvGraphicFramePr>
        <p:xfrm>
          <a:off x="7097486" y="2336872"/>
          <a:ext cx="4822370" cy="312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657">
                  <a:extLst>
                    <a:ext uri="{9D8B030D-6E8A-4147-A177-3AD203B41FA5}">
                      <a16:colId xmlns:a16="http://schemas.microsoft.com/office/drawing/2014/main" val="1759039765"/>
                    </a:ext>
                  </a:extLst>
                </a:gridCol>
                <a:gridCol w="1741713">
                  <a:extLst>
                    <a:ext uri="{9D8B030D-6E8A-4147-A177-3AD203B41FA5}">
                      <a16:colId xmlns:a16="http://schemas.microsoft.com/office/drawing/2014/main" val="2074454241"/>
                    </a:ext>
                  </a:extLst>
                </a:gridCol>
              </a:tblGrid>
              <a:tr h="52129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799985"/>
                  </a:ext>
                </a:extLst>
              </a:tr>
              <a:tr h="521293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967243"/>
                  </a:ext>
                </a:extLst>
              </a:tr>
              <a:tr h="52129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90073"/>
                  </a:ext>
                </a:extLst>
              </a:tr>
              <a:tr h="52129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1854"/>
                  </a:ext>
                </a:extLst>
              </a:tr>
              <a:tr h="521293">
                <a:tc>
                  <a:txBody>
                    <a:bodyPr/>
                    <a:lstStyle/>
                    <a:p>
                      <a:r>
                        <a:rPr lang="en-US" dirty="0"/>
                        <a:t>Deep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45623"/>
                  </a:ext>
                </a:extLst>
              </a:tr>
              <a:tr h="521293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36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2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 cited</a:t>
            </a:r>
          </a:p>
          <a:p>
            <a:r>
              <a:rPr lang="en-US"/>
              <a:t>Additional supporting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9297"/>
          </a:xfrm>
        </p:spPr>
        <p:txBody>
          <a:bodyPr>
            <a:normAutofit/>
          </a:bodyPr>
          <a:lstStyle/>
          <a:p>
            <a:r>
              <a:rPr lang="en-US" dirty="0"/>
              <a:t>To identify audio genres using Machine Learning.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Supervised learning</a:t>
            </a:r>
          </a:p>
          <a:p>
            <a:r>
              <a:rPr lang="en-US" dirty="0"/>
              <a:t>Create a model testing accuracy of predicting music genres	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K-Nearest Neighbors (KNN)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effectLst/>
              </a:rPr>
              <a:t>Random Forest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effectLst/>
              </a:rPr>
              <a:t>Support Vector Machine (SVM)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effectLst/>
              </a:rPr>
              <a:t>Neural/Deep Neural Network</a:t>
            </a:r>
          </a:p>
          <a:p>
            <a:r>
              <a:rPr lang="en-US" dirty="0"/>
              <a:t>Identify for the model with the highest accuracy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Artists/Audio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2387983"/>
            <a:ext cx="11051235" cy="4178187"/>
          </a:xfrm>
        </p:spPr>
        <p:txBody>
          <a:bodyPr>
            <a:normAutofit/>
          </a:bodyPr>
          <a:lstStyle/>
          <a:p>
            <a:r>
              <a:rPr lang="en-US" dirty="0"/>
              <a:t>Identify sub-genres of music through 12 descriptive audio features provided by Spotify</a:t>
            </a:r>
          </a:p>
          <a:p>
            <a:pPr lvl="1"/>
            <a:r>
              <a:rPr lang="en-US" dirty="0"/>
              <a:t>Acoustic				</a:t>
            </a:r>
          </a:p>
          <a:p>
            <a:pPr lvl="1"/>
            <a:r>
              <a:rPr lang="en-US" dirty="0"/>
              <a:t>Tempo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Instrumental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B3B23B-8AF8-41C9-A72A-16E1F3D03C0F}"/>
              </a:ext>
            </a:extLst>
          </p:cNvPr>
          <p:cNvSpPr txBox="1">
            <a:spLocks/>
          </p:cNvSpPr>
          <p:nvPr/>
        </p:nvSpPr>
        <p:spPr>
          <a:xfrm>
            <a:off x="5033686" y="2707710"/>
            <a:ext cx="2865174" cy="170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Speechiness</a:t>
            </a:r>
            <a:endParaRPr lang="en-US" dirty="0"/>
          </a:p>
          <a:p>
            <a:pPr lvl="1"/>
            <a:r>
              <a:rPr lang="en-US" dirty="0"/>
              <a:t>Danceability</a:t>
            </a:r>
          </a:p>
          <a:p>
            <a:pPr lvl="1"/>
            <a:r>
              <a:rPr lang="en-US" dirty="0"/>
              <a:t>Loudness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F0B6-049B-4B54-80FB-90A7ED2B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Feasibility Test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31CEF8D-250C-4470-8681-DD4A4F484084}"/>
              </a:ext>
            </a:extLst>
          </p:cNvPr>
          <p:cNvSpPr txBox="1">
            <a:spLocks/>
          </p:cNvSpPr>
          <p:nvPr/>
        </p:nvSpPr>
        <p:spPr>
          <a:xfrm>
            <a:off x="8647369" y="1277810"/>
            <a:ext cx="2818679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Confusion Matrix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127323-0715-4A4B-B8B5-AF1AACE96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204" y="2238760"/>
            <a:ext cx="4251584" cy="2888481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8D7CAAD-4D21-431A-8532-DE920E61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6" y="2192222"/>
            <a:ext cx="6386147" cy="962002"/>
          </a:xfrm>
        </p:spPr>
        <p:txBody>
          <a:bodyPr>
            <a:normAutofit/>
          </a:bodyPr>
          <a:lstStyle/>
          <a:p>
            <a:r>
              <a:rPr lang="en-US" dirty="0"/>
              <a:t>Can the model successfully distinguish between classical and rap music?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06A435-81B2-4DF7-A481-2689752F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526" y="3735644"/>
            <a:ext cx="6144738" cy="1934270"/>
          </a:xfrm>
        </p:spPr>
        <p:txBody>
          <a:bodyPr>
            <a:normAutofit/>
          </a:bodyPr>
          <a:lstStyle/>
          <a:p>
            <a:r>
              <a:rPr lang="en-US" dirty="0"/>
              <a:t>Test feasibility of identifying two very distinct genres based on the audio features provided in the dataset 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036D16A-31D6-4E24-90E3-84DDC8D10487}"/>
              </a:ext>
            </a:extLst>
          </p:cNvPr>
          <p:cNvSpPr txBox="1">
            <a:spLocks/>
          </p:cNvSpPr>
          <p:nvPr/>
        </p:nvSpPr>
        <p:spPr>
          <a:xfrm>
            <a:off x="7876032" y="5408579"/>
            <a:ext cx="4221775" cy="966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Logistic Regression Accuracy = </a:t>
            </a:r>
          </a:p>
          <a:p>
            <a:pPr algn="ctr"/>
            <a:r>
              <a:rPr lang="en-US" dirty="0"/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2298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F0B6-049B-4B54-80FB-90A7ED2B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Primary Genre Model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CC8272-559B-4EE5-AB10-455B78346889}"/>
              </a:ext>
            </a:extLst>
          </p:cNvPr>
          <p:cNvSpPr/>
          <p:nvPr/>
        </p:nvSpPr>
        <p:spPr>
          <a:xfrm>
            <a:off x="-22162" y="2254028"/>
            <a:ext cx="7556987" cy="4327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Introduce additional genres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Logistic regression accuracy dropped to below 50% after including additional genres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Classical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Rap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Latin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Country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R&amp;B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Eliminate genres showing least accuracy, based on confusion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A61885-BE0E-E44D-9BAB-37656F42CBBC}"/>
              </a:ext>
            </a:extLst>
          </p:cNvPr>
          <p:cNvSpPr/>
          <p:nvPr/>
        </p:nvSpPr>
        <p:spPr>
          <a:xfrm>
            <a:off x="3028839" y="3269985"/>
            <a:ext cx="7556987" cy="212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Christian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EDM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Heavy Metal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Jazz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Alternative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CCC6A-BB2F-7341-AD65-FC96B7C1C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574" y="2141708"/>
            <a:ext cx="4080267" cy="3548058"/>
          </a:xfrm>
          <a:prstGeom prst="rect">
            <a:avLst/>
          </a:prstGeom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A2EC182-E902-6048-B9C3-15C2C1E71407}"/>
              </a:ext>
            </a:extLst>
          </p:cNvPr>
          <p:cNvSpPr txBox="1">
            <a:spLocks/>
          </p:cNvSpPr>
          <p:nvPr/>
        </p:nvSpPr>
        <p:spPr>
          <a:xfrm>
            <a:off x="8647369" y="1277810"/>
            <a:ext cx="2818679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Confusion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B84CA-A1B8-4FEC-941B-D39CE4733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7621" y="5957717"/>
            <a:ext cx="29527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F0B6-049B-4B54-80FB-90A7ED2B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Sub-Genre Model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CC8272-559B-4EE5-AB10-455B78346889}"/>
              </a:ext>
            </a:extLst>
          </p:cNvPr>
          <p:cNvSpPr/>
          <p:nvPr/>
        </p:nvSpPr>
        <p:spPr>
          <a:xfrm>
            <a:off x="-6352" y="2254028"/>
            <a:ext cx="7556987" cy="4327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1" defTabSz="914400">
              <a:spcAft>
                <a:spcPts val="600"/>
              </a:spcAft>
            </a:pPr>
            <a:endParaRPr lang="en-US" sz="6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285750" lvl="1" defTabSz="914400">
              <a:spcAft>
                <a:spcPts val="600"/>
              </a:spcAft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Sub-genres have a smaller range of distinctive audio features</a:t>
            </a:r>
          </a:p>
          <a:p>
            <a:pPr marL="8001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Produce higher accuracy</a:t>
            </a:r>
          </a:p>
          <a:p>
            <a:pPr marL="8001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Example:       Primary Genre: Latin</a:t>
            </a:r>
          </a:p>
          <a:p>
            <a:pPr marL="742950" lvl="2" defTabSz="914400">
              <a:spcAft>
                <a:spcPts val="600"/>
              </a:spcAft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		        Sub-Genre: Salsa, Bachata, Merengue, etc. </a:t>
            </a:r>
          </a:p>
          <a:p>
            <a:pPr marL="285750" lvl="1" defTabSz="914400">
              <a:spcAft>
                <a:spcPts val="600"/>
              </a:spcAft>
            </a:pPr>
            <a:endParaRPr lang="en-US" sz="2000" b="1" u="sng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285750" lvl="1" defTabSz="914400">
              <a:spcAft>
                <a:spcPts val="600"/>
              </a:spcAft>
            </a:pPr>
            <a:r>
              <a:rPr lang="en-US" sz="2000" b="1" u="sng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Sample Size</a:t>
            </a:r>
          </a:p>
          <a:p>
            <a:pPr marL="285750" lvl="1" defTabSz="914400">
              <a:spcAft>
                <a:spcPts val="600"/>
              </a:spcAft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Balanced Model: 100 samples for each sub-genre</a:t>
            </a:r>
          </a:p>
          <a:p>
            <a:pPr marL="285750" lvl="1" defTabSz="914400">
              <a:spcAft>
                <a:spcPts val="600"/>
              </a:spcAft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		      700 samples total (7 sub-genres)</a:t>
            </a:r>
          </a:p>
          <a:p>
            <a:pPr marL="285750" lvl="1" defTabSz="914400">
              <a:spcAft>
                <a:spcPts val="600"/>
              </a:spcAft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Testing: 175 samples</a:t>
            </a:r>
          </a:p>
          <a:p>
            <a:pPr marL="285750" lvl="1" defTabSz="914400">
              <a:spcAft>
                <a:spcPts val="600"/>
              </a:spcAft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Training: 525 samples</a:t>
            </a:r>
          </a:p>
          <a:p>
            <a:pPr marL="285750" lvl="1" defTabSz="914400">
              <a:spcAft>
                <a:spcPts val="600"/>
              </a:spcAft>
            </a:pPr>
            <a:endParaRPr lang="en-US" sz="20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285750" lvl="1" defTabSz="914400">
              <a:spcAft>
                <a:spcPts val="600"/>
              </a:spcAft>
            </a:pPr>
            <a:endParaRPr lang="en-US" sz="20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 marL="285750" lvl="1" defTabSz="914400">
              <a:spcAft>
                <a:spcPts val="600"/>
              </a:spcAft>
            </a:pPr>
            <a:endParaRPr lang="en-US" sz="20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CA1CE-6094-4332-BEC6-6D069605A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032" y="2139445"/>
            <a:ext cx="4105082" cy="367404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31CEF8D-250C-4470-8681-DD4A4F484084}"/>
              </a:ext>
            </a:extLst>
          </p:cNvPr>
          <p:cNvSpPr txBox="1">
            <a:spLocks/>
          </p:cNvSpPr>
          <p:nvPr/>
        </p:nvSpPr>
        <p:spPr>
          <a:xfrm>
            <a:off x="8647369" y="1277810"/>
            <a:ext cx="2818679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Confusion Matrix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BA758E-48E4-D143-BBF4-12759EF1C982}"/>
              </a:ext>
            </a:extLst>
          </p:cNvPr>
          <p:cNvSpPr txBox="1">
            <a:spLocks/>
          </p:cNvSpPr>
          <p:nvPr/>
        </p:nvSpPr>
        <p:spPr>
          <a:xfrm>
            <a:off x="7876032" y="5837433"/>
            <a:ext cx="4221775" cy="966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Logistic Regression Accuracy = </a:t>
            </a:r>
          </a:p>
          <a:p>
            <a:pPr algn="ctr"/>
            <a:r>
              <a:rPr lang="en-US" dirty="0"/>
              <a:t>76.6%</a:t>
            </a:r>
          </a:p>
        </p:txBody>
      </p:sp>
    </p:spTree>
    <p:extLst>
      <p:ext uri="{BB962C8B-B14F-4D97-AF65-F5344CB8AC3E}">
        <p14:creationId xmlns:p14="http://schemas.microsoft.com/office/powerpoint/2010/main" val="19881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Tree/Random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Tree: 70%</a:t>
            </a:r>
          </a:p>
          <a:p>
            <a:r>
              <a:rPr lang="en-US" dirty="0"/>
              <a:t>Random Forest: 81%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Feature Importance </a:t>
            </a:r>
          </a:p>
          <a:p>
            <a:pPr lvl="1"/>
            <a:r>
              <a:rPr lang="en-US" dirty="0"/>
              <a:t>Energy, Danceability, </a:t>
            </a:r>
            <a:r>
              <a:rPr lang="en-US" dirty="0" err="1"/>
              <a:t>Acousticness</a:t>
            </a:r>
            <a:r>
              <a:rPr lang="en-US" dirty="0"/>
              <a:t>, Valence, </a:t>
            </a:r>
            <a:r>
              <a:rPr lang="en-US" dirty="0" err="1"/>
              <a:t>Speechiness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41D5D-4A52-4F92-9260-237275A82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55" y="4515789"/>
            <a:ext cx="32099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Balanced multi classification</a:t>
            </a:r>
          </a:p>
          <a:p>
            <a:r>
              <a:rPr lang="en-US" sz="2000" dirty="0"/>
              <a:t>C=5, gamma=0.0001</a:t>
            </a:r>
          </a:p>
          <a:p>
            <a:r>
              <a:rPr lang="en-US" sz="2000" dirty="0" err="1"/>
              <a:t>MinMaxScaler</a:t>
            </a:r>
            <a:r>
              <a:rPr lang="en-US" sz="2000" dirty="0"/>
              <a:t> for training data</a:t>
            </a:r>
          </a:p>
          <a:p>
            <a:r>
              <a:rPr lang="en-US" sz="2000" dirty="0"/>
              <a:t>Accuracy: 82.86%</a:t>
            </a:r>
          </a:p>
          <a:p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2F6CB6-647B-4A59-AA75-F8EB495F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36" y="2122146"/>
            <a:ext cx="5915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77927"/>
          </a:xfrm>
        </p:spPr>
        <p:txBody>
          <a:bodyPr>
            <a:normAutofit/>
          </a:bodyPr>
          <a:lstStyle/>
          <a:p>
            <a:r>
              <a:rPr lang="en-US" dirty="0"/>
              <a:t>Model Assumptions</a:t>
            </a:r>
          </a:p>
          <a:p>
            <a:pPr lvl="1"/>
            <a:r>
              <a:rPr lang="en-US" dirty="0"/>
              <a:t>Sequential Model, Dense Layers</a:t>
            </a:r>
          </a:p>
          <a:p>
            <a:pPr lvl="1"/>
            <a:r>
              <a:rPr lang="en-US" dirty="0"/>
              <a:t>Input nodes: 12 audio features</a:t>
            </a:r>
          </a:p>
          <a:p>
            <a:pPr lvl="1"/>
            <a:r>
              <a:rPr lang="en-US" dirty="0"/>
              <a:t>Output nodes : 7 sub-genre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4EF02-F0E8-4B20-8EC5-48BA0A7B298F}"/>
              </a:ext>
            </a:extLst>
          </p:cNvPr>
          <p:cNvSpPr txBox="1"/>
          <p:nvPr/>
        </p:nvSpPr>
        <p:spPr>
          <a:xfrm>
            <a:off x="1984442" y="4388405"/>
            <a:ext cx="3842425" cy="173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u="sng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Neural Network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5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Layer 1: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 nodes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Result: 75.4% accuracy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29CEB-6A32-476E-8277-A72A80D9637A}"/>
              </a:ext>
            </a:extLst>
          </p:cNvPr>
          <p:cNvSpPr txBox="1"/>
          <p:nvPr/>
        </p:nvSpPr>
        <p:spPr>
          <a:xfrm>
            <a:off x="6722663" y="4388405"/>
            <a:ext cx="3842425" cy="214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u="sng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Deep Neural Network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5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Layer 1: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 nodes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Layer 2: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 nodes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Result: 80%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541</Words>
  <Application>Microsoft Office PowerPoint</Application>
  <PresentationFormat>Widescreen</PresentationFormat>
  <Paragraphs>122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1_Berlin</vt:lpstr>
      <vt:lpstr>Machine Learning with Spotify</vt:lpstr>
      <vt:lpstr>Goal</vt:lpstr>
      <vt:lpstr>Artists/Audio Features</vt:lpstr>
      <vt:lpstr>Feasibility Test</vt:lpstr>
      <vt:lpstr>Primary Genre Model</vt:lpstr>
      <vt:lpstr>Sub-Genre Model</vt:lpstr>
      <vt:lpstr>Decision Tree/Random Forest</vt:lpstr>
      <vt:lpstr>Support Vector Machine</vt:lpstr>
      <vt:lpstr>Deep Neural Network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Spotify</dc:title>
  <dc:creator>Monica Chen</dc:creator>
  <cp:lastModifiedBy>Brian Vera</cp:lastModifiedBy>
  <cp:revision>15</cp:revision>
  <dcterms:created xsi:type="dcterms:W3CDTF">2020-07-24T00:28:55Z</dcterms:created>
  <dcterms:modified xsi:type="dcterms:W3CDTF">2020-07-25T15:31:29Z</dcterms:modified>
</cp:coreProperties>
</file>