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4/4/2019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4/4/2019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4/4/2019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4/4/2019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4/4/2019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4/4/2019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4/4/2019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4/4/2019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youtube.com/watch?v=KzevshgDv8g" TargetMode="External"/><Relationship Id="rId3" Type="http://schemas.openxmlformats.org/officeDocument/2006/relationships/hyperlink" Target="https://github.com/mlachmish/MusicGenreClassification" TargetMode="External"/><Relationship Id="rId7" Type="http://schemas.openxmlformats.org/officeDocument/2006/relationships/hyperlink" Target="https://librosa.github.io/librosa/feature.html" TargetMode="External"/><Relationship Id="rId2" Type="http://schemas.openxmlformats.org/officeDocument/2006/relationships/hyperlink" Target="https://medium.com/@matanlachmish/music-genre-classification-470aaac9833d" TargetMode="External"/><Relationship Id="rId1" Type="http://schemas.openxmlformats.org/officeDocument/2006/relationships/slideLayout" Target="../slideLayouts/slideLayout2.xml"/><Relationship Id="rId6" Type="http://schemas.openxmlformats.org/officeDocument/2006/relationships/hyperlink" Target="https://librosa.github.io/librosa/" TargetMode="External"/><Relationship Id="rId5" Type="http://schemas.openxmlformats.org/officeDocument/2006/relationships/hyperlink" Target="https://ieeexplore.ieee.org/document/7806258/" TargetMode="External"/><Relationship Id="rId4" Type="http://schemas.openxmlformats.org/officeDocument/2006/relationships/hyperlink" Target="https://thesai.org/Downloads/Volume8No8/Paper_44-Automatic_Music_Genres_Classification.pdf" TargetMode="External"/><Relationship Id="rId9" Type="http://schemas.openxmlformats.org/officeDocument/2006/relationships/hyperlink" Target="https://www.youtube.com/watch?v=dxSfkRLQbU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Lst>
          </a:blip>
          <a:stretch>
            <a:fillRect/>
          </a:stretch>
        </p:blipFill>
        <p:spPr>
          <a:xfrm>
            <a:off x="31402" y="0"/>
            <a:ext cx="12160597" cy="6858000"/>
          </a:xfrm>
          <a:prstGeom prst="rect">
            <a:avLst/>
          </a:prstGeom>
        </p:spPr>
      </p:pic>
      <p:sp>
        <p:nvSpPr>
          <p:cNvPr id="2" name="Title 1"/>
          <p:cNvSpPr>
            <a:spLocks noGrp="1"/>
          </p:cNvSpPr>
          <p:nvPr>
            <p:ph type="ctrTitle"/>
          </p:nvPr>
        </p:nvSpPr>
        <p:spPr>
          <a:xfrm>
            <a:off x="1883392" y="1241946"/>
            <a:ext cx="8202304" cy="4033066"/>
          </a:xfrm>
        </p:spPr>
        <p:txBody>
          <a:bodyPr/>
          <a:lstStyle/>
          <a:p>
            <a:r>
              <a:rPr lang="en-IN" sz="4800" b="1" spc="0" dirty="0" smtClean="0">
                <a:solidFill>
                  <a:schemeClr val="bg1"/>
                </a:solidFill>
                <a:latin typeface="Agency FB" panose="020B0503020202020204" pitchFamily="34" charset="0"/>
              </a:rPr>
              <a:t>Music genre </a:t>
            </a:r>
            <a:br>
              <a:rPr lang="en-IN" sz="4800" b="1" spc="0" dirty="0" smtClean="0">
                <a:solidFill>
                  <a:schemeClr val="bg1"/>
                </a:solidFill>
                <a:latin typeface="Agency FB" panose="020B0503020202020204" pitchFamily="34" charset="0"/>
              </a:rPr>
            </a:br>
            <a:r>
              <a:rPr lang="en-IN" sz="4800" b="1" spc="0" dirty="0" smtClean="0">
                <a:solidFill>
                  <a:schemeClr val="bg1"/>
                </a:solidFill>
                <a:latin typeface="Agency FB" panose="020B0503020202020204" pitchFamily="34" charset="0"/>
              </a:rPr>
              <a:t>classification </a:t>
            </a:r>
            <a:br>
              <a:rPr lang="en-IN" sz="4800" b="1" spc="0" dirty="0" smtClean="0">
                <a:solidFill>
                  <a:schemeClr val="bg1"/>
                </a:solidFill>
                <a:latin typeface="Agency FB" panose="020B0503020202020204" pitchFamily="34" charset="0"/>
              </a:rPr>
            </a:br>
            <a:r>
              <a:rPr lang="en-IN" sz="4800" b="1" spc="0" dirty="0" smtClean="0">
                <a:solidFill>
                  <a:schemeClr val="bg1"/>
                </a:solidFill>
                <a:latin typeface="Agency FB" panose="020B0503020202020204" pitchFamily="34" charset="0"/>
              </a:rPr>
              <a:t>and </a:t>
            </a:r>
            <a:br>
              <a:rPr lang="en-IN" sz="4800" b="1" spc="0" dirty="0" smtClean="0">
                <a:solidFill>
                  <a:schemeClr val="bg1"/>
                </a:solidFill>
                <a:latin typeface="Agency FB" panose="020B0503020202020204" pitchFamily="34" charset="0"/>
              </a:rPr>
            </a:br>
            <a:r>
              <a:rPr lang="en-IN" sz="4800" b="1" spc="0" dirty="0" smtClean="0">
                <a:solidFill>
                  <a:schemeClr val="bg1"/>
                </a:solidFill>
                <a:latin typeface="Agency FB" panose="020B0503020202020204" pitchFamily="34" charset="0"/>
              </a:rPr>
              <a:t>prediction </a:t>
            </a:r>
            <a:br>
              <a:rPr lang="en-IN" sz="4800" b="1" spc="0" dirty="0" smtClean="0">
                <a:solidFill>
                  <a:schemeClr val="bg1"/>
                </a:solidFill>
                <a:latin typeface="Agency FB" panose="020B0503020202020204" pitchFamily="34" charset="0"/>
              </a:rPr>
            </a:br>
            <a:r>
              <a:rPr lang="en-IN" sz="4800" b="1" spc="0" dirty="0" smtClean="0">
                <a:solidFill>
                  <a:schemeClr val="bg1"/>
                </a:solidFill>
                <a:latin typeface="Agency FB" panose="020B0503020202020204" pitchFamily="34" charset="0"/>
              </a:rPr>
              <a:t>system</a:t>
            </a:r>
            <a:endParaRPr lang="en-IN" sz="4800" b="1" spc="0" dirty="0">
              <a:solidFill>
                <a:schemeClr val="bg1"/>
              </a:solidFill>
              <a:latin typeface="Agency FB" panose="020B0503020202020204" pitchFamily="34" charset="0"/>
            </a:endParaRPr>
          </a:p>
        </p:txBody>
      </p:sp>
      <p:sp>
        <p:nvSpPr>
          <p:cNvPr id="3" name="Subtitle 2"/>
          <p:cNvSpPr>
            <a:spLocks noGrp="1"/>
          </p:cNvSpPr>
          <p:nvPr>
            <p:ph type="subTitle" idx="1"/>
          </p:nvPr>
        </p:nvSpPr>
        <p:spPr>
          <a:xfrm>
            <a:off x="2215045" y="5275012"/>
            <a:ext cx="8045373" cy="1446463"/>
          </a:xfrm>
        </p:spPr>
        <p:txBody>
          <a:bodyPr>
            <a:normAutofit/>
          </a:bodyPr>
          <a:lstStyle/>
          <a:p>
            <a:r>
              <a:rPr lang="en-IN" spc="0" dirty="0" smtClean="0">
                <a:solidFill>
                  <a:schemeClr val="bg1"/>
                </a:solidFill>
              </a:rPr>
              <a:t>BY  WRIDDHIRUP DUTTA (16BIS0145)</a:t>
            </a:r>
          </a:p>
          <a:p>
            <a:r>
              <a:rPr lang="en-IN" spc="0" dirty="0" smtClean="0">
                <a:solidFill>
                  <a:schemeClr val="bg1"/>
                </a:solidFill>
              </a:rPr>
              <a:t>CSE4022 NATURAL LANGUAGE PROCESSING </a:t>
            </a:r>
          </a:p>
          <a:p>
            <a:r>
              <a:rPr lang="en-IN" spc="0" dirty="0" smtClean="0">
                <a:solidFill>
                  <a:schemeClr val="bg1"/>
                </a:solidFill>
              </a:rPr>
              <a:t>G2 SLOT	Prof. </a:t>
            </a:r>
            <a:r>
              <a:rPr lang="en-IN" spc="0" dirty="0" err="1" smtClean="0">
                <a:solidFill>
                  <a:schemeClr val="bg1"/>
                </a:solidFill>
              </a:rPr>
              <a:t>Sharmila</a:t>
            </a:r>
            <a:r>
              <a:rPr lang="en-IN" spc="0" dirty="0" smtClean="0">
                <a:solidFill>
                  <a:schemeClr val="bg1"/>
                </a:solidFill>
              </a:rPr>
              <a:t> </a:t>
            </a:r>
            <a:r>
              <a:rPr lang="en-IN" spc="0" dirty="0" err="1" smtClean="0">
                <a:solidFill>
                  <a:schemeClr val="bg1"/>
                </a:solidFill>
              </a:rPr>
              <a:t>Banu</a:t>
            </a:r>
            <a:r>
              <a:rPr lang="en-IN" spc="0" dirty="0" smtClean="0">
                <a:solidFill>
                  <a:schemeClr val="bg1"/>
                </a:solidFill>
              </a:rPr>
              <a:t> </a:t>
            </a:r>
            <a:r>
              <a:rPr lang="en-IN" dirty="0" smtClean="0">
                <a:solidFill>
                  <a:schemeClr val="bg1"/>
                </a:solidFill>
              </a:rPr>
              <a:t>K.</a:t>
            </a:r>
            <a:endParaRPr lang="en-IN" dirty="0">
              <a:solidFill>
                <a:schemeClr val="bg1"/>
              </a:solidFill>
            </a:endParaRPr>
          </a:p>
        </p:txBody>
      </p:sp>
      <p:sp>
        <p:nvSpPr>
          <p:cNvPr id="5" name="TextBox 4"/>
          <p:cNvSpPr txBox="1"/>
          <p:nvPr/>
        </p:nvSpPr>
        <p:spPr>
          <a:xfrm>
            <a:off x="4339988" y="520646"/>
            <a:ext cx="3316406" cy="584775"/>
          </a:xfrm>
          <a:prstGeom prst="rect">
            <a:avLst/>
          </a:prstGeom>
          <a:noFill/>
        </p:spPr>
        <p:txBody>
          <a:bodyPr wrap="square" rtlCol="0">
            <a:spAutoFit/>
          </a:bodyPr>
          <a:lstStyle/>
          <a:p>
            <a:pPr algn="ctr"/>
            <a:r>
              <a:rPr lang="en-IN" sz="3200" b="1" i="1" dirty="0" smtClean="0">
                <a:solidFill>
                  <a:schemeClr val="bg1"/>
                </a:solidFill>
                <a:latin typeface="Calibri Light" panose="020F0302020204030204" pitchFamily="34" charset="0"/>
                <a:cs typeface="Calibri Light" panose="020F0302020204030204" pitchFamily="34" charset="0"/>
              </a:rPr>
              <a:t>FINAL REVIEW</a:t>
            </a:r>
            <a:endParaRPr lang="en-IN" sz="3200" b="1" i="1" dirty="0">
              <a:solidFill>
                <a:schemeClr val="bg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94335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work...</a:t>
            </a:r>
            <a:endParaRPr lang="en-IN" dirty="0"/>
          </a:p>
        </p:txBody>
      </p:sp>
      <p:sp>
        <p:nvSpPr>
          <p:cNvPr id="3" name="Content Placeholder 2"/>
          <p:cNvSpPr>
            <a:spLocks noGrp="1"/>
          </p:cNvSpPr>
          <p:nvPr>
            <p:ph idx="1"/>
          </p:nvPr>
        </p:nvSpPr>
        <p:spPr/>
        <p:txBody>
          <a:bodyPr/>
          <a:lstStyle/>
          <a:p>
            <a:pPr lvl="0"/>
            <a:r>
              <a:rPr lang="en-IN" i="1" dirty="0">
                <a:solidFill>
                  <a:schemeClr val="tx1"/>
                </a:solidFill>
              </a:rPr>
              <a:t>The validation set accuracy can be increased with more amount of dataset</a:t>
            </a:r>
          </a:p>
          <a:p>
            <a:pPr lvl="0"/>
            <a:r>
              <a:rPr lang="en-IN" i="1" dirty="0">
                <a:solidFill>
                  <a:schemeClr val="tx1"/>
                </a:solidFill>
              </a:rPr>
              <a:t>CNN model can be used in this case, but the accuracy will be low as all the images have same kind of features, hence the model wont be able to differentiate much.</a:t>
            </a:r>
          </a:p>
          <a:p>
            <a:pPr lvl="0"/>
            <a:r>
              <a:rPr lang="en-IN" i="1" dirty="0">
                <a:solidFill>
                  <a:schemeClr val="tx1"/>
                </a:solidFill>
              </a:rPr>
              <a:t>The dataset can also be increased by 50% overlap for every 5s of the song, hence the data will increase by a factor of 1000.</a:t>
            </a:r>
          </a:p>
          <a:p>
            <a:pPr lvl="0"/>
            <a:r>
              <a:rPr lang="en-IN" i="1" dirty="0">
                <a:solidFill>
                  <a:schemeClr val="tx1"/>
                </a:solidFill>
              </a:rPr>
              <a:t>Recommendation system can be made by content based or collaborative filtering model in such a way that the system will listen to a song and predict the genre and recommend top 5 songs like the given song.</a:t>
            </a:r>
          </a:p>
          <a:p>
            <a:endParaRPr lang="en-IN" dirty="0"/>
          </a:p>
        </p:txBody>
      </p:sp>
    </p:spTree>
    <p:extLst>
      <p:ext uri="{BB962C8B-B14F-4D97-AF65-F5344CB8AC3E}">
        <p14:creationId xmlns:p14="http://schemas.microsoft.com/office/powerpoint/2010/main" val="15849373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CONCLUSION:</a:t>
            </a:r>
            <a:r>
              <a:rPr lang="en-IN" dirty="0"/>
              <a:t/>
            </a:r>
            <a:br>
              <a:rPr lang="en-IN" dirty="0"/>
            </a:br>
            <a:endParaRPr lang="en-IN" dirty="0"/>
          </a:p>
        </p:txBody>
      </p:sp>
      <p:sp>
        <p:nvSpPr>
          <p:cNvPr id="3" name="Content Placeholder 2"/>
          <p:cNvSpPr>
            <a:spLocks noGrp="1"/>
          </p:cNvSpPr>
          <p:nvPr>
            <p:ph idx="1"/>
          </p:nvPr>
        </p:nvSpPr>
        <p:spPr/>
        <p:txBody>
          <a:bodyPr>
            <a:normAutofit/>
          </a:bodyPr>
          <a:lstStyle/>
          <a:p>
            <a:pPr marL="0" indent="0">
              <a:buNone/>
            </a:pPr>
            <a:r>
              <a:rPr lang="en-IN" sz="2400" b="1" i="1" dirty="0">
                <a:solidFill>
                  <a:schemeClr val="tx1"/>
                </a:solidFill>
              </a:rPr>
              <a:t>The music genre classification and prediction system has been successfully completed and the results are compared for better analysis. The prediction is almost accurate for ANN model whereas the SVM model needs more training set. </a:t>
            </a:r>
            <a:endParaRPr lang="en-IN" sz="2400" b="1" dirty="0">
              <a:solidFill>
                <a:schemeClr val="tx1"/>
              </a:solidFill>
            </a:endParaRPr>
          </a:p>
        </p:txBody>
      </p:sp>
    </p:spTree>
    <p:extLst>
      <p:ext uri="{BB962C8B-B14F-4D97-AF65-F5344CB8AC3E}">
        <p14:creationId xmlns:p14="http://schemas.microsoft.com/office/powerpoint/2010/main" val="24510134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REFERENCES:</a:t>
            </a:r>
            <a:r>
              <a:rPr lang="en-IN" dirty="0"/>
              <a:t/>
            </a:r>
            <a:br>
              <a:rPr lang="en-IN" dirty="0"/>
            </a:br>
            <a:endParaRPr lang="en-IN" dirty="0"/>
          </a:p>
        </p:txBody>
      </p:sp>
      <p:sp>
        <p:nvSpPr>
          <p:cNvPr id="3" name="Content Placeholder 2"/>
          <p:cNvSpPr>
            <a:spLocks noGrp="1"/>
          </p:cNvSpPr>
          <p:nvPr>
            <p:ph idx="1"/>
          </p:nvPr>
        </p:nvSpPr>
        <p:spPr>
          <a:xfrm>
            <a:off x="1251678" y="1419367"/>
            <a:ext cx="10178322" cy="4460225"/>
          </a:xfrm>
        </p:spPr>
        <p:txBody>
          <a:bodyPr>
            <a:normAutofit fontScale="92500" lnSpcReduction="20000"/>
          </a:bodyPr>
          <a:lstStyle/>
          <a:p>
            <a:pPr lvl="0"/>
            <a:r>
              <a:rPr lang="en-IN" u="sng" dirty="0">
                <a:solidFill>
                  <a:schemeClr val="tx1"/>
                </a:solidFill>
                <a:hlinkClick r:id="rId2"/>
              </a:rPr>
              <a:t>https://medium.com/@</a:t>
            </a:r>
            <a:r>
              <a:rPr lang="en-IN" u="sng" dirty="0" smtClean="0">
                <a:solidFill>
                  <a:schemeClr val="tx1"/>
                </a:solidFill>
                <a:hlinkClick r:id="rId2"/>
              </a:rPr>
              <a:t>matanlachmish/music-genre-classification-470aaac9833d</a:t>
            </a:r>
            <a:endParaRPr lang="en-IN" dirty="0" smtClean="0">
              <a:solidFill>
                <a:schemeClr val="tx1"/>
              </a:solidFill>
            </a:endParaRPr>
          </a:p>
          <a:p>
            <a:pPr lvl="0"/>
            <a:r>
              <a:rPr lang="en-IN" u="sng" dirty="0" smtClean="0">
                <a:solidFill>
                  <a:schemeClr val="tx1"/>
                </a:solidFill>
                <a:hlinkClick r:id="rId3"/>
              </a:rPr>
              <a:t>https://github.com/mlachmish/MusicGenreClassification</a:t>
            </a:r>
            <a:endParaRPr lang="en-IN" dirty="0" smtClean="0">
              <a:solidFill>
                <a:schemeClr val="tx1"/>
              </a:solidFill>
            </a:endParaRPr>
          </a:p>
          <a:p>
            <a:pPr lvl="0"/>
            <a:r>
              <a:rPr lang="en-IN" dirty="0" smtClean="0">
                <a:solidFill>
                  <a:schemeClr val="tx1"/>
                </a:solidFill>
              </a:rPr>
              <a:t>Omar </a:t>
            </a:r>
            <a:r>
              <a:rPr lang="en-IN" dirty="0" err="1">
                <a:solidFill>
                  <a:schemeClr val="tx1"/>
                </a:solidFill>
              </a:rPr>
              <a:t>Diab</a:t>
            </a:r>
            <a:r>
              <a:rPr lang="en-IN" dirty="0">
                <a:solidFill>
                  <a:schemeClr val="tx1"/>
                </a:solidFill>
              </a:rPr>
              <a:t>, Anthony </a:t>
            </a:r>
            <a:r>
              <a:rPr lang="en-IN" dirty="0" err="1">
                <a:solidFill>
                  <a:schemeClr val="tx1"/>
                </a:solidFill>
              </a:rPr>
              <a:t>Manero</a:t>
            </a:r>
            <a:r>
              <a:rPr lang="en-IN" dirty="0">
                <a:solidFill>
                  <a:schemeClr val="tx1"/>
                </a:solidFill>
              </a:rPr>
              <a:t>, and Reid Watson. Musical Genre Tag Classification With Curated and Crowdsourced Datasets. Stanford University, Computer Science,1 edition, 2012.</a:t>
            </a:r>
          </a:p>
          <a:p>
            <a:pPr lvl="0"/>
            <a:r>
              <a:rPr lang="en-IN" u="sng" dirty="0">
                <a:solidFill>
                  <a:schemeClr val="tx1"/>
                </a:solidFill>
                <a:hlinkClick r:id="rId4"/>
              </a:rPr>
              <a:t>https://thesai.org/Downloads/Volume8No8/Paper_44-Automatic_Music_Genres_Classification.pdf</a:t>
            </a:r>
            <a:endParaRPr lang="en-IN" dirty="0">
              <a:solidFill>
                <a:schemeClr val="tx1"/>
              </a:solidFill>
            </a:endParaRPr>
          </a:p>
          <a:p>
            <a:pPr lvl="0"/>
            <a:r>
              <a:rPr lang="en-IN" u="sng" dirty="0">
                <a:solidFill>
                  <a:schemeClr val="tx1"/>
                </a:solidFill>
                <a:hlinkClick r:id="rId5"/>
              </a:rPr>
              <a:t>https://ieeexplore.ieee.org/document/7806258/</a:t>
            </a:r>
            <a:endParaRPr lang="en-IN" dirty="0">
              <a:solidFill>
                <a:schemeClr val="tx1"/>
              </a:solidFill>
            </a:endParaRPr>
          </a:p>
          <a:p>
            <a:pPr lvl="0"/>
            <a:r>
              <a:rPr lang="en-IN" dirty="0">
                <a:solidFill>
                  <a:schemeClr val="tx1"/>
                </a:solidFill>
              </a:rPr>
              <a:t>Music Genre Classification by </a:t>
            </a:r>
            <a:r>
              <a:rPr lang="en-IN" dirty="0" err="1">
                <a:solidFill>
                  <a:schemeClr val="tx1"/>
                </a:solidFill>
              </a:rPr>
              <a:t>Archit</a:t>
            </a:r>
            <a:r>
              <a:rPr lang="en-IN" dirty="0">
                <a:solidFill>
                  <a:schemeClr val="tx1"/>
                </a:solidFill>
              </a:rPr>
              <a:t> </a:t>
            </a:r>
            <a:r>
              <a:rPr lang="en-IN" dirty="0" err="1">
                <a:solidFill>
                  <a:schemeClr val="tx1"/>
                </a:solidFill>
              </a:rPr>
              <a:t>Rathore</a:t>
            </a:r>
            <a:r>
              <a:rPr lang="en-IN" dirty="0">
                <a:solidFill>
                  <a:schemeClr val="tx1"/>
                </a:solidFill>
              </a:rPr>
              <a:t>, Margaux </a:t>
            </a:r>
            <a:r>
              <a:rPr lang="en-IN" dirty="0" err="1">
                <a:solidFill>
                  <a:schemeClr val="tx1"/>
                </a:solidFill>
              </a:rPr>
              <a:t>Dorido</a:t>
            </a:r>
            <a:endParaRPr lang="en-IN" dirty="0">
              <a:solidFill>
                <a:schemeClr val="tx1"/>
              </a:solidFill>
            </a:endParaRPr>
          </a:p>
          <a:p>
            <a:pPr lvl="0"/>
            <a:r>
              <a:rPr lang="en-IN" dirty="0">
                <a:solidFill>
                  <a:schemeClr val="tx1"/>
                </a:solidFill>
              </a:rPr>
              <a:t>stackoverflow.com</a:t>
            </a:r>
          </a:p>
          <a:p>
            <a:pPr lvl="0"/>
            <a:r>
              <a:rPr lang="en-IN" dirty="0">
                <a:solidFill>
                  <a:schemeClr val="tx1"/>
                </a:solidFill>
              </a:rPr>
              <a:t>towardsdatascience.com</a:t>
            </a:r>
          </a:p>
          <a:p>
            <a:pPr lvl="0"/>
            <a:r>
              <a:rPr lang="en-IN" u="sng" dirty="0">
                <a:solidFill>
                  <a:schemeClr val="tx1"/>
                </a:solidFill>
                <a:hlinkClick r:id="rId6"/>
              </a:rPr>
              <a:t>https://librosa.github.io/librosa/</a:t>
            </a:r>
            <a:endParaRPr lang="en-IN" dirty="0">
              <a:solidFill>
                <a:schemeClr val="tx1"/>
              </a:solidFill>
            </a:endParaRPr>
          </a:p>
          <a:p>
            <a:pPr lvl="0"/>
            <a:r>
              <a:rPr lang="en-IN" u="sng" dirty="0">
                <a:solidFill>
                  <a:schemeClr val="tx1"/>
                </a:solidFill>
                <a:hlinkClick r:id="rId7"/>
              </a:rPr>
              <a:t>https://librosa.github.io/librosa/feature.html</a:t>
            </a:r>
            <a:endParaRPr lang="en-IN" dirty="0">
              <a:solidFill>
                <a:schemeClr val="tx1"/>
              </a:solidFill>
            </a:endParaRPr>
          </a:p>
          <a:p>
            <a:pPr lvl="0"/>
            <a:r>
              <a:rPr lang="en-IN" u="sng" dirty="0">
                <a:solidFill>
                  <a:schemeClr val="tx1"/>
                </a:solidFill>
                <a:hlinkClick r:id="rId8"/>
              </a:rPr>
              <a:t>https://www.youtube.com/watch?v=KzevshgDv8g</a:t>
            </a:r>
            <a:endParaRPr lang="en-IN" dirty="0">
              <a:solidFill>
                <a:schemeClr val="tx1"/>
              </a:solidFill>
            </a:endParaRPr>
          </a:p>
          <a:p>
            <a:pPr lvl="0"/>
            <a:r>
              <a:rPr lang="en-IN" u="sng" dirty="0">
                <a:solidFill>
                  <a:schemeClr val="tx1"/>
                </a:solidFill>
                <a:hlinkClick r:id="rId9"/>
              </a:rPr>
              <a:t>https://www.youtube.com/watch?v=dxSfkRLQbUs</a:t>
            </a:r>
            <a:endParaRPr lang="en-IN" dirty="0">
              <a:solidFill>
                <a:schemeClr val="tx1"/>
              </a:solidFill>
            </a:endParaRPr>
          </a:p>
          <a:p>
            <a:endParaRPr lang="en-IN" dirty="0"/>
          </a:p>
        </p:txBody>
      </p:sp>
    </p:spTree>
    <p:extLst>
      <p:ext uri="{BB962C8B-B14F-4D97-AF65-F5344CB8AC3E}">
        <p14:creationId xmlns:p14="http://schemas.microsoft.com/office/powerpoint/2010/main" val="1364838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3809" y="3030051"/>
            <a:ext cx="4835224" cy="1492132"/>
          </a:xfrm>
        </p:spPr>
        <p:txBody>
          <a:bodyPr/>
          <a:lstStyle/>
          <a:p>
            <a:pPr algn="ctr"/>
            <a:r>
              <a:rPr lang="en-IN" dirty="0" smtClean="0"/>
              <a:t>Thank you </a:t>
            </a:r>
            <a:r>
              <a:rPr lang="en-IN" dirty="0" smtClean="0">
                <a:sym typeface="Wingdings" panose="05000000000000000000" pitchFamily="2" charset="2"/>
              </a:rPr>
              <a:t></a:t>
            </a:r>
            <a:endParaRPr lang="en-IN" dirty="0"/>
          </a:p>
        </p:txBody>
      </p:sp>
    </p:spTree>
    <p:extLst>
      <p:ext uri="{BB962C8B-B14F-4D97-AF65-F5344CB8AC3E}">
        <p14:creationId xmlns:p14="http://schemas.microsoft.com/office/powerpoint/2010/main" val="413077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idx="1"/>
          </p:nvPr>
        </p:nvSpPr>
        <p:spPr/>
        <p:txBody>
          <a:bodyPr/>
          <a:lstStyle/>
          <a:p>
            <a:r>
              <a:rPr lang="en-US" dirty="0"/>
              <a:t>This project is primarily aimed to create an automated system to classify and predict music genres. </a:t>
            </a:r>
            <a:r>
              <a:rPr lang="en-IN" dirty="0"/>
              <a:t>The first step included finding good features that demarcated genre boundaries clearly. A total of five features, namely MFCC vector, Chroma frequencies, spectral roll -off , spectral centroid, </a:t>
            </a:r>
            <a:r>
              <a:rPr lang="en-IN" dirty="0" smtClean="0"/>
              <a:t>spectral bandwidth, zero-crossing </a:t>
            </a:r>
            <a:r>
              <a:rPr lang="en-IN" dirty="0"/>
              <a:t>rate were used for obtaining feature vectors for the classifiers from the GTZAN genre dataset. The dataset consist of 1000 samples of 10 genres. For detecting the genre of the test audio, an artificial neural network model has been created. The model is further compared with another model made using Support vector machine (SVM). The features from the spectrogram sample is fed as the input and it will show the genre of the song as output. The project is made using python. </a:t>
            </a:r>
          </a:p>
          <a:p>
            <a:endParaRPr lang="en-IN" dirty="0"/>
          </a:p>
        </p:txBody>
      </p:sp>
    </p:spTree>
    <p:extLst>
      <p:ext uri="{BB962C8B-B14F-4D97-AF65-F5344CB8AC3E}">
        <p14:creationId xmlns:p14="http://schemas.microsoft.com/office/powerpoint/2010/main" val="4779375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GTZAN DATASET </a:t>
            </a:r>
            <a:r>
              <a:rPr lang="en-IN" dirty="0"/>
              <a:t/>
            </a:r>
            <a:br>
              <a:rPr lang="en-IN" dirty="0"/>
            </a:br>
            <a:endParaRPr lang="en-IN" dirty="0"/>
          </a:p>
        </p:txBody>
      </p:sp>
      <p:sp>
        <p:nvSpPr>
          <p:cNvPr id="3" name="Content Placeholder 2"/>
          <p:cNvSpPr>
            <a:spLocks noGrp="1"/>
          </p:cNvSpPr>
          <p:nvPr>
            <p:ph idx="1"/>
          </p:nvPr>
        </p:nvSpPr>
        <p:spPr>
          <a:xfrm>
            <a:off x="1142496" y="1433014"/>
            <a:ext cx="10178322" cy="4585647"/>
          </a:xfrm>
        </p:spPr>
        <p:txBody>
          <a:bodyPr>
            <a:normAutofit fontScale="77500" lnSpcReduction="20000"/>
          </a:bodyPr>
          <a:lstStyle/>
          <a:p>
            <a:r>
              <a:rPr lang="en-IN" sz="2300" dirty="0"/>
              <a:t>Each audio clips has a length 30 seconds, are 22050Hz Mono 16-bit files. The </a:t>
            </a:r>
            <a:r>
              <a:rPr lang="en-IN" sz="2300" dirty="0" smtClean="0"/>
              <a:t>dataset having </a:t>
            </a:r>
            <a:r>
              <a:rPr lang="en-IN" sz="2300" smtClean="0"/>
              <a:t>1000 samples </a:t>
            </a:r>
            <a:r>
              <a:rPr lang="en-IN" sz="2300" dirty="0"/>
              <a:t>incorporates samples from variety of sources like CDs, radios, microphone recordings etc. We split the dataset in </a:t>
            </a:r>
            <a:r>
              <a:rPr lang="en-IN" sz="2300" dirty="0" smtClean="0"/>
              <a:t>0.7 </a:t>
            </a:r>
            <a:r>
              <a:rPr lang="en-IN" sz="2300" dirty="0"/>
              <a:t>: </a:t>
            </a:r>
            <a:r>
              <a:rPr lang="en-IN" sz="2300" dirty="0" smtClean="0"/>
              <a:t>0.3 </a:t>
            </a:r>
            <a:r>
              <a:rPr lang="en-IN" sz="2300" dirty="0"/>
              <a:t>ratio and used k-fold cross validation for reporting the results</a:t>
            </a:r>
            <a:r>
              <a:rPr lang="en-IN" sz="2300" dirty="0" smtClean="0"/>
              <a:t>. </a:t>
            </a:r>
          </a:p>
          <a:p>
            <a:r>
              <a:rPr lang="en-IN" sz="2300" dirty="0"/>
              <a:t>The genres I am classifying are</a:t>
            </a:r>
            <a:r>
              <a:rPr lang="en-IN" sz="2300" dirty="0" smtClean="0"/>
              <a:t>:</a:t>
            </a:r>
          </a:p>
          <a:p>
            <a:pPr marL="457200" lvl="0" indent="-457200">
              <a:buFont typeface="+mj-lt"/>
              <a:buAutoNum type="arabicPeriod"/>
            </a:pPr>
            <a:r>
              <a:rPr lang="en-IN" sz="2300" dirty="0" smtClean="0"/>
              <a:t>Blues</a:t>
            </a:r>
          </a:p>
          <a:p>
            <a:pPr marL="457200" lvl="0" indent="-457200">
              <a:buFont typeface="+mj-lt"/>
              <a:buAutoNum type="arabicPeriod"/>
            </a:pPr>
            <a:r>
              <a:rPr lang="en-IN" sz="2300" dirty="0" smtClean="0"/>
              <a:t>Classical</a:t>
            </a:r>
            <a:endParaRPr lang="en-IN" sz="2300" dirty="0"/>
          </a:p>
          <a:p>
            <a:pPr marL="457200" lvl="0" indent="-457200">
              <a:buFont typeface="+mj-lt"/>
              <a:buAutoNum type="arabicPeriod"/>
            </a:pPr>
            <a:r>
              <a:rPr lang="en-IN" sz="2300" dirty="0"/>
              <a:t>Country</a:t>
            </a:r>
          </a:p>
          <a:p>
            <a:pPr marL="457200" lvl="0" indent="-457200">
              <a:buFont typeface="+mj-lt"/>
              <a:buAutoNum type="arabicPeriod"/>
            </a:pPr>
            <a:r>
              <a:rPr lang="en-IN" sz="2300" dirty="0"/>
              <a:t>Disco </a:t>
            </a:r>
          </a:p>
          <a:p>
            <a:pPr marL="457200" lvl="0" indent="-457200">
              <a:buFont typeface="+mj-lt"/>
              <a:buAutoNum type="arabicPeriod"/>
            </a:pPr>
            <a:r>
              <a:rPr lang="en-IN" sz="2300" dirty="0"/>
              <a:t>Hip-hop</a:t>
            </a:r>
          </a:p>
          <a:p>
            <a:pPr marL="457200" lvl="0" indent="-457200">
              <a:buFont typeface="+mj-lt"/>
              <a:buAutoNum type="arabicPeriod"/>
            </a:pPr>
            <a:r>
              <a:rPr lang="en-IN" sz="2300" dirty="0"/>
              <a:t>Jazz</a:t>
            </a:r>
          </a:p>
          <a:p>
            <a:pPr marL="457200" lvl="0" indent="-457200">
              <a:buFont typeface="+mj-lt"/>
              <a:buAutoNum type="arabicPeriod"/>
            </a:pPr>
            <a:r>
              <a:rPr lang="en-IN" sz="2300" dirty="0"/>
              <a:t>Metal</a:t>
            </a:r>
          </a:p>
          <a:p>
            <a:pPr marL="457200" lvl="0" indent="-457200">
              <a:buFont typeface="+mj-lt"/>
              <a:buAutoNum type="arabicPeriod"/>
            </a:pPr>
            <a:r>
              <a:rPr lang="en-IN" sz="2300" dirty="0"/>
              <a:t>Pop</a:t>
            </a:r>
          </a:p>
          <a:p>
            <a:pPr marL="457200" lvl="0" indent="-457200">
              <a:buFont typeface="+mj-lt"/>
              <a:buAutoNum type="arabicPeriod"/>
            </a:pPr>
            <a:r>
              <a:rPr lang="en-IN" sz="2300" dirty="0"/>
              <a:t>Reggae</a:t>
            </a:r>
          </a:p>
          <a:p>
            <a:pPr marL="457200" lvl="0" indent="-457200">
              <a:buFont typeface="+mj-lt"/>
              <a:buAutoNum type="arabicPeriod"/>
            </a:pPr>
            <a:r>
              <a:rPr lang="en-IN" sz="2300" dirty="0"/>
              <a:t> Rock</a:t>
            </a:r>
          </a:p>
          <a:p>
            <a:endParaRPr lang="en-IN" dirty="0"/>
          </a:p>
          <a:p>
            <a:endParaRPr lang="en-IN" dirty="0"/>
          </a:p>
        </p:txBody>
      </p:sp>
    </p:spTree>
    <p:extLst>
      <p:ext uri="{BB962C8B-B14F-4D97-AF65-F5344CB8AC3E}">
        <p14:creationId xmlns:p14="http://schemas.microsoft.com/office/powerpoint/2010/main" val="769923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packages needed for the system in python</a:t>
            </a:r>
            <a:endParaRPr lang="en-IN" dirty="0"/>
          </a:p>
        </p:txBody>
      </p:sp>
      <p:sp>
        <p:nvSpPr>
          <p:cNvPr id="3" name="Content Placeholder 2"/>
          <p:cNvSpPr>
            <a:spLocks noGrp="1"/>
          </p:cNvSpPr>
          <p:nvPr>
            <p:ph idx="1"/>
          </p:nvPr>
        </p:nvSpPr>
        <p:spPr/>
        <p:txBody>
          <a:bodyPr/>
          <a:lstStyle/>
          <a:p>
            <a:r>
              <a:rPr lang="en-IN" dirty="0" err="1" smtClean="0"/>
              <a:t>Librosa</a:t>
            </a:r>
            <a:endParaRPr lang="en-IN" dirty="0" smtClean="0"/>
          </a:p>
          <a:p>
            <a:r>
              <a:rPr lang="en-IN" dirty="0" err="1" smtClean="0"/>
              <a:t>Sklearn</a:t>
            </a:r>
            <a:endParaRPr lang="en-IN" dirty="0" smtClean="0"/>
          </a:p>
          <a:p>
            <a:r>
              <a:rPr lang="en-IN" dirty="0" err="1" smtClean="0"/>
              <a:t>Tensorflow</a:t>
            </a:r>
            <a:endParaRPr lang="en-IN" dirty="0" smtClean="0"/>
          </a:p>
          <a:p>
            <a:r>
              <a:rPr lang="en-IN" dirty="0" err="1" smtClean="0"/>
              <a:t>Keras</a:t>
            </a:r>
            <a:endParaRPr lang="en-IN" dirty="0" smtClean="0"/>
          </a:p>
          <a:p>
            <a:r>
              <a:rPr lang="en-IN" dirty="0" err="1" smtClean="0"/>
              <a:t>Scipy</a:t>
            </a:r>
            <a:endParaRPr lang="en-IN" dirty="0" smtClean="0"/>
          </a:p>
          <a:p>
            <a:r>
              <a:rPr lang="en-IN" dirty="0" err="1" smtClean="0"/>
              <a:t>Numpy</a:t>
            </a:r>
            <a:endParaRPr lang="en-IN" dirty="0" smtClean="0"/>
          </a:p>
          <a:p>
            <a:r>
              <a:rPr lang="en-IN" dirty="0" smtClean="0"/>
              <a:t>Pandas</a:t>
            </a:r>
          </a:p>
          <a:p>
            <a:r>
              <a:rPr lang="en-IN" dirty="0" err="1" smtClean="0"/>
              <a:t>Matplotlib</a:t>
            </a:r>
            <a:endParaRPr lang="en-IN" dirty="0" smtClean="0"/>
          </a:p>
          <a:p>
            <a:pPr marL="0" indent="0">
              <a:buNone/>
            </a:pPr>
            <a:endParaRPr lang="en-IN" dirty="0"/>
          </a:p>
        </p:txBody>
      </p:sp>
    </p:spTree>
    <p:extLst>
      <p:ext uri="{BB962C8B-B14F-4D97-AF65-F5344CB8AC3E}">
        <p14:creationId xmlns:p14="http://schemas.microsoft.com/office/powerpoint/2010/main" val="2562137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Flow diagram</a:t>
            </a:r>
            <a:endParaRPr lang="en-IN" dirty="0"/>
          </a:p>
        </p:txBody>
      </p:sp>
      <p:pic>
        <p:nvPicPr>
          <p:cNvPr id="4" name="Content Placeholder 3" descr="F:\Downloads\NLP_PROJ (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047164"/>
            <a:ext cx="12310281" cy="3780430"/>
          </a:xfrm>
          <a:prstGeom prst="rect">
            <a:avLst/>
          </a:prstGeom>
          <a:noFill/>
          <a:ln>
            <a:noFill/>
          </a:ln>
        </p:spPr>
      </p:pic>
    </p:spTree>
    <p:extLst>
      <p:ext uri="{BB962C8B-B14F-4D97-AF65-F5344CB8AC3E}">
        <p14:creationId xmlns:p14="http://schemas.microsoft.com/office/powerpoint/2010/main" val="3233721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extracted:</a:t>
            </a: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IN" b="1" i="1" dirty="0"/>
              <a:t>Zero Crossing Rate </a:t>
            </a:r>
            <a:endParaRPr lang="en-IN" b="1" i="1" dirty="0" smtClean="0"/>
          </a:p>
          <a:p>
            <a:pPr marL="457200" indent="-457200">
              <a:buFont typeface="+mj-lt"/>
              <a:buAutoNum type="arabicPeriod"/>
            </a:pPr>
            <a:r>
              <a:rPr lang="en-IN" b="1" i="1" dirty="0"/>
              <a:t>Spectral </a:t>
            </a:r>
            <a:r>
              <a:rPr lang="en-IN" b="1" i="1" dirty="0" smtClean="0"/>
              <a:t>Centroid</a:t>
            </a:r>
          </a:p>
          <a:p>
            <a:pPr marL="457200" indent="-457200">
              <a:buFont typeface="+mj-lt"/>
              <a:buAutoNum type="arabicPeriod"/>
            </a:pPr>
            <a:r>
              <a:rPr lang="en-IN" b="1" i="1" dirty="0"/>
              <a:t>Spectral Roll off </a:t>
            </a:r>
            <a:endParaRPr lang="en-IN" b="1" i="1" dirty="0" smtClean="0"/>
          </a:p>
          <a:p>
            <a:pPr marL="457200" indent="-457200">
              <a:buFont typeface="+mj-lt"/>
              <a:buAutoNum type="arabicPeriod"/>
            </a:pPr>
            <a:r>
              <a:rPr lang="en-IN" b="1" i="1" dirty="0"/>
              <a:t>Mel-Frequency </a:t>
            </a:r>
            <a:r>
              <a:rPr lang="en-IN" b="1" i="1" dirty="0" err="1"/>
              <a:t>Cepstral</a:t>
            </a:r>
            <a:r>
              <a:rPr lang="en-IN" b="1" i="1" dirty="0"/>
              <a:t> </a:t>
            </a:r>
            <a:r>
              <a:rPr lang="en-IN" b="1" i="1" dirty="0" smtClean="0"/>
              <a:t>Coefficients (MFCC)</a:t>
            </a:r>
          </a:p>
          <a:p>
            <a:pPr marL="457200" indent="-457200">
              <a:buFont typeface="+mj-lt"/>
              <a:buAutoNum type="arabicPeriod"/>
            </a:pPr>
            <a:r>
              <a:rPr lang="en-IN" b="1" i="1" dirty="0"/>
              <a:t>Chroma </a:t>
            </a:r>
            <a:r>
              <a:rPr lang="en-IN" b="1" i="1" dirty="0" smtClean="0"/>
              <a:t>Frequencies</a:t>
            </a:r>
          </a:p>
          <a:p>
            <a:pPr marL="0" indent="0">
              <a:buNone/>
            </a:pPr>
            <a:endParaRPr lang="en-IN" b="1" dirty="0" smtClean="0"/>
          </a:p>
          <a:p>
            <a:pPr marL="457200" indent="-457200">
              <a:buFont typeface="+mj-lt"/>
              <a:buAutoNum type="arabicPeriod"/>
            </a:pPr>
            <a:endParaRPr lang="en-IN" dirty="0"/>
          </a:p>
        </p:txBody>
      </p:sp>
      <p:pic>
        <p:nvPicPr>
          <p:cNvPr id="4" name="Picture 3"/>
          <p:cNvPicPr/>
          <p:nvPr/>
        </p:nvPicPr>
        <p:blipFill>
          <a:blip r:embed="rId2"/>
          <a:stretch>
            <a:fillRect/>
          </a:stretch>
        </p:blipFill>
        <p:spPr>
          <a:xfrm>
            <a:off x="7451288" y="1874516"/>
            <a:ext cx="3630693" cy="4005075"/>
          </a:xfrm>
          <a:prstGeom prst="rect">
            <a:avLst/>
          </a:prstGeom>
        </p:spPr>
      </p:pic>
    </p:spTree>
    <p:extLst>
      <p:ext uri="{BB962C8B-B14F-4D97-AF65-F5344CB8AC3E}">
        <p14:creationId xmlns:p14="http://schemas.microsoft.com/office/powerpoint/2010/main" val="1818043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steps:</a:t>
            </a:r>
            <a:endParaRPr lang="en-IN" dirty="0"/>
          </a:p>
        </p:txBody>
      </p:sp>
      <p:sp>
        <p:nvSpPr>
          <p:cNvPr id="3" name="Content Placeholder 2"/>
          <p:cNvSpPr>
            <a:spLocks noGrp="1"/>
          </p:cNvSpPr>
          <p:nvPr>
            <p:ph idx="1"/>
          </p:nvPr>
        </p:nvSpPr>
        <p:spPr>
          <a:xfrm>
            <a:off x="1251678" y="1651379"/>
            <a:ext cx="10178322" cy="4228213"/>
          </a:xfrm>
        </p:spPr>
        <p:txBody>
          <a:bodyPr/>
          <a:lstStyle/>
          <a:p>
            <a:r>
              <a:rPr lang="en-IN" sz="2400" i="1" dirty="0" smtClean="0"/>
              <a:t>Getting the dataset</a:t>
            </a:r>
          </a:p>
          <a:p>
            <a:r>
              <a:rPr lang="en-IN" sz="2400" i="1" dirty="0" smtClean="0"/>
              <a:t>Pre-processing the dataset</a:t>
            </a:r>
          </a:p>
          <a:p>
            <a:r>
              <a:rPr lang="en-IN" sz="2400" i="1" dirty="0" smtClean="0"/>
              <a:t>Cleaning unrequired values</a:t>
            </a:r>
          </a:p>
          <a:p>
            <a:r>
              <a:rPr lang="en-IN" sz="2400" i="1" dirty="0" smtClean="0"/>
              <a:t>Extracting features</a:t>
            </a:r>
          </a:p>
          <a:p>
            <a:r>
              <a:rPr lang="en-IN" sz="2400" i="1" dirty="0" smtClean="0"/>
              <a:t>Generating model </a:t>
            </a:r>
          </a:p>
          <a:p>
            <a:r>
              <a:rPr lang="en-IN" sz="2400" i="1" dirty="0" smtClean="0"/>
              <a:t>Training model and validating model (ANN and SVM)</a:t>
            </a:r>
          </a:p>
          <a:p>
            <a:r>
              <a:rPr lang="en-IN" sz="2400" i="1" dirty="0" smtClean="0"/>
              <a:t>Compare model accuracies</a:t>
            </a:r>
          </a:p>
          <a:p>
            <a:endParaRPr lang="en-IN" i="1" dirty="0"/>
          </a:p>
        </p:txBody>
      </p:sp>
    </p:spTree>
    <p:extLst>
      <p:ext uri="{BB962C8B-B14F-4D97-AF65-F5344CB8AC3E}">
        <p14:creationId xmlns:p14="http://schemas.microsoft.com/office/powerpoint/2010/main" val="23045536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 prediction comparison</a:t>
            </a:r>
            <a:endParaRPr lang="en-IN" dirty="0"/>
          </a:p>
        </p:txBody>
      </p:sp>
      <p:pic>
        <p:nvPicPr>
          <p:cNvPr id="4" name="Content Placeholder 3"/>
          <p:cNvPicPr>
            <a:picLocks noGrp="1"/>
          </p:cNvPicPr>
          <p:nvPr>
            <p:ph idx="1"/>
          </p:nvPr>
        </p:nvPicPr>
        <p:blipFill>
          <a:blip r:embed="rId2"/>
          <a:stretch>
            <a:fillRect/>
          </a:stretch>
        </p:blipFill>
        <p:spPr>
          <a:xfrm>
            <a:off x="6340839" y="1678672"/>
            <a:ext cx="5349922" cy="4749421"/>
          </a:xfrm>
          <a:prstGeom prst="rect">
            <a:avLst/>
          </a:prstGeom>
          <a:ln>
            <a:noFill/>
          </a:ln>
          <a:effectLst>
            <a:outerShdw blurRad="292100" dist="139700" dir="2700000" algn="tl" rotWithShape="0">
              <a:srgbClr val="333333">
                <a:alpha val="65000"/>
              </a:srgbClr>
            </a:outerShdw>
          </a:effectLst>
        </p:spPr>
      </p:pic>
      <p:pic>
        <p:nvPicPr>
          <p:cNvPr id="5" name="Picture 4"/>
          <p:cNvPicPr/>
          <p:nvPr/>
        </p:nvPicPr>
        <p:blipFill>
          <a:blip r:embed="rId3"/>
          <a:stretch>
            <a:fillRect/>
          </a:stretch>
        </p:blipFill>
        <p:spPr>
          <a:xfrm>
            <a:off x="914400" y="1678673"/>
            <a:ext cx="5242653" cy="47494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38300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Comparison of models</a:t>
            </a:r>
            <a:endParaRPr lang="en-IN" dirty="0"/>
          </a:p>
        </p:txBody>
      </p:sp>
      <p:sp>
        <p:nvSpPr>
          <p:cNvPr id="3" name="Content Placeholder 2"/>
          <p:cNvSpPr>
            <a:spLocks noGrp="1"/>
          </p:cNvSpPr>
          <p:nvPr>
            <p:ph idx="1"/>
          </p:nvPr>
        </p:nvSpPr>
        <p:spPr>
          <a:xfrm>
            <a:off x="1251678" y="1760561"/>
            <a:ext cx="10178322" cy="4119031"/>
          </a:xfrm>
        </p:spPr>
        <p:txBody>
          <a:bodyPr/>
          <a:lstStyle/>
          <a:p>
            <a:pPr lvl="0" algn="just"/>
            <a:r>
              <a:rPr lang="en-IN" sz="2400" i="1" dirty="0">
                <a:solidFill>
                  <a:schemeClr val="tx1"/>
                </a:solidFill>
              </a:rPr>
              <a:t>The accuracy is more in case of ANN Classifier than SVM classifier (68 % vs 67 %).</a:t>
            </a:r>
          </a:p>
          <a:p>
            <a:pPr lvl="0" algn="just"/>
            <a:r>
              <a:rPr lang="en-IN" sz="2400" i="1" dirty="0">
                <a:solidFill>
                  <a:schemeClr val="tx1"/>
                </a:solidFill>
              </a:rPr>
              <a:t>The ROC AUC Score is more for ANN model than SVM Model.</a:t>
            </a:r>
          </a:p>
          <a:p>
            <a:pPr lvl="0" algn="just"/>
            <a:r>
              <a:rPr lang="en-IN" sz="2400" i="1" dirty="0">
                <a:solidFill>
                  <a:schemeClr val="tx1"/>
                </a:solidFill>
              </a:rPr>
              <a:t>Overall the classifiers work same and the accuracies are almost same</a:t>
            </a:r>
          </a:p>
          <a:p>
            <a:pPr lvl="0" algn="just"/>
            <a:r>
              <a:rPr lang="en-IN" sz="2400" i="1" dirty="0">
                <a:solidFill>
                  <a:schemeClr val="tx1"/>
                </a:solidFill>
              </a:rPr>
              <a:t>The ANN Classifier takes more time to train the model, but it produces better output.</a:t>
            </a:r>
          </a:p>
          <a:p>
            <a:pPr lvl="0" algn="just"/>
            <a:r>
              <a:rPr lang="en-IN" sz="2400" i="1" dirty="0">
                <a:solidFill>
                  <a:schemeClr val="tx1"/>
                </a:solidFill>
              </a:rPr>
              <a:t>The loss decreases more some cases as the data is shuffled.</a:t>
            </a:r>
          </a:p>
          <a:p>
            <a:pPr lvl="0" algn="just"/>
            <a:r>
              <a:rPr lang="en-IN" sz="2400" i="1" dirty="0">
                <a:solidFill>
                  <a:schemeClr val="tx1"/>
                </a:solidFill>
              </a:rPr>
              <a:t>The accuracy and efficiency of both the models can be increased with more dataset</a:t>
            </a:r>
          </a:p>
          <a:p>
            <a:pPr lvl="0" algn="just"/>
            <a:r>
              <a:rPr lang="en-IN" sz="2400" i="1" dirty="0">
                <a:solidFill>
                  <a:schemeClr val="tx1"/>
                </a:solidFill>
              </a:rPr>
              <a:t>The loss in case of both the cases can be increased by using regularization parameters separately.</a:t>
            </a:r>
          </a:p>
          <a:p>
            <a:endParaRPr lang="en-IN" dirty="0"/>
          </a:p>
        </p:txBody>
      </p:sp>
    </p:spTree>
    <p:extLst>
      <p:ext uri="{BB962C8B-B14F-4D97-AF65-F5344CB8AC3E}">
        <p14:creationId xmlns:p14="http://schemas.microsoft.com/office/powerpoint/2010/main" val="1425760376"/>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Badge</Template>
  <TotalTime>32</TotalTime>
  <Words>631</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Agency FB</vt:lpstr>
      <vt:lpstr>Arial</vt:lpstr>
      <vt:lpstr>Calibri Light</vt:lpstr>
      <vt:lpstr>Gill Sans MT</vt:lpstr>
      <vt:lpstr>Impact</vt:lpstr>
      <vt:lpstr>Wingdings</vt:lpstr>
      <vt:lpstr>Badge</vt:lpstr>
      <vt:lpstr>Music genre  classification  and  prediction  system</vt:lpstr>
      <vt:lpstr>abstract</vt:lpstr>
      <vt:lpstr>GTZAN DATASET  </vt:lpstr>
      <vt:lpstr>Basic packages needed for the system in python</vt:lpstr>
      <vt:lpstr>Flow diagram</vt:lpstr>
      <vt:lpstr>Features extracted:</vt:lpstr>
      <vt:lpstr>Basic steps:</vt:lpstr>
      <vt:lpstr>Output prediction comparison</vt:lpstr>
      <vt:lpstr>Comparison of models</vt:lpstr>
      <vt:lpstr>Future work...</vt:lpstr>
      <vt:lpstr>CONCLUSION: </vt:lpstr>
      <vt:lpstr>REFERENCES: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genre classification and  prediction  system</dc:title>
  <dc:creator>Wriddhirup Dutta</dc:creator>
  <cp:lastModifiedBy>Wriddhirup Dutta</cp:lastModifiedBy>
  <cp:revision>5</cp:revision>
  <dcterms:created xsi:type="dcterms:W3CDTF">2019-04-04T01:58:26Z</dcterms:created>
  <dcterms:modified xsi:type="dcterms:W3CDTF">2019-04-04T02:30:34Z</dcterms:modified>
</cp:coreProperties>
</file>