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63" r:id="rId3"/>
    <p:sldId id="265" r:id="rId4"/>
    <p:sldId id="289" r:id="rId5"/>
    <p:sldId id="257" r:id="rId6"/>
    <p:sldId id="290" r:id="rId7"/>
    <p:sldId id="295" r:id="rId8"/>
    <p:sldId id="296" r:id="rId9"/>
    <p:sldId id="297" r:id="rId10"/>
    <p:sldId id="264" r:id="rId11"/>
    <p:sldId id="268" r:id="rId12"/>
    <p:sldId id="291" r:id="rId13"/>
    <p:sldId id="292" r:id="rId14"/>
    <p:sldId id="298" r:id="rId15"/>
    <p:sldId id="299" r:id="rId16"/>
    <p:sldId id="280" r:id="rId17"/>
    <p:sldId id="259" r:id="rId18"/>
    <p:sldId id="288" r:id="rId19"/>
    <p:sldId id="262"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Barlow Light" panose="00000400000000000000" pitchFamily="2" charset="0"/>
      <p:regular r:id="rId26"/>
      <p:bold r:id="rId27"/>
      <p:italic r:id="rId28"/>
      <p:boldItalic r:id="rId29"/>
    </p:embeddedFont>
    <p:embeddedFont>
      <p:font typeface="Noto Sans Symbols"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tHP4pQcb532ypRbTLtMWU7Lg/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36" d="100"/>
          <a:sy n="136" d="100"/>
        </p:scale>
        <p:origin x="380" y="8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855300" y="1363125"/>
            <a:ext cx="5110800" cy="2417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4800"/>
              <a:buNone/>
              <a:defRPr sz="4800">
                <a:solidFill>
                  <a:schemeClr val="lt2"/>
                </a:solidFill>
              </a:defRPr>
            </a:lvl1pPr>
            <a:lvl2pPr lvl="1" algn="l">
              <a:lnSpc>
                <a:spcPct val="90000"/>
              </a:lnSpc>
              <a:spcBef>
                <a:spcPts val="0"/>
              </a:spcBef>
              <a:spcAft>
                <a:spcPts val="0"/>
              </a:spcAft>
              <a:buClr>
                <a:schemeClr val="lt2"/>
              </a:buClr>
              <a:buSzPts val="4800"/>
              <a:buNone/>
              <a:defRPr sz="4800">
                <a:solidFill>
                  <a:schemeClr val="lt2"/>
                </a:solidFill>
              </a:defRPr>
            </a:lvl2pPr>
            <a:lvl3pPr lvl="2" algn="l">
              <a:lnSpc>
                <a:spcPct val="90000"/>
              </a:lnSpc>
              <a:spcBef>
                <a:spcPts val="0"/>
              </a:spcBef>
              <a:spcAft>
                <a:spcPts val="0"/>
              </a:spcAft>
              <a:buClr>
                <a:schemeClr val="lt2"/>
              </a:buClr>
              <a:buSzPts val="4800"/>
              <a:buNone/>
              <a:defRPr sz="4800">
                <a:solidFill>
                  <a:schemeClr val="lt2"/>
                </a:solidFill>
              </a:defRPr>
            </a:lvl3pPr>
            <a:lvl4pPr lvl="3" algn="l">
              <a:lnSpc>
                <a:spcPct val="90000"/>
              </a:lnSpc>
              <a:spcBef>
                <a:spcPts val="0"/>
              </a:spcBef>
              <a:spcAft>
                <a:spcPts val="0"/>
              </a:spcAft>
              <a:buClr>
                <a:schemeClr val="lt2"/>
              </a:buClr>
              <a:buSzPts val="4800"/>
              <a:buNone/>
              <a:defRPr sz="4800">
                <a:solidFill>
                  <a:schemeClr val="lt2"/>
                </a:solidFill>
              </a:defRPr>
            </a:lvl4pPr>
            <a:lvl5pPr lvl="4" algn="l">
              <a:lnSpc>
                <a:spcPct val="90000"/>
              </a:lnSpc>
              <a:spcBef>
                <a:spcPts val="0"/>
              </a:spcBef>
              <a:spcAft>
                <a:spcPts val="0"/>
              </a:spcAft>
              <a:buClr>
                <a:schemeClr val="lt2"/>
              </a:buClr>
              <a:buSzPts val="4800"/>
              <a:buNone/>
              <a:defRPr sz="4800">
                <a:solidFill>
                  <a:schemeClr val="lt2"/>
                </a:solidFill>
              </a:defRPr>
            </a:lvl5pPr>
            <a:lvl6pPr lvl="5" algn="l">
              <a:lnSpc>
                <a:spcPct val="90000"/>
              </a:lnSpc>
              <a:spcBef>
                <a:spcPts val="0"/>
              </a:spcBef>
              <a:spcAft>
                <a:spcPts val="0"/>
              </a:spcAft>
              <a:buClr>
                <a:schemeClr val="lt2"/>
              </a:buClr>
              <a:buSzPts val="4800"/>
              <a:buNone/>
              <a:defRPr sz="4800">
                <a:solidFill>
                  <a:schemeClr val="lt2"/>
                </a:solidFill>
              </a:defRPr>
            </a:lvl6pPr>
            <a:lvl7pPr lvl="6" algn="l">
              <a:lnSpc>
                <a:spcPct val="90000"/>
              </a:lnSpc>
              <a:spcBef>
                <a:spcPts val="0"/>
              </a:spcBef>
              <a:spcAft>
                <a:spcPts val="0"/>
              </a:spcAft>
              <a:buClr>
                <a:schemeClr val="lt2"/>
              </a:buClr>
              <a:buSzPts val="4800"/>
              <a:buNone/>
              <a:defRPr sz="4800">
                <a:solidFill>
                  <a:schemeClr val="lt2"/>
                </a:solidFill>
              </a:defRPr>
            </a:lvl7pPr>
            <a:lvl8pPr lvl="7" algn="l">
              <a:lnSpc>
                <a:spcPct val="90000"/>
              </a:lnSpc>
              <a:spcBef>
                <a:spcPts val="0"/>
              </a:spcBef>
              <a:spcAft>
                <a:spcPts val="0"/>
              </a:spcAft>
              <a:buClr>
                <a:schemeClr val="lt2"/>
              </a:buClr>
              <a:buSzPts val="4800"/>
              <a:buNone/>
              <a:defRPr sz="4800">
                <a:solidFill>
                  <a:schemeClr val="lt2"/>
                </a:solidFill>
              </a:defRPr>
            </a:lvl8pPr>
            <a:lvl9pPr lvl="8" algn="l">
              <a:lnSpc>
                <a:spcPct val="90000"/>
              </a:lnSpc>
              <a:spcBef>
                <a:spcPts val="0"/>
              </a:spcBef>
              <a:spcAft>
                <a:spcPts val="0"/>
              </a:spcAft>
              <a:buClr>
                <a:schemeClr val="lt2"/>
              </a:buClr>
              <a:buSzPts val="4800"/>
              <a:buNone/>
              <a:defRPr sz="4800">
                <a:solidFill>
                  <a:schemeClr val="lt2"/>
                </a:solidFill>
              </a:defRPr>
            </a:lvl9pPr>
          </a:lstStyle>
          <a:p>
            <a:endParaRPr/>
          </a:p>
        </p:txBody>
      </p:sp>
      <p:grpSp>
        <p:nvGrpSpPr>
          <p:cNvPr id="13" name="Google Shape;13;p10"/>
          <p:cNvGrpSpPr/>
          <p:nvPr/>
        </p:nvGrpSpPr>
        <p:grpSpPr>
          <a:xfrm>
            <a:off x="0" y="2550906"/>
            <a:ext cx="719125" cy="41700"/>
            <a:chOff x="0" y="2550906"/>
            <a:chExt cx="719125" cy="41700"/>
          </a:xfrm>
        </p:grpSpPr>
        <p:sp>
          <p:nvSpPr>
            <p:cNvPr id="14" name="Google Shape;14;p10"/>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18" name="Google Shape;18;p1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800"/>
              </a:spcBef>
              <a:spcAft>
                <a:spcPts val="0"/>
              </a:spcAft>
              <a:buSzPts val="2400"/>
              <a:buChar char="‧"/>
              <a:defRPr/>
            </a:lvl2pPr>
            <a:lvl3pPr marL="1371600" lvl="2" indent="-381000" algn="l">
              <a:lnSpc>
                <a:spcPct val="115000"/>
              </a:lnSpc>
              <a:spcBef>
                <a:spcPts val="800"/>
              </a:spcBef>
              <a:spcAft>
                <a:spcPts val="0"/>
              </a:spcAft>
              <a:buSzPts val="24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19" name="Google Shape;19;p1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US"/>
              <a:t>‹#›</a:t>
            </a:fld>
            <a:endParaRPr/>
          </a:p>
        </p:txBody>
      </p:sp>
      <p:grpSp>
        <p:nvGrpSpPr>
          <p:cNvPr id="20" name="Google Shape;20;p11"/>
          <p:cNvGrpSpPr/>
          <p:nvPr/>
        </p:nvGrpSpPr>
        <p:grpSpPr>
          <a:xfrm>
            <a:off x="0" y="1120426"/>
            <a:ext cx="719125" cy="41709"/>
            <a:chOff x="0" y="1120426"/>
            <a:chExt cx="719125" cy="41709"/>
          </a:xfrm>
        </p:grpSpPr>
        <p:sp>
          <p:nvSpPr>
            <p:cNvPr id="21" name="Google Shape;21;p11"/>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1"/>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US"/>
              <a:t>‹#›</a:t>
            </a:fld>
            <a:endParaRPr/>
          </a:p>
        </p:txBody>
      </p:sp>
      <p:grpSp>
        <p:nvGrpSpPr>
          <p:cNvPr id="25" name="Google Shape;25;p12"/>
          <p:cNvGrpSpPr/>
          <p:nvPr/>
        </p:nvGrpSpPr>
        <p:grpSpPr>
          <a:xfrm>
            <a:off x="0" y="2550906"/>
            <a:ext cx="719125" cy="41700"/>
            <a:chOff x="0" y="2550906"/>
            <a:chExt cx="719125" cy="41700"/>
          </a:xfrm>
        </p:grpSpPr>
        <p:sp>
          <p:nvSpPr>
            <p:cNvPr id="26" name="Google Shape;26;p12"/>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44422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endParaRPr/>
          </a:p>
        </p:txBody>
      </p:sp>
      <p:sp>
        <p:nvSpPr>
          <p:cNvPr id="7" name="Google Shape;7;p9"/>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US"/>
              <a:t>‹#›</a:t>
            </a:fld>
            <a:endParaRPr/>
          </a:p>
        </p:txBody>
      </p:sp>
      <p:sp>
        <p:nvSpPr>
          <p:cNvPr id="9" name="Google Shape;9;p9"/>
          <p:cNvSpPr/>
          <p:nvPr/>
        </p:nvSpPr>
        <p:spPr>
          <a:xfrm>
            <a:off x="0" y="5096950"/>
            <a:ext cx="8719800" cy="46500"/>
          </a:xfrm>
          <a:prstGeom prst="rect">
            <a:avLst/>
          </a:prstGeom>
          <a:gradFill>
            <a:gsLst>
              <a:gs pos="0">
                <a:srgbClr val="FFFFFF">
                  <a:alpha val="29411"/>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25000">
              <a:schemeClr val="accent6"/>
            </a:gs>
            <a:gs pos="100000">
              <a:schemeClr val="accent5"/>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
          <p:cNvSpPr txBox="1">
            <a:spLocks noGrp="1"/>
          </p:cNvSpPr>
          <p:nvPr>
            <p:ph type="ctrTitle"/>
          </p:nvPr>
        </p:nvSpPr>
        <p:spPr>
          <a:xfrm>
            <a:off x="1339479" y="1684369"/>
            <a:ext cx="6465037" cy="1368104"/>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4800"/>
              <a:buNone/>
            </a:pPr>
            <a:r>
              <a:rPr lang="en-US" sz="3600" dirty="0">
                <a:solidFill>
                  <a:srgbClr val="00B0F0"/>
                </a:solidFill>
              </a:rPr>
              <a:t>EMOTION-BASED</a:t>
            </a:r>
            <a:r>
              <a:rPr lang="en-US" sz="3600" dirty="0">
                <a:solidFill>
                  <a:schemeClr val="tx1"/>
                </a:solidFill>
              </a:rPr>
              <a:t> </a:t>
            </a:r>
            <a:r>
              <a:rPr lang="en-US" sz="3600" dirty="0">
                <a:solidFill>
                  <a:schemeClr val="accent5">
                    <a:lumMod val="40000"/>
                    <a:lumOff val="60000"/>
                  </a:schemeClr>
                </a:solidFill>
              </a:rPr>
              <a:t>MUSIC</a:t>
            </a:r>
            <a:r>
              <a:rPr lang="en-US" sz="3600" dirty="0">
                <a:solidFill>
                  <a:schemeClr val="tx1"/>
                </a:solidFill>
              </a:rPr>
              <a:t> </a:t>
            </a:r>
            <a:r>
              <a:rPr lang="en-US" sz="3600" dirty="0">
                <a:solidFill>
                  <a:schemeClr val="accent1"/>
                </a:solidFill>
              </a:rPr>
              <a:t>RECOMMENDATION</a:t>
            </a:r>
            <a:r>
              <a:rPr lang="en-US" sz="3600" dirty="0">
                <a:solidFill>
                  <a:schemeClr val="tx1"/>
                </a:solidFill>
              </a:rPr>
              <a:t> </a:t>
            </a:r>
            <a:r>
              <a:rPr lang="en-US" sz="3600" b="1" i="0" u="none" strike="noStrike" cap="none" dirty="0">
                <a:solidFill>
                  <a:schemeClr val="accent2">
                    <a:lumMod val="75000"/>
                  </a:schemeClr>
                </a:solidFill>
                <a:latin typeface="Barlow"/>
                <a:ea typeface="Barlow"/>
                <a:cs typeface="Barlow"/>
                <a:sym typeface="Barlow"/>
              </a:rPr>
              <a:t>SYSTEM</a:t>
            </a:r>
            <a:endParaRPr lang="en-US" sz="3600" dirty="0">
              <a:solidFill>
                <a:schemeClr val="accent2">
                  <a:lumMod val="75000"/>
                </a:schemeClr>
              </a:solidFill>
            </a:endParaRPr>
          </a:p>
        </p:txBody>
      </p:sp>
      <p:sp>
        <p:nvSpPr>
          <p:cNvPr id="41" name="Google Shape;41;p1"/>
          <p:cNvSpPr txBox="1"/>
          <p:nvPr/>
        </p:nvSpPr>
        <p:spPr>
          <a:xfrm>
            <a:off x="8693400" y="4749850"/>
            <a:ext cx="450600" cy="347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EF0067"/>
                </a:solidFill>
                <a:latin typeface="Arial"/>
                <a:ea typeface="Arial"/>
                <a:cs typeface="Arial"/>
                <a:sym typeface="Arial"/>
              </a:rPr>
              <a:t>1</a:t>
            </a:fld>
            <a:endParaRPr sz="1400" b="0" i="0" u="none" strike="noStrike" cap="none">
              <a:solidFill>
                <a:srgbClr val="EF0067"/>
              </a:solidFill>
              <a:latin typeface="Arial"/>
              <a:ea typeface="Arial"/>
              <a:cs typeface="Arial"/>
              <a:sym typeface="Arial"/>
            </a:endParaRPr>
          </a:p>
        </p:txBody>
      </p:sp>
      <p:sp>
        <p:nvSpPr>
          <p:cNvPr id="42" name="Google Shape;42;p1"/>
          <p:cNvSpPr txBox="1"/>
          <p:nvPr/>
        </p:nvSpPr>
        <p:spPr>
          <a:xfrm>
            <a:off x="414440" y="3884290"/>
            <a:ext cx="265792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FF9900"/>
                </a:solidFill>
                <a:latin typeface="Barlow"/>
                <a:ea typeface="Barlow"/>
                <a:cs typeface="Barlow"/>
                <a:sym typeface="Barlow"/>
              </a:rPr>
              <a:t>SURYAKUMAR.S</a:t>
            </a:r>
            <a:endParaRPr dirty="0"/>
          </a:p>
        </p:txBody>
      </p:sp>
      <p:sp>
        <p:nvSpPr>
          <p:cNvPr id="43" name="Google Shape;43;p1"/>
          <p:cNvSpPr txBox="1"/>
          <p:nvPr/>
        </p:nvSpPr>
        <p:spPr>
          <a:xfrm>
            <a:off x="409260" y="3142301"/>
            <a:ext cx="302918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B0F0"/>
                </a:solidFill>
                <a:latin typeface="Barlow"/>
                <a:ea typeface="Barlow"/>
                <a:cs typeface="Barlow"/>
                <a:sym typeface="Barlow"/>
              </a:rPr>
              <a:t>RANJITH.R</a:t>
            </a:r>
            <a:endParaRPr dirty="0">
              <a:solidFill>
                <a:srgbClr val="00B0F0"/>
              </a:solidFill>
            </a:endParaRPr>
          </a:p>
        </p:txBody>
      </p:sp>
      <p:sp>
        <p:nvSpPr>
          <p:cNvPr id="44" name="Google Shape;44;p1"/>
          <p:cNvSpPr txBox="1"/>
          <p:nvPr/>
        </p:nvSpPr>
        <p:spPr>
          <a:xfrm>
            <a:off x="3067181" y="3880967"/>
            <a:ext cx="216568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F8F8F8"/>
                </a:solidFill>
                <a:latin typeface="Barlow"/>
                <a:ea typeface="Barlow"/>
                <a:cs typeface="Barlow"/>
                <a:sym typeface="Barlow"/>
              </a:rPr>
              <a:t>142219104133  </a:t>
            </a:r>
            <a:endParaRPr dirty="0"/>
          </a:p>
        </p:txBody>
      </p:sp>
      <p:sp>
        <p:nvSpPr>
          <p:cNvPr id="45" name="Google Shape;45;p1"/>
          <p:cNvSpPr txBox="1"/>
          <p:nvPr/>
        </p:nvSpPr>
        <p:spPr>
          <a:xfrm>
            <a:off x="3067183" y="3145203"/>
            <a:ext cx="212064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F8F8F8"/>
                </a:solidFill>
                <a:latin typeface="Barlow"/>
                <a:ea typeface="Barlow"/>
                <a:cs typeface="Barlow"/>
                <a:sym typeface="Barlow"/>
              </a:rPr>
              <a:t>142219104095 </a:t>
            </a:r>
            <a:endParaRPr dirty="0"/>
          </a:p>
        </p:txBody>
      </p:sp>
      <p:sp>
        <p:nvSpPr>
          <p:cNvPr id="46" name="Google Shape;46;p1"/>
          <p:cNvSpPr txBox="1"/>
          <p:nvPr/>
        </p:nvSpPr>
        <p:spPr>
          <a:xfrm>
            <a:off x="409260" y="3514726"/>
            <a:ext cx="216568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BB98DC"/>
                </a:solidFill>
                <a:latin typeface="Barlow"/>
                <a:ea typeface="Barlow"/>
                <a:cs typeface="Barlow"/>
                <a:sym typeface="Barlow"/>
              </a:rPr>
              <a:t>SABARISH.M</a:t>
            </a:r>
            <a:endParaRPr dirty="0"/>
          </a:p>
        </p:txBody>
      </p:sp>
      <p:sp>
        <p:nvSpPr>
          <p:cNvPr id="47" name="Google Shape;47;p1"/>
          <p:cNvSpPr txBox="1"/>
          <p:nvPr/>
        </p:nvSpPr>
        <p:spPr>
          <a:xfrm>
            <a:off x="3062003" y="3509256"/>
            <a:ext cx="20591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F8F8F8"/>
                </a:solidFill>
                <a:latin typeface="Barlow"/>
                <a:ea typeface="Barlow"/>
                <a:cs typeface="Barlow"/>
                <a:sym typeface="Barlow"/>
              </a:rPr>
              <a:t>142219104104</a:t>
            </a:r>
            <a:endParaRPr sz="2000" b="0" i="0" u="none" strike="noStrike" cap="none" dirty="0">
              <a:solidFill>
                <a:srgbClr val="000000"/>
              </a:solidFill>
              <a:latin typeface="Barlow"/>
              <a:ea typeface="Barlow"/>
              <a:cs typeface="Barlow"/>
              <a:sym typeface="Barlow"/>
            </a:endParaRPr>
          </a:p>
        </p:txBody>
      </p:sp>
      <p:sp>
        <p:nvSpPr>
          <p:cNvPr id="11" name="TextBox 10">
            <a:extLst>
              <a:ext uri="{FF2B5EF4-FFF2-40B4-BE49-F238E27FC236}">
                <a16:creationId xmlns:a16="http://schemas.microsoft.com/office/drawing/2014/main" id="{EB64A2A9-78FA-0F80-A017-E7E2ECE71C5D}"/>
              </a:ext>
            </a:extLst>
          </p:cNvPr>
          <p:cNvSpPr txBox="1"/>
          <p:nvPr/>
        </p:nvSpPr>
        <p:spPr>
          <a:xfrm>
            <a:off x="5911850" y="3286664"/>
            <a:ext cx="2437109" cy="1384995"/>
          </a:xfrm>
          <a:prstGeom prst="rect">
            <a:avLst/>
          </a:prstGeom>
          <a:noFill/>
        </p:spPr>
        <p:txBody>
          <a:bodyPr wrap="square" rtlCol="0">
            <a:spAutoFit/>
          </a:bodyPr>
          <a:lstStyle/>
          <a:p>
            <a:r>
              <a:rPr lang="en-US" sz="1800" dirty="0">
                <a:solidFill>
                  <a:schemeClr val="tx1"/>
                </a:solidFill>
                <a:latin typeface="Barlow Light" panose="00000400000000000000" pitchFamily="2" charset="0"/>
                <a:cs typeface="Times New Roman" panose="02020603050405020304" pitchFamily="18" charset="0"/>
              </a:rPr>
              <a:t>GUIDED BY</a:t>
            </a:r>
          </a:p>
          <a:p>
            <a:r>
              <a:rPr lang="en-US" sz="1800" dirty="0">
                <a:solidFill>
                  <a:schemeClr val="tx1"/>
                </a:solidFill>
                <a:latin typeface="Barlow Light" panose="00000400000000000000" pitchFamily="2" charset="0"/>
                <a:cs typeface="Times New Roman" panose="02020603050405020304" pitchFamily="18" charset="0"/>
              </a:rPr>
              <a:t>Dr. G. </a:t>
            </a:r>
            <a:r>
              <a:rPr lang="en-US" sz="1800" dirty="0" err="1">
                <a:solidFill>
                  <a:schemeClr val="tx1"/>
                </a:solidFill>
                <a:latin typeface="Barlow Light" panose="00000400000000000000" pitchFamily="2" charset="0"/>
                <a:cs typeface="Times New Roman" panose="02020603050405020304" pitchFamily="18" charset="0"/>
              </a:rPr>
              <a:t>Kumaresan</a:t>
            </a:r>
            <a:endParaRPr lang="en-US" sz="1800" dirty="0">
              <a:solidFill>
                <a:schemeClr val="tx1"/>
              </a:solidFill>
              <a:latin typeface="Barlow Light" panose="00000400000000000000" pitchFamily="2" charset="0"/>
              <a:cs typeface="Times New Roman" panose="02020603050405020304" pitchFamily="18" charset="0"/>
            </a:endParaRPr>
          </a:p>
          <a:p>
            <a:r>
              <a:rPr lang="en-US" sz="1600" dirty="0">
                <a:solidFill>
                  <a:schemeClr val="tx1"/>
                </a:solidFill>
                <a:latin typeface="Barlow Light" panose="00000400000000000000" pitchFamily="2" charset="0"/>
                <a:cs typeface="Times New Roman" panose="02020603050405020304" pitchFamily="18" charset="0"/>
              </a:rPr>
              <a:t>B.E.,M.E.,M.B.A.,</a:t>
            </a:r>
            <a:r>
              <a:rPr lang="en-US" sz="1600" dirty="0" err="1">
                <a:solidFill>
                  <a:schemeClr val="tx1"/>
                </a:solidFill>
                <a:latin typeface="Barlow Light" panose="00000400000000000000" pitchFamily="2" charset="0"/>
                <a:cs typeface="Times New Roman" panose="02020603050405020304" pitchFamily="18" charset="0"/>
              </a:rPr>
              <a:t>Ph.D</a:t>
            </a:r>
            <a:endParaRPr lang="en-US" sz="1600" dirty="0">
              <a:solidFill>
                <a:schemeClr val="tx1"/>
              </a:solidFill>
              <a:latin typeface="Barlow Light" panose="00000400000000000000" pitchFamily="2" charset="0"/>
              <a:cs typeface="Times New Roman" panose="02020603050405020304" pitchFamily="18" charset="0"/>
            </a:endParaRPr>
          </a:p>
          <a:p>
            <a:r>
              <a:rPr lang="en-US" sz="1600" dirty="0">
                <a:solidFill>
                  <a:schemeClr val="tx1"/>
                </a:solidFill>
                <a:latin typeface="Barlow Light" panose="00000400000000000000" pitchFamily="2" charset="0"/>
                <a:cs typeface="Times New Roman" panose="02020603050405020304" pitchFamily="18" charset="0"/>
              </a:rPr>
              <a:t>Assistant Professor (Selection Grade)</a:t>
            </a:r>
            <a:endParaRPr lang="en-IN" sz="1600" dirty="0">
              <a:solidFill>
                <a:schemeClr val="tx1"/>
              </a:solidFill>
              <a:latin typeface="Barlow Light" panose="000004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A261476-BDC4-3F74-195F-AC7858E61681}"/>
              </a:ext>
            </a:extLst>
          </p:cNvPr>
          <p:cNvSpPr txBox="1"/>
          <p:nvPr/>
        </p:nvSpPr>
        <p:spPr>
          <a:xfrm>
            <a:off x="522446" y="337600"/>
            <a:ext cx="8099104" cy="1015663"/>
          </a:xfrm>
          <a:prstGeom prst="rect">
            <a:avLst/>
          </a:prstGeom>
          <a:noFill/>
        </p:spPr>
        <p:txBody>
          <a:bodyPr wrap="square">
            <a:spAutoFit/>
          </a:bodyPr>
          <a:lstStyle/>
          <a:p>
            <a:pPr algn="ctr"/>
            <a:r>
              <a:rPr lang="en-SG" sz="2400" dirty="0">
                <a:solidFill>
                  <a:schemeClr val="tx1"/>
                </a:solidFill>
                <a:latin typeface="Barlow Light" panose="00000400000000000000" pitchFamily="2" charset="0"/>
                <a:cs typeface="Times New Roman" panose="02020603050405020304" pitchFamily="18" charset="0"/>
              </a:rPr>
              <a:t>SRM VALLIAMMAI ENGINEERING COLLEGE </a:t>
            </a:r>
            <a:br>
              <a:rPr lang="en-SG" sz="2400" dirty="0">
                <a:solidFill>
                  <a:schemeClr val="tx1"/>
                </a:solidFill>
                <a:latin typeface="Barlow Light" panose="00000400000000000000" pitchFamily="2" charset="0"/>
                <a:cs typeface="Times New Roman" panose="02020603050405020304" pitchFamily="18" charset="0"/>
              </a:rPr>
            </a:br>
            <a:r>
              <a:rPr lang="en-SG" sz="1800" dirty="0">
                <a:solidFill>
                  <a:schemeClr val="tx1"/>
                </a:solidFill>
                <a:latin typeface="Barlow Light" panose="00000400000000000000" pitchFamily="2" charset="0"/>
                <a:cs typeface="Times New Roman" panose="02020603050405020304" pitchFamily="18" charset="0"/>
              </a:rPr>
              <a:t>(An Autonomous Institution) </a:t>
            </a:r>
            <a:br>
              <a:rPr lang="en-SG" sz="1800" dirty="0">
                <a:solidFill>
                  <a:schemeClr val="tx1"/>
                </a:solidFill>
                <a:latin typeface="Barlow Light" panose="00000400000000000000" pitchFamily="2" charset="0"/>
                <a:cs typeface="Times New Roman" panose="02020603050405020304" pitchFamily="18" charset="0"/>
              </a:rPr>
            </a:br>
            <a:r>
              <a:rPr lang="en-SG" sz="1800" dirty="0">
                <a:solidFill>
                  <a:schemeClr val="tx1"/>
                </a:solidFill>
                <a:latin typeface="Barlow Light" panose="00000400000000000000" pitchFamily="2" charset="0"/>
                <a:cs typeface="Times New Roman" panose="02020603050405020304" pitchFamily="18" charset="0"/>
              </a:rPr>
              <a:t>SRM Nagar, </a:t>
            </a:r>
            <a:r>
              <a:rPr lang="en-SG" sz="1800" dirty="0" err="1">
                <a:solidFill>
                  <a:schemeClr val="tx1"/>
                </a:solidFill>
                <a:latin typeface="Barlow Light" panose="00000400000000000000" pitchFamily="2" charset="0"/>
                <a:cs typeface="Times New Roman" panose="02020603050405020304" pitchFamily="18" charset="0"/>
              </a:rPr>
              <a:t>Kattankulathur</a:t>
            </a:r>
            <a:r>
              <a:rPr lang="en-SG" sz="1800" dirty="0">
                <a:solidFill>
                  <a:schemeClr val="tx1"/>
                </a:solidFill>
                <a:latin typeface="Barlow Light" panose="00000400000000000000" pitchFamily="2" charset="0"/>
                <a:cs typeface="Times New Roman" panose="02020603050405020304" pitchFamily="18" charset="0"/>
              </a:rPr>
              <a:t> – 603 203. </a:t>
            </a:r>
            <a:endParaRPr lang="en-SG" sz="2400" dirty="0">
              <a:solidFill>
                <a:schemeClr val="tx1"/>
              </a:solidFill>
              <a:latin typeface="Barlow Light" panose="00000400000000000000" pitchFamily="2" charset="0"/>
              <a:cs typeface="Times New Roman" panose="02020603050405020304" pitchFamily="18" charset="0"/>
            </a:endParaRPr>
          </a:p>
        </p:txBody>
      </p:sp>
      <p:pic>
        <p:nvPicPr>
          <p:cNvPr id="13" name="Picture 12">
            <a:extLst>
              <a:ext uri="{FF2B5EF4-FFF2-40B4-BE49-F238E27FC236}">
                <a16:creationId xmlns:a16="http://schemas.microsoft.com/office/drawing/2014/main" id="{1D4C7488-F1F4-7FEA-E37C-FF77722A428F}"/>
              </a:ext>
            </a:extLst>
          </p:cNvPr>
          <p:cNvPicPr>
            <a:picLocks noChangeAspect="1"/>
          </p:cNvPicPr>
          <p:nvPr/>
        </p:nvPicPr>
        <p:blipFill>
          <a:blip r:embed="rId3"/>
          <a:stretch>
            <a:fillRect/>
          </a:stretch>
        </p:blipFill>
        <p:spPr>
          <a:xfrm>
            <a:off x="7672590" y="229705"/>
            <a:ext cx="1210806" cy="1227859"/>
          </a:xfrm>
          <a:prstGeom prst="rect">
            <a:avLst/>
          </a:prstGeom>
        </p:spPr>
      </p:pic>
      <p:pic>
        <p:nvPicPr>
          <p:cNvPr id="14" name="Picture 13">
            <a:extLst>
              <a:ext uri="{FF2B5EF4-FFF2-40B4-BE49-F238E27FC236}">
                <a16:creationId xmlns:a16="http://schemas.microsoft.com/office/drawing/2014/main" id="{5617E1D4-2497-7916-AE82-8F00B64C3AAB}"/>
              </a:ext>
            </a:extLst>
          </p:cNvPr>
          <p:cNvPicPr>
            <a:picLocks noChangeAspect="1"/>
          </p:cNvPicPr>
          <p:nvPr/>
        </p:nvPicPr>
        <p:blipFill>
          <a:blip r:embed="rId4"/>
          <a:stretch>
            <a:fillRect/>
          </a:stretch>
        </p:blipFill>
        <p:spPr>
          <a:xfrm>
            <a:off x="220716" y="232046"/>
            <a:ext cx="1184007" cy="1227859"/>
          </a:xfrm>
          <a:prstGeom prst="rect">
            <a:avLst/>
          </a:prstGeom>
        </p:spPr>
      </p:pic>
      <p:sp>
        <p:nvSpPr>
          <p:cNvPr id="15" name="Google Shape;43;p1">
            <a:extLst>
              <a:ext uri="{FF2B5EF4-FFF2-40B4-BE49-F238E27FC236}">
                <a16:creationId xmlns:a16="http://schemas.microsoft.com/office/drawing/2014/main" id="{AE48657F-A4FB-A2E9-7341-B52A2BE691E6}"/>
              </a:ext>
            </a:extLst>
          </p:cNvPr>
          <p:cNvSpPr txBox="1"/>
          <p:nvPr/>
        </p:nvSpPr>
        <p:spPr>
          <a:xfrm>
            <a:off x="409260" y="4203720"/>
            <a:ext cx="302918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chemeClr val="accent2">
                    <a:lumMod val="75000"/>
                  </a:schemeClr>
                </a:solidFill>
                <a:latin typeface="Barlow"/>
                <a:ea typeface="Barlow"/>
                <a:cs typeface="Barlow"/>
                <a:sym typeface="Barlow"/>
              </a:rPr>
              <a:t>SAMUEL JAYARAJ.J</a:t>
            </a:r>
            <a:endParaRPr dirty="0">
              <a:solidFill>
                <a:schemeClr val="accent2">
                  <a:lumMod val="75000"/>
                </a:schemeClr>
              </a:solidFill>
            </a:endParaRPr>
          </a:p>
        </p:txBody>
      </p:sp>
      <p:sp>
        <p:nvSpPr>
          <p:cNvPr id="16" name="Google Shape;45;p1">
            <a:extLst>
              <a:ext uri="{FF2B5EF4-FFF2-40B4-BE49-F238E27FC236}">
                <a16:creationId xmlns:a16="http://schemas.microsoft.com/office/drawing/2014/main" id="{A31724C8-82BA-AC86-E1C0-81B545CC58D7}"/>
              </a:ext>
            </a:extLst>
          </p:cNvPr>
          <p:cNvSpPr txBox="1"/>
          <p:nvPr/>
        </p:nvSpPr>
        <p:spPr>
          <a:xfrm>
            <a:off x="3067181" y="4203720"/>
            <a:ext cx="216568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F8F8F8"/>
                </a:solidFill>
                <a:latin typeface="Barlow"/>
                <a:ea typeface="Barlow"/>
                <a:cs typeface="Barlow"/>
                <a:sym typeface="Barlow"/>
              </a:rPr>
              <a:t>142219104108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17D-61FF-7908-66B9-0AF8818B6471}"/>
              </a:ext>
            </a:extLst>
          </p:cNvPr>
          <p:cNvSpPr>
            <a:spLocks noGrp="1"/>
          </p:cNvSpPr>
          <p:nvPr>
            <p:ph type="title"/>
          </p:nvPr>
        </p:nvSpPr>
        <p:spPr/>
        <p:txBody>
          <a:bodyPr/>
          <a:lstStyle/>
          <a:p>
            <a:r>
              <a:rPr lang="en-IN" dirty="0"/>
              <a:t>SYSTEM ARCHITECTURE</a:t>
            </a:r>
            <a:endParaRPr lang="en-US" dirty="0"/>
          </a:p>
        </p:txBody>
      </p:sp>
      <p:sp>
        <p:nvSpPr>
          <p:cNvPr id="4" name="Slide Number Placeholder 3">
            <a:extLst>
              <a:ext uri="{FF2B5EF4-FFF2-40B4-BE49-F238E27FC236}">
                <a16:creationId xmlns:a16="http://schemas.microsoft.com/office/drawing/2014/main" id="{BED109F1-5D04-6524-297A-A16E9E44D9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3" name="Google Shape;54;p2">
            <a:extLst>
              <a:ext uri="{FF2B5EF4-FFF2-40B4-BE49-F238E27FC236}">
                <a16:creationId xmlns:a16="http://schemas.microsoft.com/office/drawing/2014/main" id="{44E06E73-0446-4F80-7500-C33005211FAA}"/>
              </a:ext>
            </a:extLst>
          </p:cNvPr>
          <p:cNvSpPr txBox="1">
            <a:spLocks noGrp="1"/>
          </p:cNvSpPr>
          <p:nvPr>
            <p:ph type="body" idx="1"/>
          </p:nvPr>
        </p:nvSpPr>
        <p:spPr>
          <a:xfrm>
            <a:off x="855300" y="1347537"/>
            <a:ext cx="7838100" cy="122421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400"/>
              <a:buNone/>
            </a:pPr>
            <a:r>
              <a:rPr lang="en-IN" sz="1400" dirty="0"/>
              <a:t>Through the camera, the person's face is captured. Frames from the captured video are created. Using </a:t>
            </a:r>
            <a:r>
              <a:rPr lang="en-IN" sz="1400" dirty="0" err="1"/>
              <a:t>preprocessing</a:t>
            </a:r>
            <a:r>
              <a:rPr lang="en-IN" sz="1400" dirty="0"/>
              <a:t>, the collected pictures are used to transform the facial expression into a series of Action Units (AUs). Following feature extraction, the emotions are divided into four groups: surprised, happy, angry, and sad. Using integrated web services, the music based on the detected emotions is selected and played.</a:t>
            </a:r>
            <a:endParaRPr sz="1400" dirty="0"/>
          </a:p>
        </p:txBody>
      </p:sp>
      <p:pic>
        <p:nvPicPr>
          <p:cNvPr id="6" name="Picture 5">
            <a:extLst>
              <a:ext uri="{FF2B5EF4-FFF2-40B4-BE49-F238E27FC236}">
                <a16:creationId xmlns:a16="http://schemas.microsoft.com/office/drawing/2014/main" id="{6CB94D3F-4B27-6917-84BC-65DC09462074}"/>
              </a:ext>
            </a:extLst>
          </p:cNvPr>
          <p:cNvPicPr>
            <a:picLocks noChangeAspect="1"/>
          </p:cNvPicPr>
          <p:nvPr/>
        </p:nvPicPr>
        <p:blipFill>
          <a:blip r:embed="rId2"/>
          <a:stretch>
            <a:fillRect/>
          </a:stretch>
        </p:blipFill>
        <p:spPr>
          <a:xfrm>
            <a:off x="1128562" y="2821186"/>
            <a:ext cx="6886876" cy="1992619"/>
          </a:xfrm>
          <a:prstGeom prst="rect">
            <a:avLst/>
          </a:prstGeom>
        </p:spPr>
      </p:pic>
    </p:spTree>
    <p:extLst>
      <p:ext uri="{BB962C8B-B14F-4D97-AF65-F5344CB8AC3E}">
        <p14:creationId xmlns:p14="http://schemas.microsoft.com/office/powerpoint/2010/main" val="348456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8F0C48-0355-16BC-7779-B5115139083A}"/>
              </a:ext>
            </a:extLst>
          </p:cNvPr>
          <p:cNvSpPr>
            <a:spLocks noGrp="1"/>
          </p:cNvSpPr>
          <p:nvPr>
            <p:ph type="body" idx="1"/>
          </p:nvPr>
        </p:nvSpPr>
        <p:spPr>
          <a:xfrm>
            <a:off x="788688" y="1889500"/>
            <a:ext cx="4250170" cy="3033900"/>
          </a:xfrm>
        </p:spPr>
        <p:txBody>
          <a:bodyPr/>
          <a:lstStyle/>
          <a:p>
            <a:pPr marL="76200" indent="0">
              <a:buNone/>
            </a:pPr>
            <a:r>
              <a:rPr lang="en-IN" sz="1600" dirty="0"/>
              <a:t>By minimizing outside sounds and other circumstances, the face identification module's primary goal is to identify the face in the frame. The Models and libraries used in the FACE DETECTION PROCESS are as follows: </a:t>
            </a:r>
          </a:p>
          <a:p>
            <a:pPr marL="76200" indent="0">
              <a:buNone/>
            </a:pPr>
            <a:r>
              <a:rPr lang="en-IN" sz="1600" dirty="0"/>
              <a:t>	1. </a:t>
            </a:r>
            <a:r>
              <a:rPr lang="en-IN" sz="1600" dirty="0" err="1"/>
              <a:t>HaarCascadeClassifier</a:t>
            </a:r>
            <a:endParaRPr lang="en-IN" sz="1600" dirty="0"/>
          </a:p>
          <a:p>
            <a:pPr marL="76200" indent="0">
              <a:buNone/>
            </a:pPr>
            <a:r>
              <a:rPr lang="en-IN" sz="1600" dirty="0"/>
              <a:t>	2. </a:t>
            </a:r>
            <a:r>
              <a:rPr lang="en-IN" sz="1600" dirty="0" err="1"/>
              <a:t>DeepFace</a:t>
            </a:r>
            <a:endParaRPr lang="en-IN" sz="1600" dirty="0"/>
          </a:p>
          <a:p>
            <a:pPr marL="76200" indent="0">
              <a:buNone/>
            </a:pPr>
            <a:r>
              <a:rPr lang="en-IN" sz="1600" dirty="0"/>
              <a:t>	3. OpenCV - Python </a:t>
            </a:r>
            <a:endParaRPr lang="en-US" sz="1600" dirty="0"/>
          </a:p>
        </p:txBody>
      </p:sp>
      <p:sp>
        <p:nvSpPr>
          <p:cNvPr id="4" name="Slide Number Placeholder 3">
            <a:extLst>
              <a:ext uri="{FF2B5EF4-FFF2-40B4-BE49-F238E27FC236}">
                <a16:creationId xmlns:a16="http://schemas.microsoft.com/office/drawing/2014/main" id="{03662C2E-519D-1C51-B84F-F8F1C37498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5" name="Title 1">
            <a:extLst>
              <a:ext uri="{FF2B5EF4-FFF2-40B4-BE49-F238E27FC236}">
                <a16:creationId xmlns:a16="http://schemas.microsoft.com/office/drawing/2014/main" id="{9D40F4E0-6735-A9B1-5BEF-AE4694D66B7F}"/>
              </a:ext>
            </a:extLst>
          </p:cNvPr>
          <p:cNvSpPr txBox="1">
            <a:spLocks/>
          </p:cNvSpPr>
          <p:nvPr/>
        </p:nvSpPr>
        <p:spPr>
          <a:xfrm>
            <a:off x="838555" y="837436"/>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MODULES</a:t>
            </a:r>
            <a:endParaRPr lang="en-US" dirty="0"/>
          </a:p>
        </p:txBody>
      </p:sp>
      <p:sp>
        <p:nvSpPr>
          <p:cNvPr id="33" name="Title 1">
            <a:extLst>
              <a:ext uri="{FF2B5EF4-FFF2-40B4-BE49-F238E27FC236}">
                <a16:creationId xmlns:a16="http://schemas.microsoft.com/office/drawing/2014/main" id="{8B95600E-4A30-B746-F7FE-5B1ED4FC53B1}"/>
              </a:ext>
            </a:extLst>
          </p:cNvPr>
          <p:cNvSpPr txBox="1">
            <a:spLocks/>
          </p:cNvSpPr>
          <p:nvPr/>
        </p:nvSpPr>
        <p:spPr>
          <a:xfrm>
            <a:off x="835829" y="1338484"/>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FACE DETECTION</a:t>
            </a:r>
            <a:endParaRPr lang="en-US" dirty="0"/>
          </a:p>
        </p:txBody>
      </p:sp>
      <p:pic>
        <p:nvPicPr>
          <p:cNvPr id="34" name="Picture 33">
            <a:extLst>
              <a:ext uri="{FF2B5EF4-FFF2-40B4-BE49-F238E27FC236}">
                <a16:creationId xmlns:a16="http://schemas.microsoft.com/office/drawing/2014/main" id="{D8F4D96A-0827-D109-2A13-E84B1E5B9CFF}"/>
              </a:ext>
            </a:extLst>
          </p:cNvPr>
          <p:cNvPicPr>
            <a:picLocks noChangeAspect="1"/>
          </p:cNvPicPr>
          <p:nvPr/>
        </p:nvPicPr>
        <p:blipFill rotWithShape="1">
          <a:blip r:embed="rId2"/>
          <a:srcRect t="3462" b="631"/>
          <a:stretch/>
        </p:blipFill>
        <p:spPr>
          <a:xfrm>
            <a:off x="5636041" y="441828"/>
            <a:ext cx="2011231" cy="4259844"/>
          </a:xfrm>
          <a:prstGeom prst="rect">
            <a:avLst/>
          </a:prstGeom>
        </p:spPr>
      </p:pic>
      <p:sp>
        <p:nvSpPr>
          <p:cNvPr id="35" name="TextBox 34">
            <a:extLst>
              <a:ext uri="{FF2B5EF4-FFF2-40B4-BE49-F238E27FC236}">
                <a16:creationId xmlns:a16="http://schemas.microsoft.com/office/drawing/2014/main" id="{7DD51EDE-A2C5-6F36-E377-9D27AE0286F2}"/>
              </a:ext>
            </a:extLst>
          </p:cNvPr>
          <p:cNvSpPr txBox="1"/>
          <p:nvPr/>
        </p:nvSpPr>
        <p:spPr>
          <a:xfrm>
            <a:off x="5403977" y="4701672"/>
            <a:ext cx="2475358" cy="253916"/>
          </a:xfrm>
          <a:prstGeom prst="rect">
            <a:avLst/>
          </a:prstGeom>
          <a:noFill/>
        </p:spPr>
        <p:txBody>
          <a:bodyPr wrap="none" rtlCol="0">
            <a:spAutoFit/>
          </a:bodyPr>
          <a:lstStyle/>
          <a:p>
            <a:r>
              <a:rPr lang="en-IN" sz="1050" dirty="0">
                <a:solidFill>
                  <a:schemeClr val="tx1"/>
                </a:solidFill>
                <a:latin typeface="Barlow Light" panose="00000400000000000000" pitchFamily="2" charset="0"/>
              </a:rPr>
              <a:t>Flow Diagram of Face Detection Module</a:t>
            </a:r>
            <a:endParaRPr lang="en-CA" sz="1050" dirty="0">
              <a:solidFill>
                <a:schemeClr val="tx1"/>
              </a:solidFill>
              <a:latin typeface="Barlow Light" panose="00000400000000000000" pitchFamily="2" charset="0"/>
            </a:endParaRPr>
          </a:p>
        </p:txBody>
      </p:sp>
    </p:spTree>
    <p:extLst>
      <p:ext uri="{BB962C8B-B14F-4D97-AF65-F5344CB8AC3E}">
        <p14:creationId xmlns:p14="http://schemas.microsoft.com/office/powerpoint/2010/main" val="426693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8F0C48-0355-16BC-7779-B5115139083A}"/>
              </a:ext>
            </a:extLst>
          </p:cNvPr>
          <p:cNvSpPr>
            <a:spLocks noGrp="1"/>
          </p:cNvSpPr>
          <p:nvPr>
            <p:ph type="body" idx="1"/>
          </p:nvPr>
        </p:nvSpPr>
        <p:spPr>
          <a:xfrm>
            <a:off x="788687" y="1889500"/>
            <a:ext cx="4704063" cy="3033900"/>
          </a:xfrm>
        </p:spPr>
        <p:txBody>
          <a:bodyPr/>
          <a:lstStyle/>
          <a:p>
            <a:pPr marL="76200" indent="0">
              <a:buNone/>
            </a:pPr>
            <a:r>
              <a:rPr lang="en-US" sz="1600" dirty="0"/>
              <a:t>After the successful completion of the face detection process. The emotions detected on the face are identified through the following processes:</a:t>
            </a:r>
          </a:p>
          <a:p>
            <a:pPr marL="76200" indent="0">
              <a:buNone/>
            </a:pPr>
            <a:endParaRPr lang="en-US" sz="1600" dirty="0"/>
          </a:p>
          <a:p>
            <a:pPr marL="76200" indent="0">
              <a:buNone/>
            </a:pPr>
            <a:r>
              <a:rPr lang="en-US" sz="1600" dirty="0"/>
              <a:t>1. CNN Layers</a:t>
            </a:r>
          </a:p>
          <a:p>
            <a:pPr marL="76200" indent="0">
              <a:buNone/>
            </a:pPr>
            <a:r>
              <a:rPr lang="en-US" sz="1600" dirty="0"/>
              <a:t>2. MobileNetV2 – Pretrained Model</a:t>
            </a:r>
          </a:p>
          <a:p>
            <a:pPr marL="76200" indent="0">
              <a:buNone/>
            </a:pPr>
            <a:r>
              <a:rPr lang="en-US" sz="1600" dirty="0"/>
              <a:t>3. Training and Testing on FER2013 Dataset</a:t>
            </a:r>
          </a:p>
          <a:p>
            <a:pPr marL="76200" indent="0">
              <a:buNone/>
            </a:pPr>
            <a:r>
              <a:rPr lang="en-US" sz="1600" dirty="0"/>
              <a:t>4. Real Time Detection and Classification of Emotion based on 7 classes.</a:t>
            </a:r>
          </a:p>
        </p:txBody>
      </p:sp>
      <p:sp>
        <p:nvSpPr>
          <p:cNvPr id="4" name="Slide Number Placeholder 3">
            <a:extLst>
              <a:ext uri="{FF2B5EF4-FFF2-40B4-BE49-F238E27FC236}">
                <a16:creationId xmlns:a16="http://schemas.microsoft.com/office/drawing/2014/main" id="{03662C2E-519D-1C51-B84F-F8F1C37498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5" name="Title 1">
            <a:extLst>
              <a:ext uri="{FF2B5EF4-FFF2-40B4-BE49-F238E27FC236}">
                <a16:creationId xmlns:a16="http://schemas.microsoft.com/office/drawing/2014/main" id="{9D40F4E0-6735-A9B1-5BEF-AE4694D66B7F}"/>
              </a:ext>
            </a:extLst>
          </p:cNvPr>
          <p:cNvSpPr txBox="1">
            <a:spLocks/>
          </p:cNvSpPr>
          <p:nvPr/>
        </p:nvSpPr>
        <p:spPr>
          <a:xfrm>
            <a:off x="838555" y="837436"/>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MODULES</a:t>
            </a:r>
            <a:endParaRPr lang="en-US" dirty="0"/>
          </a:p>
        </p:txBody>
      </p:sp>
      <p:sp>
        <p:nvSpPr>
          <p:cNvPr id="33" name="Title 1">
            <a:extLst>
              <a:ext uri="{FF2B5EF4-FFF2-40B4-BE49-F238E27FC236}">
                <a16:creationId xmlns:a16="http://schemas.microsoft.com/office/drawing/2014/main" id="{8B95600E-4A30-B746-F7FE-5B1ED4FC53B1}"/>
              </a:ext>
            </a:extLst>
          </p:cNvPr>
          <p:cNvSpPr txBox="1">
            <a:spLocks/>
          </p:cNvSpPr>
          <p:nvPr/>
        </p:nvSpPr>
        <p:spPr>
          <a:xfrm>
            <a:off x="835829" y="1338484"/>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EMOTION CLASSIFICATION</a:t>
            </a:r>
            <a:endParaRPr lang="en-US" dirty="0"/>
          </a:p>
        </p:txBody>
      </p:sp>
      <p:sp>
        <p:nvSpPr>
          <p:cNvPr id="7" name="TextBox 6">
            <a:extLst>
              <a:ext uri="{FF2B5EF4-FFF2-40B4-BE49-F238E27FC236}">
                <a16:creationId xmlns:a16="http://schemas.microsoft.com/office/drawing/2014/main" id="{F08754F0-24B7-BF17-32BA-89AAD4E4AC40}"/>
              </a:ext>
            </a:extLst>
          </p:cNvPr>
          <p:cNvSpPr txBox="1"/>
          <p:nvPr/>
        </p:nvSpPr>
        <p:spPr>
          <a:xfrm>
            <a:off x="5435893" y="4502216"/>
            <a:ext cx="2872902" cy="253916"/>
          </a:xfrm>
          <a:prstGeom prst="rect">
            <a:avLst/>
          </a:prstGeom>
          <a:noFill/>
        </p:spPr>
        <p:txBody>
          <a:bodyPr wrap="none" rtlCol="0">
            <a:spAutoFit/>
          </a:bodyPr>
          <a:lstStyle/>
          <a:p>
            <a:r>
              <a:rPr lang="en-IN" sz="1050" dirty="0">
                <a:solidFill>
                  <a:schemeClr val="tx1"/>
                </a:solidFill>
                <a:latin typeface="Barlow Light" panose="00000400000000000000" pitchFamily="2" charset="0"/>
              </a:rPr>
              <a:t>Flow Diagram of Emotion Classification Module</a:t>
            </a:r>
            <a:endParaRPr lang="en-CA" sz="1050" dirty="0">
              <a:solidFill>
                <a:schemeClr val="tx1"/>
              </a:solidFill>
              <a:latin typeface="Barlow Light" panose="00000400000000000000" pitchFamily="2" charset="0"/>
            </a:endParaRPr>
          </a:p>
        </p:txBody>
      </p:sp>
      <p:pic>
        <p:nvPicPr>
          <p:cNvPr id="8" name="Picture 7">
            <a:extLst>
              <a:ext uri="{FF2B5EF4-FFF2-40B4-BE49-F238E27FC236}">
                <a16:creationId xmlns:a16="http://schemas.microsoft.com/office/drawing/2014/main" id="{252E13A5-5F18-EB30-B903-141C1506BDCA}"/>
              </a:ext>
            </a:extLst>
          </p:cNvPr>
          <p:cNvPicPr>
            <a:picLocks noChangeAspect="1"/>
          </p:cNvPicPr>
          <p:nvPr/>
        </p:nvPicPr>
        <p:blipFill>
          <a:blip r:embed="rId2"/>
          <a:stretch>
            <a:fillRect/>
          </a:stretch>
        </p:blipFill>
        <p:spPr>
          <a:xfrm>
            <a:off x="5542618" y="292055"/>
            <a:ext cx="2812695" cy="4210161"/>
          </a:xfrm>
          <a:prstGeom prst="rect">
            <a:avLst/>
          </a:prstGeom>
        </p:spPr>
      </p:pic>
    </p:spTree>
    <p:extLst>
      <p:ext uri="{BB962C8B-B14F-4D97-AF65-F5344CB8AC3E}">
        <p14:creationId xmlns:p14="http://schemas.microsoft.com/office/powerpoint/2010/main" val="302478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8F0C48-0355-16BC-7779-B5115139083A}"/>
              </a:ext>
            </a:extLst>
          </p:cNvPr>
          <p:cNvSpPr>
            <a:spLocks noGrp="1"/>
          </p:cNvSpPr>
          <p:nvPr>
            <p:ph type="body" idx="1"/>
          </p:nvPr>
        </p:nvSpPr>
        <p:spPr>
          <a:xfrm>
            <a:off x="788687" y="1889500"/>
            <a:ext cx="4490769" cy="3033900"/>
          </a:xfrm>
        </p:spPr>
        <p:txBody>
          <a:bodyPr/>
          <a:lstStyle/>
          <a:p>
            <a:pPr marL="76200" indent="0">
              <a:buNone/>
            </a:pPr>
            <a:r>
              <a:rPr lang="en-US" sz="1600" dirty="0"/>
              <a:t>Upon emotion classification, the songs corresponding to one of the four detected facial emotions: 		</a:t>
            </a:r>
          </a:p>
          <a:p>
            <a:pPr marL="76200" indent="0">
              <a:buNone/>
            </a:pPr>
            <a:r>
              <a:rPr lang="en-US" sz="1600" dirty="0"/>
              <a:t>	</a:t>
            </a:r>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r>
              <a:rPr lang="en-US" sz="1600" dirty="0"/>
              <a:t>are identified and played to the user.</a:t>
            </a:r>
          </a:p>
          <a:p>
            <a:pPr marL="76200" indent="0">
              <a:buNone/>
            </a:pPr>
            <a:endParaRPr lang="en-US" sz="1600" dirty="0"/>
          </a:p>
        </p:txBody>
      </p:sp>
      <p:sp>
        <p:nvSpPr>
          <p:cNvPr id="4" name="Slide Number Placeholder 3">
            <a:extLst>
              <a:ext uri="{FF2B5EF4-FFF2-40B4-BE49-F238E27FC236}">
                <a16:creationId xmlns:a16="http://schemas.microsoft.com/office/drawing/2014/main" id="{03662C2E-519D-1C51-B84F-F8F1C37498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5" name="Title 1">
            <a:extLst>
              <a:ext uri="{FF2B5EF4-FFF2-40B4-BE49-F238E27FC236}">
                <a16:creationId xmlns:a16="http://schemas.microsoft.com/office/drawing/2014/main" id="{9D40F4E0-6735-A9B1-5BEF-AE4694D66B7F}"/>
              </a:ext>
            </a:extLst>
          </p:cNvPr>
          <p:cNvSpPr txBox="1">
            <a:spLocks/>
          </p:cNvSpPr>
          <p:nvPr/>
        </p:nvSpPr>
        <p:spPr>
          <a:xfrm>
            <a:off x="838555" y="837436"/>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MODULES</a:t>
            </a:r>
            <a:endParaRPr lang="en-US" dirty="0"/>
          </a:p>
        </p:txBody>
      </p:sp>
      <p:sp>
        <p:nvSpPr>
          <p:cNvPr id="33" name="Title 1">
            <a:extLst>
              <a:ext uri="{FF2B5EF4-FFF2-40B4-BE49-F238E27FC236}">
                <a16:creationId xmlns:a16="http://schemas.microsoft.com/office/drawing/2014/main" id="{8B95600E-4A30-B746-F7FE-5B1ED4FC53B1}"/>
              </a:ext>
            </a:extLst>
          </p:cNvPr>
          <p:cNvSpPr txBox="1">
            <a:spLocks/>
          </p:cNvSpPr>
          <p:nvPr/>
        </p:nvSpPr>
        <p:spPr>
          <a:xfrm>
            <a:off x="835829" y="1338484"/>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MUSIC RECOMMENDATION</a:t>
            </a:r>
            <a:endParaRPr lang="en-US" dirty="0"/>
          </a:p>
        </p:txBody>
      </p:sp>
      <p:graphicFrame>
        <p:nvGraphicFramePr>
          <p:cNvPr id="2" name="Table 5">
            <a:extLst>
              <a:ext uri="{FF2B5EF4-FFF2-40B4-BE49-F238E27FC236}">
                <a16:creationId xmlns:a16="http://schemas.microsoft.com/office/drawing/2014/main" id="{E277E4F1-FB59-2F0E-AD0B-C6CB310C1E38}"/>
              </a:ext>
            </a:extLst>
          </p:cNvPr>
          <p:cNvGraphicFramePr>
            <a:graphicFrameLocks noGrp="1"/>
          </p:cNvGraphicFramePr>
          <p:nvPr>
            <p:extLst>
              <p:ext uri="{D42A27DB-BD31-4B8C-83A1-F6EECF244321}">
                <p14:modId xmlns:p14="http://schemas.microsoft.com/office/powerpoint/2010/main" val="3988081967"/>
              </p:ext>
            </p:extLst>
          </p:nvPr>
        </p:nvGraphicFramePr>
        <p:xfrm>
          <a:off x="1640246" y="2860290"/>
          <a:ext cx="2305050" cy="1409700"/>
        </p:xfrm>
        <a:graphic>
          <a:graphicData uri="http://schemas.openxmlformats.org/drawingml/2006/table">
            <a:tbl>
              <a:tblPr firstRow="1" bandRow="1">
                <a:tableStyleId>{2D5ABB26-0587-4C30-8999-92F81FD0307C}</a:tableStyleId>
              </a:tblPr>
              <a:tblGrid>
                <a:gridCol w="1152525">
                  <a:extLst>
                    <a:ext uri="{9D8B030D-6E8A-4147-A177-3AD203B41FA5}">
                      <a16:colId xmlns:a16="http://schemas.microsoft.com/office/drawing/2014/main" val="1218581862"/>
                    </a:ext>
                  </a:extLst>
                </a:gridCol>
                <a:gridCol w="1152525">
                  <a:extLst>
                    <a:ext uri="{9D8B030D-6E8A-4147-A177-3AD203B41FA5}">
                      <a16:colId xmlns:a16="http://schemas.microsoft.com/office/drawing/2014/main" val="3763531505"/>
                    </a:ext>
                  </a:extLst>
                </a:gridCol>
              </a:tblGrid>
              <a:tr h="352425">
                <a:tc>
                  <a:txBody>
                    <a:bodyPr/>
                    <a:lstStyle/>
                    <a:p>
                      <a:pPr marL="0" indent="0">
                        <a:buNone/>
                      </a:pPr>
                      <a:r>
                        <a:rPr lang="en-US" b="0" dirty="0"/>
                        <a:t>1. Angry </a:t>
                      </a:r>
                      <a:endParaRPr lang="en-IN" b="0" dirty="0"/>
                    </a:p>
                  </a:txBody>
                  <a:tcPr/>
                </a:tc>
                <a:tc>
                  <a:txBody>
                    <a:bodyPr/>
                    <a:lstStyle/>
                    <a:p>
                      <a:r>
                        <a:rPr lang="en-US" b="0" dirty="0"/>
                        <a:t>5. Neutral</a:t>
                      </a:r>
                      <a:endParaRPr lang="en-IN" b="0" dirty="0"/>
                    </a:p>
                  </a:txBody>
                  <a:tcPr/>
                </a:tc>
                <a:extLst>
                  <a:ext uri="{0D108BD9-81ED-4DB2-BD59-A6C34878D82A}">
                    <a16:rowId xmlns:a16="http://schemas.microsoft.com/office/drawing/2014/main" val="1492752069"/>
                  </a:ext>
                </a:extLst>
              </a:tr>
              <a:tr h="352425">
                <a:tc>
                  <a:txBody>
                    <a:bodyPr/>
                    <a:lstStyle/>
                    <a:p>
                      <a:r>
                        <a:rPr lang="en-US" dirty="0"/>
                        <a:t>2. Disgust</a:t>
                      </a:r>
                      <a:endParaRPr lang="en-IN" dirty="0"/>
                    </a:p>
                  </a:txBody>
                  <a:tcPr/>
                </a:tc>
                <a:tc>
                  <a:txBody>
                    <a:bodyPr/>
                    <a:lstStyle/>
                    <a:p>
                      <a:r>
                        <a:rPr lang="en-US" dirty="0"/>
                        <a:t>6. Sad</a:t>
                      </a:r>
                      <a:endParaRPr lang="en-IN" dirty="0"/>
                    </a:p>
                  </a:txBody>
                  <a:tcPr/>
                </a:tc>
                <a:extLst>
                  <a:ext uri="{0D108BD9-81ED-4DB2-BD59-A6C34878D82A}">
                    <a16:rowId xmlns:a16="http://schemas.microsoft.com/office/drawing/2014/main" val="3227705378"/>
                  </a:ext>
                </a:extLst>
              </a:tr>
              <a:tr h="352425">
                <a:tc>
                  <a:txBody>
                    <a:bodyPr/>
                    <a:lstStyle/>
                    <a:p>
                      <a:r>
                        <a:rPr lang="en-US" dirty="0"/>
                        <a:t>3. Fear</a:t>
                      </a:r>
                      <a:endParaRPr lang="en-IN" dirty="0"/>
                    </a:p>
                  </a:txBody>
                  <a:tcPr/>
                </a:tc>
                <a:tc>
                  <a:txBody>
                    <a:bodyPr/>
                    <a:lstStyle/>
                    <a:p>
                      <a:r>
                        <a:rPr lang="en-US" dirty="0"/>
                        <a:t>7. Surprise</a:t>
                      </a:r>
                      <a:endParaRPr lang="en-IN" dirty="0"/>
                    </a:p>
                  </a:txBody>
                  <a:tcPr/>
                </a:tc>
                <a:extLst>
                  <a:ext uri="{0D108BD9-81ED-4DB2-BD59-A6C34878D82A}">
                    <a16:rowId xmlns:a16="http://schemas.microsoft.com/office/drawing/2014/main" val="451883836"/>
                  </a:ext>
                </a:extLst>
              </a:tr>
              <a:tr h="352425">
                <a:tc>
                  <a:txBody>
                    <a:bodyPr/>
                    <a:lstStyle/>
                    <a:p>
                      <a:r>
                        <a:rPr lang="en-US" dirty="0"/>
                        <a:t>4. Happy</a:t>
                      </a:r>
                      <a:endParaRPr lang="en-IN" dirty="0"/>
                    </a:p>
                  </a:txBody>
                  <a:tcPr/>
                </a:tc>
                <a:tc>
                  <a:txBody>
                    <a:bodyPr/>
                    <a:lstStyle/>
                    <a:p>
                      <a:endParaRPr lang="en-IN" dirty="0"/>
                    </a:p>
                  </a:txBody>
                  <a:tcPr/>
                </a:tc>
                <a:extLst>
                  <a:ext uri="{0D108BD9-81ED-4DB2-BD59-A6C34878D82A}">
                    <a16:rowId xmlns:a16="http://schemas.microsoft.com/office/drawing/2014/main" val="898857283"/>
                  </a:ext>
                </a:extLst>
              </a:tr>
            </a:tbl>
          </a:graphicData>
        </a:graphic>
      </p:graphicFrame>
    </p:spTree>
    <p:extLst>
      <p:ext uri="{BB962C8B-B14F-4D97-AF65-F5344CB8AC3E}">
        <p14:creationId xmlns:p14="http://schemas.microsoft.com/office/powerpoint/2010/main" val="214727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8F0C48-0355-16BC-7779-B5115139083A}"/>
              </a:ext>
            </a:extLst>
          </p:cNvPr>
          <p:cNvSpPr>
            <a:spLocks noGrp="1"/>
          </p:cNvSpPr>
          <p:nvPr>
            <p:ph type="body" idx="1"/>
          </p:nvPr>
        </p:nvSpPr>
        <p:spPr>
          <a:xfrm>
            <a:off x="788687" y="1889500"/>
            <a:ext cx="4490769" cy="3033900"/>
          </a:xfrm>
        </p:spPr>
        <p:txBody>
          <a:bodyPr/>
          <a:lstStyle/>
          <a:p>
            <a:pPr marL="76200" indent="0">
              <a:buNone/>
            </a:pPr>
            <a:r>
              <a:rPr lang="en-US" sz="1600" dirty="0"/>
              <a:t>Once done with all the things, finally presenting our model with the nice GUI based Web APP.</a:t>
            </a:r>
          </a:p>
          <a:p>
            <a:pPr marL="76200" indent="0">
              <a:buNone/>
            </a:pPr>
            <a:r>
              <a:rPr lang="en-US" sz="1600" dirty="0"/>
              <a:t>Frontend tool to be used – HTML, CSS, JS, API.</a:t>
            </a:r>
          </a:p>
          <a:p>
            <a:pPr marL="76200" indent="0">
              <a:buNone/>
            </a:pPr>
            <a:r>
              <a:rPr lang="en-US" sz="1600" dirty="0"/>
              <a:t>Backend tool to be used – Flask, Python.</a:t>
            </a:r>
          </a:p>
        </p:txBody>
      </p:sp>
      <p:sp>
        <p:nvSpPr>
          <p:cNvPr id="4" name="Slide Number Placeholder 3">
            <a:extLst>
              <a:ext uri="{FF2B5EF4-FFF2-40B4-BE49-F238E27FC236}">
                <a16:creationId xmlns:a16="http://schemas.microsoft.com/office/drawing/2014/main" id="{03662C2E-519D-1C51-B84F-F8F1C37498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5" name="Title 1">
            <a:extLst>
              <a:ext uri="{FF2B5EF4-FFF2-40B4-BE49-F238E27FC236}">
                <a16:creationId xmlns:a16="http://schemas.microsoft.com/office/drawing/2014/main" id="{9D40F4E0-6735-A9B1-5BEF-AE4694D66B7F}"/>
              </a:ext>
            </a:extLst>
          </p:cNvPr>
          <p:cNvSpPr txBox="1">
            <a:spLocks/>
          </p:cNvSpPr>
          <p:nvPr/>
        </p:nvSpPr>
        <p:spPr>
          <a:xfrm>
            <a:off x="838555" y="837436"/>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MODULES</a:t>
            </a:r>
            <a:endParaRPr lang="en-US" dirty="0"/>
          </a:p>
        </p:txBody>
      </p:sp>
      <p:sp>
        <p:nvSpPr>
          <p:cNvPr id="33" name="Title 1">
            <a:extLst>
              <a:ext uri="{FF2B5EF4-FFF2-40B4-BE49-F238E27FC236}">
                <a16:creationId xmlns:a16="http://schemas.microsoft.com/office/drawing/2014/main" id="{8B95600E-4A30-B746-F7FE-5B1ED4FC53B1}"/>
              </a:ext>
            </a:extLst>
          </p:cNvPr>
          <p:cNvSpPr txBox="1">
            <a:spLocks/>
          </p:cNvSpPr>
          <p:nvPr/>
        </p:nvSpPr>
        <p:spPr>
          <a:xfrm>
            <a:off x="835829" y="1338484"/>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WEB APP DEPLOYMENT</a:t>
            </a:r>
            <a:endParaRPr lang="en-US" dirty="0"/>
          </a:p>
        </p:txBody>
      </p:sp>
    </p:spTree>
    <p:extLst>
      <p:ext uri="{BB962C8B-B14F-4D97-AF65-F5344CB8AC3E}">
        <p14:creationId xmlns:p14="http://schemas.microsoft.com/office/powerpoint/2010/main" val="251531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2246-E1C0-EC52-C48C-8DA26769EA72}"/>
              </a:ext>
            </a:extLst>
          </p:cNvPr>
          <p:cNvSpPr>
            <a:spLocks noGrp="1"/>
          </p:cNvSpPr>
          <p:nvPr>
            <p:ph type="title"/>
          </p:nvPr>
        </p:nvSpPr>
        <p:spPr/>
        <p:txBody>
          <a:bodyPr/>
          <a:lstStyle/>
          <a:p>
            <a:r>
              <a:rPr lang="en-IN" dirty="0"/>
              <a:t>ARCHITECTURE</a:t>
            </a:r>
          </a:p>
        </p:txBody>
      </p:sp>
      <p:sp>
        <p:nvSpPr>
          <p:cNvPr id="3" name="Text Placeholder 2">
            <a:extLst>
              <a:ext uri="{FF2B5EF4-FFF2-40B4-BE49-F238E27FC236}">
                <a16:creationId xmlns:a16="http://schemas.microsoft.com/office/drawing/2014/main" id="{069677B6-6ABF-C898-B373-64B2AEA395D3}"/>
              </a:ext>
            </a:extLst>
          </p:cNvPr>
          <p:cNvSpPr>
            <a:spLocks noGrp="1"/>
          </p:cNvSpPr>
          <p:nvPr>
            <p:ph type="body" idx="1"/>
          </p:nvPr>
        </p:nvSpPr>
        <p:spPr>
          <a:xfrm>
            <a:off x="512400" y="1652398"/>
            <a:ext cx="3716700" cy="1217802"/>
          </a:xfrm>
        </p:spPr>
        <p:txBody>
          <a:bodyPr/>
          <a:lstStyle/>
          <a:p>
            <a:r>
              <a:rPr lang="en-IN" sz="1800" dirty="0"/>
              <a:t>The picture depicts the architecture of our </a:t>
            </a:r>
            <a:r>
              <a:rPr lang="en-IN" sz="1800" b="1" dirty="0"/>
              <a:t>Deep Neural Network model </a:t>
            </a:r>
            <a:r>
              <a:rPr lang="en-IN" sz="1800" dirty="0"/>
              <a:t>for Emotional Classification.</a:t>
            </a:r>
          </a:p>
        </p:txBody>
      </p:sp>
      <p:sp>
        <p:nvSpPr>
          <p:cNvPr id="4" name="Slide Number Placeholder 3">
            <a:extLst>
              <a:ext uri="{FF2B5EF4-FFF2-40B4-BE49-F238E27FC236}">
                <a16:creationId xmlns:a16="http://schemas.microsoft.com/office/drawing/2014/main" id="{96E6AA20-C451-ED61-B8C5-9A62A9F984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3F7999FF-4530-20CF-2954-C2DDAE4506FE}"/>
              </a:ext>
            </a:extLst>
          </p:cNvPr>
          <p:cNvPicPr>
            <a:picLocks noChangeAspect="1"/>
          </p:cNvPicPr>
          <p:nvPr/>
        </p:nvPicPr>
        <p:blipFill>
          <a:blip r:embed="rId2"/>
          <a:stretch>
            <a:fillRect/>
          </a:stretch>
        </p:blipFill>
        <p:spPr>
          <a:xfrm>
            <a:off x="4444683" y="0"/>
            <a:ext cx="3435234" cy="5143500"/>
          </a:xfrm>
          <a:prstGeom prst="rect">
            <a:avLst/>
          </a:prstGeom>
        </p:spPr>
      </p:pic>
    </p:spTree>
    <p:extLst>
      <p:ext uri="{BB962C8B-B14F-4D97-AF65-F5344CB8AC3E}">
        <p14:creationId xmlns:p14="http://schemas.microsoft.com/office/powerpoint/2010/main" val="64058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09F3-9E8E-9F20-049D-A40FBAA1515D}"/>
              </a:ext>
            </a:extLst>
          </p:cNvPr>
          <p:cNvSpPr>
            <a:spLocks noGrp="1"/>
          </p:cNvSpPr>
          <p:nvPr>
            <p:ph type="title"/>
          </p:nvPr>
        </p:nvSpPr>
        <p:spPr>
          <a:xfrm>
            <a:off x="855300" y="796262"/>
            <a:ext cx="5307000" cy="396300"/>
          </a:xfrm>
        </p:spPr>
        <p:txBody>
          <a:bodyPr/>
          <a:lstStyle/>
          <a:p>
            <a:r>
              <a:rPr lang="en-IN" dirty="0"/>
              <a:t>CONCLUSION</a:t>
            </a:r>
            <a:endParaRPr lang="en-US" dirty="0"/>
          </a:p>
        </p:txBody>
      </p:sp>
      <p:sp>
        <p:nvSpPr>
          <p:cNvPr id="3" name="Text Placeholder 2">
            <a:extLst>
              <a:ext uri="{FF2B5EF4-FFF2-40B4-BE49-F238E27FC236}">
                <a16:creationId xmlns:a16="http://schemas.microsoft.com/office/drawing/2014/main" id="{2E997B18-8D29-7BBC-05F8-84D4C5E6E8C1}"/>
              </a:ext>
            </a:extLst>
          </p:cNvPr>
          <p:cNvSpPr>
            <a:spLocks noGrp="1"/>
          </p:cNvSpPr>
          <p:nvPr>
            <p:ph type="body" idx="1"/>
          </p:nvPr>
        </p:nvSpPr>
        <p:spPr>
          <a:xfrm>
            <a:off x="773485" y="1279620"/>
            <a:ext cx="7699420" cy="3781932"/>
          </a:xfrm>
        </p:spPr>
        <p:txBody>
          <a:bodyPr/>
          <a:lstStyle/>
          <a:p>
            <a:pPr marL="76200" indent="0">
              <a:buNone/>
            </a:pPr>
            <a:r>
              <a:rPr lang="en-IN" sz="2000" dirty="0"/>
              <a:t>To conclude, we show a model that uses multiple emotions gleaned from facial expressions to recommend music. To complete our research, we used ideas from Face Detection, Emotion Classification, Deep </a:t>
            </a:r>
            <a:r>
              <a:rPr lang="en-IN" sz="2000"/>
              <a:t>Neural Network and </a:t>
            </a:r>
            <a:r>
              <a:rPr lang="en-IN" sz="2000" dirty="0"/>
              <a:t>other related fields. Music is something that permeates all aspect of our life; it affects us in moments of joy, grief, rage, or even simply boredom. Our team has been able to build something that can deepen our relationship with music and offer fascinating experiences thanks to modern innovations.</a:t>
            </a:r>
            <a:endParaRPr lang="en-US" sz="2000" dirty="0"/>
          </a:p>
        </p:txBody>
      </p:sp>
      <p:sp>
        <p:nvSpPr>
          <p:cNvPr id="4" name="Slide Number Placeholder 3">
            <a:extLst>
              <a:ext uri="{FF2B5EF4-FFF2-40B4-BE49-F238E27FC236}">
                <a16:creationId xmlns:a16="http://schemas.microsoft.com/office/drawing/2014/main" id="{1E8F5296-FD9C-DBDB-57DE-A37297E548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180011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795640" y="710871"/>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US" dirty="0"/>
              <a:t>REFERENCES</a:t>
            </a:r>
            <a:endParaRPr dirty="0"/>
          </a:p>
        </p:txBody>
      </p:sp>
      <p:sp>
        <p:nvSpPr>
          <p:cNvPr id="74" name="Google Shape;74;p7"/>
          <p:cNvSpPr txBox="1">
            <a:spLocks noGrp="1"/>
          </p:cNvSpPr>
          <p:nvPr>
            <p:ph type="sldNum" idx="12"/>
          </p:nvPr>
        </p:nvSpPr>
        <p:spPr>
          <a:xfrm>
            <a:off x="8693400" y="5279239"/>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17</a:t>
            </a:fld>
            <a:endParaRPr/>
          </a:p>
        </p:txBody>
      </p:sp>
      <p:sp>
        <p:nvSpPr>
          <p:cNvPr id="75" name="Google Shape;75;p7"/>
          <p:cNvSpPr txBox="1"/>
          <p:nvPr/>
        </p:nvSpPr>
        <p:spPr>
          <a:xfrm>
            <a:off x="795640" y="1190611"/>
            <a:ext cx="7897760" cy="3647112"/>
          </a:xfrm>
          <a:prstGeom prst="rect">
            <a:avLst/>
          </a:prstGeom>
          <a:noFill/>
          <a:ln>
            <a:noFill/>
          </a:ln>
        </p:spPr>
        <p:txBody>
          <a:bodyPr spcFirstLastPara="1" wrap="square" lIns="91425" tIns="45700" rIns="91425" bIns="45700" anchor="t" anchorCtr="0">
            <a:spAutoFit/>
          </a:bodyPr>
          <a:lstStyle/>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[1] </a:t>
            </a:r>
            <a:r>
              <a:rPr lang="en-US" sz="1050" dirty="0" err="1">
                <a:solidFill>
                  <a:schemeClr val="tx1"/>
                </a:solidFill>
                <a:effectLst/>
                <a:latin typeface="Barlow Light" panose="00000400000000000000" pitchFamily="2" charset="0"/>
                <a:ea typeface="Times New Roman" panose="02020603050405020304" pitchFamily="18" charset="0"/>
              </a:rPr>
              <a:t>Anagha</a:t>
            </a:r>
            <a:r>
              <a:rPr lang="en-US" sz="1050" dirty="0">
                <a:solidFill>
                  <a:schemeClr val="tx1"/>
                </a:solidFill>
                <a:effectLst/>
                <a:latin typeface="Barlow Light" panose="00000400000000000000" pitchFamily="2" charset="0"/>
                <a:ea typeface="Times New Roman" panose="02020603050405020304" pitchFamily="18" charset="0"/>
              </a:rPr>
              <a:t> </a:t>
            </a:r>
            <a:r>
              <a:rPr lang="en-US" sz="1050" dirty="0" err="1">
                <a:solidFill>
                  <a:schemeClr val="tx1"/>
                </a:solidFill>
                <a:effectLst/>
                <a:latin typeface="Barlow Light" panose="00000400000000000000" pitchFamily="2" charset="0"/>
                <a:ea typeface="Times New Roman" panose="02020603050405020304" pitchFamily="18" charset="0"/>
              </a:rPr>
              <a:t>S.Dhavalikar</a:t>
            </a:r>
            <a:r>
              <a:rPr lang="en-US" sz="1050" dirty="0">
                <a:solidFill>
                  <a:schemeClr val="tx1"/>
                </a:solidFill>
                <a:effectLst/>
                <a:latin typeface="Barlow Light" panose="00000400000000000000" pitchFamily="2" charset="0"/>
                <a:ea typeface="Times New Roman" panose="02020603050405020304" pitchFamily="18" charset="0"/>
              </a:rPr>
              <a:t> and Dr. R. K. Kulkarni, “Face Detection and Facial Expression Recognition System” 2014 </a:t>
            </a:r>
            <a:r>
              <a:rPr lang="en-US" sz="1050" dirty="0" err="1">
                <a:solidFill>
                  <a:schemeClr val="tx1"/>
                </a:solidFill>
                <a:effectLst/>
                <a:latin typeface="Barlow Light" panose="00000400000000000000" pitchFamily="2" charset="0"/>
                <a:ea typeface="Times New Roman" panose="02020603050405020304" pitchFamily="18" charset="0"/>
              </a:rPr>
              <a:t>Interntional</a:t>
            </a:r>
            <a:r>
              <a:rPr lang="en-US" sz="1050" dirty="0">
                <a:solidFill>
                  <a:schemeClr val="tx1"/>
                </a:solidFill>
                <a:latin typeface="Barlow Light" panose="00000400000000000000" pitchFamily="2" charset="0"/>
                <a:ea typeface="Times New Roman" panose="02020603050405020304" pitchFamily="18" charset="0"/>
              </a:rPr>
              <a:t> </a:t>
            </a:r>
            <a:r>
              <a:rPr lang="en-US" sz="1050" dirty="0">
                <a:solidFill>
                  <a:schemeClr val="tx1"/>
                </a:solidFill>
                <a:effectLst/>
                <a:latin typeface="Barlow Light" panose="00000400000000000000" pitchFamily="2" charset="0"/>
                <a:ea typeface="Times New Roman" panose="02020603050405020304" pitchFamily="18" charset="0"/>
              </a:rPr>
              <a:t>Conference on Electronics and Communication System (ICECS -2014).</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[2] Yong-Hwan Lee , Woori Han and </a:t>
            </a:r>
            <a:r>
              <a:rPr lang="en-US" sz="1050" dirty="0" err="1">
                <a:solidFill>
                  <a:schemeClr val="tx1"/>
                </a:solidFill>
                <a:effectLst/>
                <a:latin typeface="Barlow Light" panose="00000400000000000000" pitchFamily="2" charset="0"/>
                <a:ea typeface="Times New Roman" panose="02020603050405020304" pitchFamily="18" charset="0"/>
              </a:rPr>
              <a:t>Youngseop</a:t>
            </a:r>
            <a:r>
              <a:rPr lang="en-US" sz="1050" dirty="0">
                <a:solidFill>
                  <a:schemeClr val="tx1"/>
                </a:solidFill>
                <a:effectLst/>
                <a:latin typeface="Barlow Light" panose="00000400000000000000" pitchFamily="2" charset="0"/>
                <a:ea typeface="Times New Roman" panose="02020603050405020304" pitchFamily="18" charset="0"/>
              </a:rPr>
              <a:t> Kim, “Emotional Recognition from Facial Expression Analysis using Bezier Curve Fitting” 2013 16</a:t>
            </a:r>
            <a:r>
              <a:rPr lang="en-US" sz="1050" baseline="30000" dirty="0">
                <a:solidFill>
                  <a:schemeClr val="tx1"/>
                </a:solidFill>
                <a:effectLst/>
                <a:latin typeface="Barlow Light" panose="00000400000000000000" pitchFamily="2" charset="0"/>
                <a:ea typeface="Times New Roman" panose="02020603050405020304" pitchFamily="18" charset="0"/>
              </a:rPr>
              <a:t>th</a:t>
            </a:r>
            <a:r>
              <a:rPr lang="en-US" sz="1050" dirty="0">
                <a:solidFill>
                  <a:schemeClr val="tx1"/>
                </a:solidFill>
                <a:effectLst/>
                <a:latin typeface="Barlow Light" panose="00000400000000000000" pitchFamily="2" charset="0"/>
                <a:ea typeface="Times New Roman" panose="02020603050405020304" pitchFamily="18" charset="0"/>
              </a:rPr>
              <a:t> International Conference on Network-Based Information Systems.</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[3] </a:t>
            </a:r>
            <a:r>
              <a:rPr lang="en-US" sz="1050" dirty="0" err="1">
                <a:solidFill>
                  <a:schemeClr val="tx1"/>
                </a:solidFill>
                <a:effectLst/>
                <a:latin typeface="Barlow Light" panose="00000400000000000000" pitchFamily="2" charset="0"/>
                <a:ea typeface="Times New Roman" panose="02020603050405020304" pitchFamily="18" charset="0"/>
              </a:rPr>
              <a:t>Arto</a:t>
            </a:r>
            <a:r>
              <a:rPr lang="en-US" sz="1050" dirty="0">
                <a:solidFill>
                  <a:schemeClr val="tx1"/>
                </a:solidFill>
                <a:effectLst/>
                <a:latin typeface="Barlow Light" panose="00000400000000000000" pitchFamily="2" charset="0"/>
                <a:ea typeface="Times New Roman" panose="02020603050405020304" pitchFamily="18" charset="0"/>
              </a:rPr>
              <a:t> </a:t>
            </a:r>
            <a:r>
              <a:rPr lang="en-US" sz="1050" dirty="0" err="1">
                <a:solidFill>
                  <a:schemeClr val="tx1"/>
                </a:solidFill>
                <a:effectLst/>
                <a:latin typeface="Barlow Light" panose="00000400000000000000" pitchFamily="2" charset="0"/>
                <a:ea typeface="Times New Roman" panose="02020603050405020304" pitchFamily="18" charset="0"/>
              </a:rPr>
              <a:t>Lehtiniemi</a:t>
            </a:r>
            <a:r>
              <a:rPr lang="en-US" sz="1050" dirty="0">
                <a:solidFill>
                  <a:schemeClr val="tx1"/>
                </a:solidFill>
                <a:effectLst/>
                <a:latin typeface="Barlow Light" panose="00000400000000000000" pitchFamily="2" charset="0"/>
                <a:ea typeface="Times New Roman" panose="02020603050405020304" pitchFamily="18" charset="0"/>
              </a:rPr>
              <a:t> and Jukka Holm, “Using Animated Mood Pictures in Music Recommendation”, 2012 16</a:t>
            </a:r>
            <a:r>
              <a:rPr lang="en-US" sz="1050" baseline="30000" dirty="0">
                <a:solidFill>
                  <a:schemeClr val="tx1"/>
                </a:solidFill>
                <a:effectLst/>
                <a:latin typeface="Barlow Light" panose="00000400000000000000" pitchFamily="2" charset="0"/>
                <a:ea typeface="Times New Roman" panose="02020603050405020304" pitchFamily="18" charset="0"/>
              </a:rPr>
              <a:t>th</a:t>
            </a:r>
            <a:r>
              <a:rPr lang="en-US" sz="1050" dirty="0">
                <a:solidFill>
                  <a:schemeClr val="tx1"/>
                </a:solidFill>
                <a:effectLst/>
                <a:latin typeface="Barlow Light" panose="00000400000000000000" pitchFamily="2" charset="0"/>
                <a:ea typeface="Times New Roman" panose="02020603050405020304" pitchFamily="18" charset="0"/>
              </a:rPr>
              <a:t> International Conference on Information </a:t>
            </a:r>
            <a:r>
              <a:rPr lang="en-US" sz="1050" dirty="0" err="1">
                <a:solidFill>
                  <a:schemeClr val="tx1"/>
                </a:solidFill>
                <a:effectLst/>
                <a:latin typeface="Barlow Light" panose="00000400000000000000" pitchFamily="2" charset="0"/>
                <a:ea typeface="Times New Roman" panose="02020603050405020304" pitchFamily="18" charset="0"/>
              </a:rPr>
              <a:t>Visualisation</a:t>
            </a:r>
            <a:r>
              <a:rPr lang="en-US" sz="1050" dirty="0">
                <a:solidFill>
                  <a:schemeClr val="tx1"/>
                </a:solidFill>
                <a:effectLst/>
                <a:latin typeface="Barlow Light" panose="00000400000000000000" pitchFamily="2" charset="0"/>
                <a:ea typeface="Times New Roman" panose="02020603050405020304" pitchFamily="18" charset="0"/>
              </a:rPr>
              <a:t>.</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[4] F. </a:t>
            </a:r>
            <a:r>
              <a:rPr lang="en-US" sz="1050" dirty="0" err="1">
                <a:solidFill>
                  <a:schemeClr val="tx1"/>
                </a:solidFill>
                <a:effectLst/>
                <a:latin typeface="Barlow Light" panose="00000400000000000000" pitchFamily="2" charset="0"/>
                <a:ea typeface="Times New Roman" panose="02020603050405020304" pitchFamily="18" charset="0"/>
              </a:rPr>
              <a:t>Abdat</a:t>
            </a:r>
            <a:r>
              <a:rPr lang="en-US" sz="1050" dirty="0">
                <a:solidFill>
                  <a:schemeClr val="tx1"/>
                </a:solidFill>
                <a:effectLst/>
                <a:latin typeface="Barlow Light" panose="00000400000000000000" pitchFamily="2" charset="0"/>
                <a:ea typeface="Times New Roman" panose="02020603050405020304" pitchFamily="18" charset="0"/>
              </a:rPr>
              <a:t>, C. </a:t>
            </a:r>
            <a:r>
              <a:rPr lang="en-US" sz="1050" dirty="0" err="1">
                <a:solidFill>
                  <a:schemeClr val="tx1"/>
                </a:solidFill>
                <a:effectLst/>
                <a:latin typeface="Barlow Light" panose="00000400000000000000" pitchFamily="2" charset="0"/>
                <a:ea typeface="Times New Roman" panose="02020603050405020304" pitchFamily="18" charset="0"/>
              </a:rPr>
              <a:t>Maaoui</a:t>
            </a:r>
            <a:r>
              <a:rPr lang="en-US" sz="1050" dirty="0">
                <a:solidFill>
                  <a:schemeClr val="tx1"/>
                </a:solidFill>
                <a:effectLst/>
                <a:latin typeface="Barlow Light" panose="00000400000000000000" pitchFamily="2" charset="0"/>
                <a:ea typeface="Times New Roman" panose="02020603050405020304" pitchFamily="18" charset="0"/>
              </a:rPr>
              <a:t> and A. </a:t>
            </a:r>
            <a:r>
              <a:rPr lang="en-US" sz="1050" dirty="0" err="1">
                <a:solidFill>
                  <a:schemeClr val="tx1"/>
                </a:solidFill>
                <a:effectLst/>
                <a:latin typeface="Barlow Light" panose="00000400000000000000" pitchFamily="2" charset="0"/>
                <a:ea typeface="Times New Roman" panose="02020603050405020304" pitchFamily="18" charset="0"/>
              </a:rPr>
              <a:t>Pruski</a:t>
            </a:r>
            <a:r>
              <a:rPr lang="en-US" sz="1050" dirty="0">
                <a:solidFill>
                  <a:schemeClr val="tx1"/>
                </a:solidFill>
                <a:effectLst/>
                <a:latin typeface="Barlow Light" panose="00000400000000000000" pitchFamily="2" charset="0"/>
                <a:ea typeface="Times New Roman" panose="02020603050405020304" pitchFamily="18" charset="0"/>
              </a:rPr>
              <a:t>, “</a:t>
            </a:r>
            <a:r>
              <a:rPr lang="en-US" sz="1050" dirty="0" err="1">
                <a:solidFill>
                  <a:schemeClr val="tx1"/>
                </a:solidFill>
                <a:effectLst/>
                <a:latin typeface="Barlow Light" panose="00000400000000000000" pitchFamily="2" charset="0"/>
                <a:ea typeface="Times New Roman" panose="02020603050405020304" pitchFamily="18" charset="0"/>
              </a:rPr>
              <a:t>Humancomputer</a:t>
            </a:r>
            <a:r>
              <a:rPr lang="en-US" sz="1050" dirty="0">
                <a:solidFill>
                  <a:schemeClr val="tx1"/>
                </a:solidFill>
                <a:effectLst/>
                <a:latin typeface="Barlow Light" panose="00000400000000000000" pitchFamily="2" charset="0"/>
                <a:ea typeface="Times New Roman" panose="02020603050405020304" pitchFamily="18" charset="0"/>
              </a:rPr>
              <a:t> interaction using emotion recognition from facial expression”, 2011 </a:t>
            </a:r>
            <a:r>
              <a:rPr lang="en-US" sz="1050" dirty="0" err="1">
                <a:solidFill>
                  <a:schemeClr val="tx1"/>
                </a:solidFill>
                <a:effectLst/>
                <a:latin typeface="Barlow Light" panose="00000400000000000000" pitchFamily="2" charset="0"/>
                <a:ea typeface="Times New Roman" panose="02020603050405020304" pitchFamily="18" charset="0"/>
              </a:rPr>
              <a:t>UKSim</a:t>
            </a:r>
            <a:r>
              <a:rPr lang="en-US" sz="1050" dirty="0">
                <a:solidFill>
                  <a:schemeClr val="tx1"/>
                </a:solidFill>
                <a:effectLst/>
                <a:latin typeface="Barlow Light" panose="00000400000000000000" pitchFamily="2" charset="0"/>
                <a:ea typeface="Times New Roman" panose="02020603050405020304" pitchFamily="18" charset="0"/>
              </a:rPr>
              <a:t> 5th European Symposium on Computer</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[5] T.-H. Wang and J.-J.J. Lien, “Facial Expression Recognition System Based on Rigid and Non-Rigid, Motion Separation and 3D </a:t>
            </a:r>
            <a:r>
              <a:rPr lang="en-US" sz="1050" dirty="0" err="1">
                <a:solidFill>
                  <a:schemeClr val="tx1"/>
                </a:solidFill>
                <a:effectLst/>
                <a:latin typeface="Barlow Light" panose="00000400000000000000" pitchFamily="2" charset="0"/>
                <a:ea typeface="Times New Roman" panose="02020603050405020304" pitchFamily="18" charset="0"/>
              </a:rPr>
              <a:t>PoseEstimation</a:t>
            </a:r>
            <a:r>
              <a:rPr lang="en-US" sz="1050" dirty="0">
                <a:solidFill>
                  <a:schemeClr val="tx1"/>
                </a:solidFill>
                <a:effectLst/>
                <a:latin typeface="Barlow Light" panose="00000400000000000000" pitchFamily="2" charset="0"/>
                <a:ea typeface="Times New Roman" panose="02020603050405020304" pitchFamily="18" charset="0"/>
              </a:rPr>
              <a:t>,” J. Pattern Recognition, vol. 42, no. 5, pp. 962-977, 2009.</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[6] Renuka R. </a:t>
            </a:r>
            <a:r>
              <a:rPr lang="en-US" sz="1050" dirty="0" err="1">
                <a:solidFill>
                  <a:schemeClr val="tx1"/>
                </a:solidFill>
                <a:effectLst/>
                <a:latin typeface="Barlow Light" panose="00000400000000000000" pitchFamily="2" charset="0"/>
                <a:ea typeface="Times New Roman" panose="02020603050405020304" pitchFamily="18" charset="0"/>
              </a:rPr>
              <a:t>Londhe</a:t>
            </a:r>
            <a:r>
              <a:rPr lang="en-US" sz="1050" dirty="0">
                <a:solidFill>
                  <a:schemeClr val="tx1"/>
                </a:solidFill>
                <a:effectLst/>
                <a:latin typeface="Barlow Light" panose="00000400000000000000" pitchFamily="2" charset="0"/>
                <a:ea typeface="Times New Roman" panose="02020603050405020304" pitchFamily="18" charset="0"/>
              </a:rPr>
              <a:t>, Dr. </a:t>
            </a:r>
            <a:r>
              <a:rPr lang="en-US" sz="1050" dirty="0" err="1">
                <a:solidFill>
                  <a:schemeClr val="tx1"/>
                </a:solidFill>
                <a:effectLst/>
                <a:latin typeface="Barlow Light" panose="00000400000000000000" pitchFamily="2" charset="0"/>
                <a:ea typeface="Times New Roman" panose="02020603050405020304" pitchFamily="18" charset="0"/>
              </a:rPr>
              <a:t>Vrushshen</a:t>
            </a:r>
            <a:r>
              <a:rPr lang="en-US" sz="1050" dirty="0">
                <a:solidFill>
                  <a:schemeClr val="tx1"/>
                </a:solidFill>
                <a:effectLst/>
                <a:latin typeface="Barlow Light" panose="00000400000000000000" pitchFamily="2" charset="0"/>
                <a:ea typeface="Times New Roman" panose="02020603050405020304" pitchFamily="18" charset="0"/>
              </a:rPr>
              <a:t> P. Pawar, “Analysis of Facial Expression and Recognition Based On Statistical Approach”, International Journal of Soft Computing and Engineering (IJSCE) Volume-2, May 2012.</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[7] </a:t>
            </a:r>
            <a:r>
              <a:rPr lang="en-US" sz="1050" dirty="0" err="1">
                <a:solidFill>
                  <a:schemeClr val="tx1"/>
                </a:solidFill>
                <a:effectLst/>
                <a:latin typeface="Barlow Light" panose="00000400000000000000" pitchFamily="2" charset="0"/>
                <a:ea typeface="Times New Roman" panose="02020603050405020304" pitchFamily="18" charset="0"/>
              </a:rPr>
              <a:t>Anukriti</a:t>
            </a:r>
            <a:r>
              <a:rPr lang="en-US" sz="1050" dirty="0">
                <a:solidFill>
                  <a:schemeClr val="tx1"/>
                </a:solidFill>
                <a:effectLst/>
                <a:latin typeface="Barlow Light" panose="00000400000000000000" pitchFamily="2" charset="0"/>
                <a:ea typeface="Times New Roman" panose="02020603050405020304" pitchFamily="18" charset="0"/>
              </a:rPr>
              <a:t> </a:t>
            </a:r>
            <a:r>
              <a:rPr lang="en-US" sz="1050" dirty="0" err="1">
                <a:solidFill>
                  <a:schemeClr val="tx1"/>
                </a:solidFill>
                <a:effectLst/>
                <a:latin typeface="Barlow Light" panose="00000400000000000000" pitchFamily="2" charset="0"/>
                <a:ea typeface="Times New Roman" panose="02020603050405020304" pitchFamily="18" charset="0"/>
              </a:rPr>
              <a:t>Dureha</a:t>
            </a:r>
            <a:r>
              <a:rPr lang="en-US" sz="1050" dirty="0">
                <a:solidFill>
                  <a:schemeClr val="tx1"/>
                </a:solidFill>
                <a:effectLst/>
                <a:latin typeface="Barlow Light" panose="00000400000000000000" pitchFamily="2" charset="0"/>
                <a:ea typeface="Times New Roman" panose="02020603050405020304" pitchFamily="18" charset="0"/>
              </a:rPr>
              <a:t> “An Accurate Algorithm for Generating a Music Playlist based on Facial Expressions” : IJCA 2014.</a:t>
            </a:r>
          </a:p>
          <a:p>
            <a:pPr marL="180340" indent="-180340" algn="just"/>
            <a:endParaRPr lang="en-US" sz="1050" dirty="0">
              <a:solidFill>
                <a:schemeClr val="tx1"/>
              </a:solidFill>
              <a:effectLst/>
              <a:latin typeface="Barlow Light" panose="00000400000000000000" pitchFamily="2" charset="0"/>
              <a:ea typeface="Times New Roman" panose="02020603050405020304" pitchFamily="18" charset="0"/>
            </a:endParaRPr>
          </a:p>
          <a:p>
            <a:pPr marL="180340" indent="-180340" algn="just"/>
            <a:r>
              <a:rPr lang="en-US" sz="1050" dirty="0">
                <a:solidFill>
                  <a:schemeClr val="tx1"/>
                </a:solidFill>
                <a:effectLst/>
                <a:latin typeface="Barlow Light" panose="00000400000000000000" pitchFamily="2" charset="0"/>
                <a:ea typeface="Times New Roman" panose="02020603050405020304" pitchFamily="18" charset="0"/>
              </a:rPr>
              <a:t>[8] Bruce </a:t>
            </a:r>
            <a:r>
              <a:rPr lang="en-US" sz="1050" dirty="0" err="1">
                <a:solidFill>
                  <a:schemeClr val="tx1"/>
                </a:solidFill>
                <a:effectLst/>
                <a:latin typeface="Barlow Light" panose="00000400000000000000" pitchFamily="2" charset="0"/>
                <a:ea typeface="Times New Roman" panose="02020603050405020304" pitchFamily="18" charset="0"/>
              </a:rPr>
              <a:t>Ferwerda</a:t>
            </a:r>
            <a:r>
              <a:rPr lang="en-US" sz="1050" dirty="0">
                <a:solidFill>
                  <a:schemeClr val="tx1"/>
                </a:solidFill>
                <a:effectLst/>
                <a:latin typeface="Barlow Light" panose="00000400000000000000" pitchFamily="2" charset="0"/>
                <a:ea typeface="Times New Roman" panose="02020603050405020304" pitchFamily="18" charset="0"/>
              </a:rPr>
              <a:t> and Markus </a:t>
            </a:r>
            <a:r>
              <a:rPr lang="en-US" sz="1050" dirty="0" err="1">
                <a:solidFill>
                  <a:schemeClr val="tx1"/>
                </a:solidFill>
                <a:effectLst/>
                <a:latin typeface="Barlow Light" panose="00000400000000000000" pitchFamily="2" charset="0"/>
                <a:ea typeface="Times New Roman" panose="02020603050405020304" pitchFamily="18" charset="0"/>
              </a:rPr>
              <a:t>Schedl</a:t>
            </a:r>
            <a:r>
              <a:rPr lang="en-US" sz="1050" dirty="0">
                <a:solidFill>
                  <a:schemeClr val="tx1"/>
                </a:solidFill>
                <a:effectLst/>
                <a:latin typeface="Barlow Light" panose="00000400000000000000" pitchFamily="2" charset="0"/>
                <a:ea typeface="Times New Roman" panose="02020603050405020304" pitchFamily="18" charset="0"/>
              </a:rPr>
              <a:t> “Enhancing Music Recommender Systems with Personality Information and Emotional States”: A Proposal: 2014. </a:t>
            </a:r>
            <a:endParaRPr lang="en-US" sz="1200" b="1" kern="0" dirty="0">
              <a:solidFill>
                <a:schemeClr val="tx1"/>
              </a:solidFill>
              <a:effectLst/>
              <a:latin typeface="Barlow Light" panose="00000400000000000000" pitchFamily="2" charset="0"/>
              <a:ea typeface="Times New Roman" panose="02020603050405020304" pitchFamily="18" charset="0"/>
            </a:endParaRPr>
          </a:p>
        </p:txBody>
      </p:sp>
      <p:sp>
        <p:nvSpPr>
          <p:cNvPr id="3" name="TextBox 2">
            <a:extLst>
              <a:ext uri="{FF2B5EF4-FFF2-40B4-BE49-F238E27FC236}">
                <a16:creationId xmlns:a16="http://schemas.microsoft.com/office/drawing/2014/main" id="{D9CE64D6-DE1E-817A-F371-887D0D8835FF}"/>
              </a:ext>
            </a:extLst>
          </p:cNvPr>
          <p:cNvSpPr txBox="1"/>
          <p:nvPr/>
        </p:nvSpPr>
        <p:spPr>
          <a:xfrm>
            <a:off x="8763250" y="4769753"/>
            <a:ext cx="323600" cy="292388"/>
          </a:xfrm>
          <a:prstGeom prst="rect">
            <a:avLst/>
          </a:prstGeom>
          <a:noFill/>
        </p:spPr>
        <p:txBody>
          <a:bodyPr wrap="square">
            <a:spAutoFit/>
          </a:bodyPr>
          <a:lstStyle/>
          <a:p>
            <a:fld id="{00000000-1234-1234-1234-123412341234}" type="slidenum">
              <a:rPr lang="en" sz="1300" smtClean="0">
                <a:solidFill>
                  <a:schemeClr val="accent2"/>
                </a:solidFill>
                <a:latin typeface="Barlow Light" panose="020B0604020202020204" charset="0"/>
              </a:rPr>
              <a:pPr/>
              <a:t>17</a:t>
            </a:fld>
            <a:endParaRPr lang="en-IN" sz="1300" dirty="0">
              <a:solidFill>
                <a:schemeClr val="accent2"/>
              </a:solidFill>
              <a:latin typeface="Barlow Light"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sp>
        <p:nvSpPr>
          <p:cNvPr id="691" name="Google Shape;691;p43"/>
          <p:cNvSpPr txBox="1"/>
          <p:nvPr/>
        </p:nvSpPr>
        <p:spPr>
          <a:xfrm>
            <a:off x="4773247" y="2522965"/>
            <a:ext cx="166261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Suryakumar S</a:t>
            </a:r>
          </a:p>
          <a:p>
            <a:pPr marL="0" lvl="0" indent="0" algn="ctr" rtl="0">
              <a:spcBef>
                <a:spcPts val="0"/>
              </a:spcBef>
              <a:spcAft>
                <a:spcPts val="0"/>
              </a:spcAft>
              <a:buNone/>
            </a:pPr>
            <a:r>
              <a:rPr lang="en" sz="1200" b="1" dirty="0">
                <a:solidFill>
                  <a:schemeClr val="dk1"/>
                </a:solidFill>
                <a:latin typeface="Barlow"/>
                <a:ea typeface="Barlow"/>
                <a:cs typeface="Barlow"/>
                <a:sym typeface="Barlow"/>
              </a:rPr>
              <a:t>142219104133</a:t>
            </a:r>
            <a:br>
              <a:rPr lang="en" dirty="0">
                <a:latin typeface="Barlow"/>
                <a:ea typeface="Barlow"/>
                <a:cs typeface="Barlow"/>
                <a:sym typeface="Barlow"/>
              </a:rPr>
            </a:br>
            <a:r>
              <a:rPr lang="en" sz="800" dirty="0">
                <a:solidFill>
                  <a:schemeClr val="dk2"/>
                </a:solidFill>
                <a:latin typeface="Barlow"/>
                <a:ea typeface="Barlow"/>
                <a:cs typeface="Barlow"/>
                <a:sym typeface="Barlow"/>
              </a:rPr>
              <a:t>DEPARTMENT OF CSE</a:t>
            </a:r>
          </a:p>
          <a:p>
            <a:pPr marL="0" lvl="0" indent="0" algn="ctr" rtl="0">
              <a:spcBef>
                <a:spcPts val="0"/>
              </a:spcBef>
              <a:spcAft>
                <a:spcPts val="0"/>
              </a:spcAft>
              <a:buNone/>
            </a:pPr>
            <a:r>
              <a:rPr lang="en-IN" sz="800" i="1" dirty="0">
                <a:solidFill>
                  <a:schemeClr val="tx1"/>
                </a:solidFill>
                <a:effectLst/>
                <a:latin typeface="Times New Roman" panose="02020603050405020304" pitchFamily="18" charset="0"/>
                <a:ea typeface="Calibri" panose="020F0502020204030204" pitchFamily="34" charset="0"/>
              </a:rPr>
              <a:t>SRM Valliammai Engineering College</a:t>
            </a:r>
            <a:endParaRPr lang="en" sz="800" dirty="0">
              <a:solidFill>
                <a:schemeClr val="tx1"/>
              </a:solidFill>
              <a:latin typeface="Barlow"/>
              <a:ea typeface="Barlow"/>
              <a:cs typeface="Barlow"/>
              <a:sym typeface="Barlow"/>
            </a:endParaRPr>
          </a:p>
          <a:p>
            <a:pPr marL="0" lvl="0" indent="0" algn="ctr" rtl="0">
              <a:spcBef>
                <a:spcPts val="400"/>
              </a:spcBef>
              <a:spcAft>
                <a:spcPts val="400"/>
              </a:spcAft>
              <a:buNone/>
            </a:pPr>
            <a:r>
              <a:rPr lang="en-US" sz="800" dirty="0">
                <a:solidFill>
                  <a:schemeClr val="tx1"/>
                </a:solidFill>
                <a:latin typeface="Barlow"/>
                <a:ea typeface="Barlow"/>
                <a:cs typeface="Barlow"/>
                <a:sym typeface="Barlow"/>
              </a:rPr>
              <a:t>ssuryakumar2077@gmail.com</a:t>
            </a:r>
          </a:p>
        </p:txBody>
      </p:sp>
      <p:sp>
        <p:nvSpPr>
          <p:cNvPr id="693" name="Google Shape;693;p43"/>
          <p:cNvSpPr txBox="1"/>
          <p:nvPr/>
        </p:nvSpPr>
        <p:spPr>
          <a:xfrm>
            <a:off x="641932" y="2522965"/>
            <a:ext cx="1622965"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Ranjith R</a:t>
            </a:r>
          </a:p>
          <a:p>
            <a:pPr marL="0" lvl="0" indent="0" algn="ctr" rtl="0">
              <a:spcBef>
                <a:spcPts val="0"/>
              </a:spcBef>
              <a:spcAft>
                <a:spcPts val="0"/>
              </a:spcAft>
              <a:buNone/>
            </a:pPr>
            <a:r>
              <a:rPr lang="en" sz="1200" b="1" dirty="0">
                <a:solidFill>
                  <a:schemeClr val="dk1"/>
                </a:solidFill>
                <a:latin typeface="Barlow"/>
                <a:ea typeface="Barlow"/>
                <a:cs typeface="Barlow"/>
                <a:sym typeface="Barlow"/>
              </a:rPr>
              <a:t>142219104097</a:t>
            </a:r>
            <a:br>
              <a:rPr lang="en" dirty="0">
                <a:latin typeface="Barlow"/>
                <a:ea typeface="Barlow"/>
                <a:cs typeface="Barlow"/>
                <a:sym typeface="Barlow"/>
              </a:rPr>
            </a:br>
            <a:r>
              <a:rPr lang="en-IN" sz="800" dirty="0">
                <a:solidFill>
                  <a:schemeClr val="dk2"/>
                </a:solidFill>
                <a:latin typeface="Barlow"/>
                <a:ea typeface="Barlow"/>
                <a:cs typeface="Barlow"/>
                <a:sym typeface="Barlow"/>
              </a:rPr>
              <a:t>DEPARTMENT OF CSE</a:t>
            </a:r>
          </a:p>
          <a:p>
            <a:pPr algn="ctr"/>
            <a:r>
              <a:rPr lang="en-IN" sz="800" i="1" dirty="0">
                <a:solidFill>
                  <a:schemeClr val="tx1"/>
                </a:solidFill>
                <a:effectLst/>
                <a:latin typeface="Times New Roman" panose="02020603050405020304" pitchFamily="18" charset="0"/>
                <a:ea typeface="Calibri" panose="020F0502020204030204" pitchFamily="34" charset="0"/>
              </a:rPr>
              <a:t>SRM Valliammai Engineering College</a:t>
            </a:r>
            <a:endParaRPr sz="800" dirty="0">
              <a:solidFill>
                <a:schemeClr val="dk2"/>
              </a:solidFill>
              <a:latin typeface="Barlow"/>
              <a:ea typeface="Barlow"/>
              <a:cs typeface="Barlow"/>
              <a:sym typeface="Barlow"/>
            </a:endParaRPr>
          </a:p>
          <a:p>
            <a:pPr marL="0" lvl="0" indent="0" algn="ctr" rtl="0">
              <a:spcBef>
                <a:spcPts val="400"/>
              </a:spcBef>
              <a:spcAft>
                <a:spcPts val="400"/>
              </a:spcAft>
              <a:buNone/>
            </a:pPr>
            <a:r>
              <a:rPr lang="en-US" sz="800" dirty="0">
                <a:solidFill>
                  <a:schemeClr val="tx1"/>
                </a:solidFill>
                <a:latin typeface="Barlow"/>
                <a:ea typeface="Barlow"/>
                <a:cs typeface="Barlow"/>
                <a:sym typeface="Barlow"/>
              </a:rPr>
              <a:t>ranjithrr2001@gmail.com</a:t>
            </a:r>
          </a:p>
        </p:txBody>
      </p:sp>
      <p:sp>
        <p:nvSpPr>
          <p:cNvPr id="695" name="Google Shape;695;p43"/>
          <p:cNvSpPr txBox="1"/>
          <p:nvPr/>
        </p:nvSpPr>
        <p:spPr>
          <a:xfrm>
            <a:off x="2685067" y="2522965"/>
            <a:ext cx="166801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Sabarish M</a:t>
            </a:r>
          </a:p>
          <a:p>
            <a:pPr marL="0" lvl="0" indent="0" algn="ctr" rtl="0">
              <a:spcBef>
                <a:spcPts val="0"/>
              </a:spcBef>
              <a:spcAft>
                <a:spcPts val="0"/>
              </a:spcAft>
              <a:buNone/>
            </a:pPr>
            <a:r>
              <a:rPr lang="en" sz="1200" b="1" dirty="0">
                <a:solidFill>
                  <a:schemeClr val="dk1"/>
                </a:solidFill>
                <a:latin typeface="Barlow"/>
                <a:ea typeface="Barlow"/>
                <a:cs typeface="Barlow"/>
                <a:sym typeface="Barlow"/>
              </a:rPr>
              <a:t>142219104104</a:t>
            </a:r>
            <a:br>
              <a:rPr lang="en" dirty="0">
                <a:latin typeface="Barlow"/>
                <a:ea typeface="Barlow"/>
                <a:cs typeface="Barlow"/>
                <a:sym typeface="Barlow"/>
              </a:rPr>
            </a:br>
            <a:r>
              <a:rPr lang="en-IN" sz="800" dirty="0">
                <a:solidFill>
                  <a:schemeClr val="dk2"/>
                </a:solidFill>
                <a:latin typeface="Barlow"/>
                <a:ea typeface="Barlow"/>
                <a:cs typeface="Barlow"/>
                <a:sym typeface="Barlow"/>
              </a:rPr>
              <a:t>DEPARTMENT OF CSE</a:t>
            </a:r>
          </a:p>
          <a:p>
            <a:pPr algn="ctr"/>
            <a:r>
              <a:rPr lang="en-IN" sz="800" i="1" dirty="0">
                <a:solidFill>
                  <a:schemeClr val="tx1"/>
                </a:solidFill>
                <a:effectLst/>
                <a:latin typeface="Times New Roman" panose="02020603050405020304" pitchFamily="18" charset="0"/>
                <a:ea typeface="Calibri" panose="020F0502020204030204" pitchFamily="34" charset="0"/>
              </a:rPr>
              <a:t>SRM Valliammai Engineering College</a:t>
            </a:r>
          </a:p>
          <a:p>
            <a:pPr marL="0" lvl="0" indent="0" algn="ctr" rtl="0">
              <a:spcBef>
                <a:spcPts val="400"/>
              </a:spcBef>
              <a:spcAft>
                <a:spcPts val="400"/>
              </a:spcAft>
              <a:buNone/>
            </a:pPr>
            <a:r>
              <a:rPr lang="en-US" sz="800" dirty="0">
                <a:solidFill>
                  <a:schemeClr val="tx1"/>
                </a:solidFill>
                <a:latin typeface="Barlow"/>
                <a:ea typeface="Barlow"/>
                <a:cs typeface="Barlow"/>
                <a:sym typeface="Barlow"/>
              </a:rPr>
              <a:t>sabarishsabarish89@gmail.com</a:t>
            </a:r>
          </a:p>
        </p:txBody>
      </p:sp>
      <p:sp>
        <p:nvSpPr>
          <p:cNvPr id="2" name="Google Shape;691;p43">
            <a:extLst>
              <a:ext uri="{FF2B5EF4-FFF2-40B4-BE49-F238E27FC236}">
                <a16:creationId xmlns:a16="http://schemas.microsoft.com/office/drawing/2014/main" id="{15914999-E947-F618-9D7D-3056795FFA30}"/>
              </a:ext>
            </a:extLst>
          </p:cNvPr>
          <p:cNvSpPr txBox="1"/>
          <p:nvPr/>
        </p:nvSpPr>
        <p:spPr>
          <a:xfrm>
            <a:off x="6856033" y="2522965"/>
            <a:ext cx="166261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Samuel Jayaraj J</a:t>
            </a:r>
          </a:p>
          <a:p>
            <a:pPr marL="0" lvl="0" indent="0" algn="ctr" rtl="0">
              <a:spcBef>
                <a:spcPts val="0"/>
              </a:spcBef>
              <a:spcAft>
                <a:spcPts val="0"/>
              </a:spcAft>
              <a:buNone/>
            </a:pPr>
            <a:r>
              <a:rPr lang="en" sz="1200" b="1" dirty="0">
                <a:solidFill>
                  <a:schemeClr val="dk1"/>
                </a:solidFill>
                <a:latin typeface="Barlow"/>
                <a:ea typeface="Barlow"/>
                <a:cs typeface="Barlow"/>
                <a:sym typeface="Barlow"/>
              </a:rPr>
              <a:t>142219104108</a:t>
            </a:r>
            <a:br>
              <a:rPr lang="en" dirty="0">
                <a:latin typeface="Barlow"/>
                <a:ea typeface="Barlow"/>
                <a:cs typeface="Barlow"/>
                <a:sym typeface="Barlow"/>
              </a:rPr>
            </a:br>
            <a:r>
              <a:rPr lang="en" sz="800" dirty="0">
                <a:solidFill>
                  <a:schemeClr val="dk2"/>
                </a:solidFill>
                <a:latin typeface="Barlow"/>
                <a:ea typeface="Barlow"/>
                <a:cs typeface="Barlow"/>
                <a:sym typeface="Barlow"/>
              </a:rPr>
              <a:t>DEPARTMENT OF CSE</a:t>
            </a:r>
          </a:p>
          <a:p>
            <a:pPr marL="0" lvl="0" indent="0" algn="ctr" rtl="0">
              <a:spcBef>
                <a:spcPts val="0"/>
              </a:spcBef>
              <a:spcAft>
                <a:spcPts val="0"/>
              </a:spcAft>
              <a:buNone/>
            </a:pPr>
            <a:r>
              <a:rPr lang="en-IN" sz="800" i="1" dirty="0">
                <a:solidFill>
                  <a:schemeClr val="tx1"/>
                </a:solidFill>
                <a:effectLst/>
                <a:latin typeface="Times New Roman" panose="02020603050405020304" pitchFamily="18" charset="0"/>
                <a:ea typeface="Calibri" panose="020F0502020204030204" pitchFamily="34" charset="0"/>
              </a:rPr>
              <a:t>SRM Valliammai Engineering College</a:t>
            </a:r>
            <a:endParaRPr lang="en" sz="800" dirty="0">
              <a:solidFill>
                <a:schemeClr val="tx1"/>
              </a:solidFill>
              <a:latin typeface="Barlow"/>
              <a:ea typeface="Barlow"/>
              <a:cs typeface="Barlow"/>
              <a:sym typeface="Barlow"/>
            </a:endParaRPr>
          </a:p>
          <a:p>
            <a:pPr marL="0" lvl="0" indent="0" algn="ctr" rtl="0">
              <a:spcBef>
                <a:spcPts val="400"/>
              </a:spcBef>
              <a:spcAft>
                <a:spcPts val="400"/>
              </a:spcAft>
              <a:buNone/>
            </a:pPr>
            <a:r>
              <a:rPr lang="en-US" sz="800" dirty="0">
                <a:solidFill>
                  <a:schemeClr val="tx1"/>
                </a:solidFill>
                <a:latin typeface="Barlow"/>
                <a:ea typeface="Barlow"/>
                <a:cs typeface="Barlow"/>
                <a:sym typeface="Barlow"/>
              </a:rPr>
              <a:t>samueljayaraj@gmail.com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98"/>
        <p:cNvGrpSpPr/>
        <p:nvPr/>
      </p:nvGrpSpPr>
      <p:grpSpPr>
        <a:xfrm>
          <a:off x="0" y="0"/>
          <a:ext cx="0" cy="0"/>
          <a:chOff x="0" y="0"/>
          <a:chExt cx="0" cy="0"/>
        </a:xfrm>
      </p:grpSpPr>
      <p:sp>
        <p:nvSpPr>
          <p:cNvPr id="99" name="Google Shape;99;p8"/>
          <p:cNvSpPr txBox="1">
            <a:spLocks noGrp="1"/>
          </p:cNvSpPr>
          <p:nvPr>
            <p:ph type="ctrTitle" idx="4294967295"/>
          </p:nvPr>
        </p:nvSpPr>
        <p:spPr>
          <a:xfrm>
            <a:off x="855300" y="1991850"/>
            <a:ext cx="7433400" cy="115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2400"/>
              <a:buFont typeface="Barlow"/>
              <a:buNone/>
            </a:pPr>
            <a:r>
              <a:rPr lang="en-US" sz="9600" b="1" i="0" u="none" strike="noStrike" cap="none">
                <a:solidFill>
                  <a:schemeClr val="accent5"/>
                </a:solidFill>
                <a:latin typeface="Barlow"/>
                <a:ea typeface="Barlow"/>
                <a:cs typeface="Barlow"/>
                <a:sym typeface="Barlow"/>
              </a:rPr>
              <a:t>THANK YOU </a:t>
            </a:r>
            <a:endParaRPr sz="9600" b="1" i="0" u="none" strike="noStrike" cap="none">
              <a:solidFill>
                <a:schemeClr val="accent5"/>
              </a:solidFill>
              <a:latin typeface="Barlow"/>
              <a:ea typeface="Barlow"/>
              <a:cs typeface="Barlow"/>
              <a:sym typeface="Barlow"/>
            </a:endParaRPr>
          </a:p>
        </p:txBody>
      </p:sp>
      <p:sp>
        <p:nvSpPr>
          <p:cNvPr id="100" name="Google Shape;100;p8"/>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5409-71CB-DCFE-5C42-7B762CE89920}"/>
              </a:ext>
            </a:extLst>
          </p:cNvPr>
          <p:cNvSpPr>
            <a:spLocks noGrp="1"/>
          </p:cNvSpPr>
          <p:nvPr>
            <p:ph type="title"/>
          </p:nvPr>
        </p:nvSpPr>
        <p:spPr>
          <a:xfrm>
            <a:off x="509860" y="589890"/>
            <a:ext cx="5307000" cy="396300"/>
          </a:xfrm>
        </p:spPr>
        <p:txBody>
          <a:bodyPr/>
          <a:lstStyle/>
          <a:p>
            <a:r>
              <a:rPr lang="en-IN" dirty="0"/>
              <a:t>ABSTRACT</a:t>
            </a:r>
            <a:endParaRPr lang="en-US" dirty="0"/>
          </a:p>
        </p:txBody>
      </p:sp>
      <p:sp>
        <p:nvSpPr>
          <p:cNvPr id="3" name="Text Placeholder 2">
            <a:extLst>
              <a:ext uri="{FF2B5EF4-FFF2-40B4-BE49-F238E27FC236}">
                <a16:creationId xmlns:a16="http://schemas.microsoft.com/office/drawing/2014/main" id="{A49EC6B0-8C5B-B23B-6AF2-17CA5D90FA4D}"/>
              </a:ext>
            </a:extLst>
          </p:cNvPr>
          <p:cNvSpPr>
            <a:spLocks noGrp="1"/>
          </p:cNvSpPr>
          <p:nvPr>
            <p:ph type="body" idx="1"/>
          </p:nvPr>
        </p:nvSpPr>
        <p:spPr>
          <a:xfrm>
            <a:off x="490980" y="1471720"/>
            <a:ext cx="8427720" cy="3033900"/>
          </a:xfrm>
        </p:spPr>
        <p:txBody>
          <a:bodyPr/>
          <a:lstStyle/>
          <a:p>
            <a:pPr marL="76200" indent="0">
              <a:buNone/>
            </a:pPr>
            <a:r>
              <a:rPr lang="en-US" sz="1600" dirty="0">
                <a:effectLst/>
                <a:latin typeface="Barlow Light" panose="00000400000000000000" pitchFamily="2" charset="0"/>
                <a:ea typeface="Montserrat" panose="00000500000000000000" pitchFamily="2" charset="0"/>
                <a:cs typeface="Montserrat" panose="00000500000000000000" pitchFamily="2" charset="0"/>
              </a:rPr>
              <a:t>Music is the form of art known to have a greater connection with a person’s emotions. It has got a unique ability to lift one's mood. If a user receives a recommendation based on his preference, it will also improve his listing experience. Music recommendations have existed for a long time. Still, in most scenarios, the recommendation is decided after learning the user preferences over time, like looking at their past song preferences, the amount of time they listen to the music, etc. This paper suggests a neural network-based approach to song recommendation where facial expressions detect a person's mood. This approach is more efficient than the existing ones and eases users' work of first searching and creating a specific playlist. Facial expressions play a crucial role in detecting a person's mood. A webcam or camera is used to picture a face, and input is extracted from that picture. This input is also used for determining an individual's mood.</a:t>
            </a:r>
            <a:endParaRPr lang="en-US" sz="1600" dirty="0"/>
          </a:p>
          <a:p>
            <a:endParaRPr lang="en-US" dirty="0"/>
          </a:p>
        </p:txBody>
      </p:sp>
      <p:sp>
        <p:nvSpPr>
          <p:cNvPr id="4" name="Slide Number Placeholder 3">
            <a:extLst>
              <a:ext uri="{FF2B5EF4-FFF2-40B4-BE49-F238E27FC236}">
                <a16:creationId xmlns:a16="http://schemas.microsoft.com/office/drawing/2014/main" id="{6CC2292F-C001-2182-BDD9-C5E0FBBCB9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02897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1E8B-3631-1ED9-7EB0-D64F556F65C4}"/>
              </a:ext>
            </a:extLst>
          </p:cNvPr>
          <p:cNvSpPr>
            <a:spLocks noGrp="1"/>
          </p:cNvSpPr>
          <p:nvPr>
            <p:ph type="title"/>
          </p:nvPr>
        </p:nvSpPr>
        <p:spPr>
          <a:xfrm>
            <a:off x="522560" y="651120"/>
            <a:ext cx="5307000" cy="396300"/>
          </a:xfrm>
        </p:spPr>
        <p:txBody>
          <a:bodyPr/>
          <a:lstStyle/>
          <a:p>
            <a:r>
              <a:rPr lang="en-IN" dirty="0"/>
              <a:t>INTRODUCTION</a:t>
            </a:r>
            <a:endParaRPr lang="en-US" dirty="0"/>
          </a:p>
        </p:txBody>
      </p:sp>
      <p:sp>
        <p:nvSpPr>
          <p:cNvPr id="3" name="Text Placeholder 2">
            <a:extLst>
              <a:ext uri="{FF2B5EF4-FFF2-40B4-BE49-F238E27FC236}">
                <a16:creationId xmlns:a16="http://schemas.microsoft.com/office/drawing/2014/main" id="{5321B48D-74EF-1818-A369-2A1807D60D5B}"/>
              </a:ext>
            </a:extLst>
          </p:cNvPr>
          <p:cNvSpPr>
            <a:spLocks noGrp="1"/>
          </p:cNvSpPr>
          <p:nvPr>
            <p:ph type="body" idx="1"/>
          </p:nvPr>
        </p:nvSpPr>
        <p:spPr>
          <a:xfrm>
            <a:off x="398100" y="1298000"/>
            <a:ext cx="8364900" cy="3667700"/>
          </a:xfrm>
        </p:spPr>
        <p:txBody>
          <a:bodyPr/>
          <a:lstStyle/>
          <a:p>
            <a:pPr algn="just">
              <a:spcBef>
                <a:spcPts val="300"/>
              </a:spcBef>
              <a:buSzPct val="100000"/>
              <a:buFont typeface="Wingdings" panose="05000000000000000000" pitchFamily="2" charset="2"/>
              <a:buChar char="v"/>
              <a:tabLst>
                <a:tab pos="2536190" algn="l"/>
              </a:tabLst>
            </a:pPr>
            <a:r>
              <a:rPr lang="en-IN" sz="1400" dirty="0">
                <a:effectLst/>
                <a:latin typeface="Barlow Light" panose="00000400000000000000" pitchFamily="2" charset="0"/>
                <a:ea typeface="Times New Roman" panose="02020603050405020304" pitchFamily="18" charset="0"/>
              </a:rPr>
              <a:t>The new prospect in the realm of music information retrieval is the automatic analysis and interpretation of music by computers. A wide range of study issues in this area is studied by scholars due to the diversity and depth of music material, including computer science, digital signal processing, mathematics, and statistics used in musicology. Automatic audio genre/mood categorization, music similarity calculation, audio artist identification, audio-to-score alignment, query-by-singing/humming, and other recent developments in music information retrieval are only a few examples. </a:t>
            </a:r>
          </a:p>
          <a:p>
            <a:pPr algn="just">
              <a:spcBef>
                <a:spcPts val="300"/>
              </a:spcBef>
              <a:buSzPct val="100000"/>
              <a:buFont typeface="Wingdings" panose="05000000000000000000" pitchFamily="2" charset="2"/>
              <a:buChar char="v"/>
              <a:tabLst>
                <a:tab pos="2536190" algn="l"/>
              </a:tabLst>
            </a:pPr>
            <a:r>
              <a:rPr lang="en-IN" sz="1400" dirty="0">
                <a:effectLst/>
                <a:latin typeface="Barlow Light" panose="00000400000000000000" pitchFamily="2" charset="0"/>
                <a:ea typeface="Times New Roman" panose="02020603050405020304" pitchFamily="18" charset="0"/>
              </a:rPr>
              <a:t>One of the practical applications that may be offered is music suggestion based on content. We can create more sophisticated context-based music recommendations using the context information. The development of a content-based music recommendation system requires multidisciplinary efforts such as emotion description, emotion detection/recognition, feature-based categorization, and inference-based recommendation. An emotion descriptor has been used to successfully characterize music taxonomy. Emotions may be translated into a set of real numbers as a set of continuous values, which is a presumption for emotion representation. </a:t>
            </a:r>
          </a:p>
          <a:p>
            <a:pPr algn="just">
              <a:spcBef>
                <a:spcPts val="300"/>
              </a:spcBef>
              <a:buSzPct val="100000"/>
              <a:buFont typeface="Wingdings" panose="05000000000000000000" pitchFamily="2" charset="2"/>
              <a:buChar char="v"/>
              <a:tabLst>
                <a:tab pos="2536190" algn="l"/>
              </a:tabLst>
            </a:pPr>
            <a:endParaRPr lang="en-IN" sz="1400" dirty="0">
              <a:latin typeface="Barlow Light" panose="00000400000000000000" pitchFamily="2" charset="0"/>
              <a:ea typeface="Times New Roman" panose="02020603050405020304" pitchFamily="18" charset="0"/>
            </a:endParaRPr>
          </a:p>
          <a:p>
            <a:pPr algn="just">
              <a:spcBef>
                <a:spcPts val="300"/>
              </a:spcBef>
              <a:buSzPct val="100000"/>
              <a:buFont typeface="Wingdings" panose="05000000000000000000" pitchFamily="2" charset="2"/>
              <a:buChar char="v"/>
              <a:tabLst>
                <a:tab pos="2536190" algn="l"/>
              </a:tabLst>
            </a:pPr>
            <a:endParaRPr lang="en-IN" sz="1200" dirty="0">
              <a:latin typeface="Barlow Light" panose="00000400000000000000" pitchFamily="2" charset="0"/>
            </a:endParaRPr>
          </a:p>
        </p:txBody>
      </p:sp>
      <p:sp>
        <p:nvSpPr>
          <p:cNvPr id="4" name="Slide Number Placeholder 3">
            <a:extLst>
              <a:ext uri="{FF2B5EF4-FFF2-40B4-BE49-F238E27FC236}">
                <a16:creationId xmlns:a16="http://schemas.microsoft.com/office/drawing/2014/main" id="{D9370539-A91D-37B0-B1C1-7BC4114D3144}"/>
              </a:ext>
            </a:extLst>
          </p:cNvPr>
          <p:cNvSpPr>
            <a:spLocks noGrp="1"/>
          </p:cNvSpPr>
          <p:nvPr>
            <p:ph type="sldNum" idx="12"/>
          </p:nvPr>
        </p:nvSpPr>
        <p:spPr>
          <a:xfrm>
            <a:off x="8312400" y="5288330"/>
            <a:ext cx="450600" cy="347100"/>
          </a:xfrm>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A6ADB9D4-0F74-3BA1-2F9E-43AF818520DC}"/>
              </a:ext>
            </a:extLst>
          </p:cNvPr>
          <p:cNvSpPr txBox="1"/>
          <p:nvPr/>
        </p:nvSpPr>
        <p:spPr>
          <a:xfrm>
            <a:off x="8763000" y="4735612"/>
            <a:ext cx="292100" cy="292388"/>
          </a:xfrm>
          <a:prstGeom prst="rect">
            <a:avLst/>
          </a:prstGeom>
          <a:noFill/>
        </p:spPr>
        <p:txBody>
          <a:bodyPr wrap="square">
            <a:spAutoFit/>
          </a:bodyPr>
          <a:lstStyle/>
          <a:p>
            <a:fld id="{00000000-1234-1234-1234-123412341234}" type="slidenum">
              <a:rPr lang="en" sz="1300" smtClean="0">
                <a:solidFill>
                  <a:schemeClr val="accent2"/>
                </a:solidFill>
                <a:latin typeface="Barlow Light" panose="020B0604020202020204" charset="0"/>
              </a:rPr>
              <a:pPr/>
              <a:t>3</a:t>
            </a:fld>
            <a:endParaRPr lang="en-IN" sz="1300" dirty="0">
              <a:solidFill>
                <a:schemeClr val="accent2"/>
              </a:solidFill>
              <a:latin typeface="Barlow Light" panose="020B0604020202020204" charset="0"/>
            </a:endParaRPr>
          </a:p>
        </p:txBody>
      </p:sp>
    </p:spTree>
    <p:extLst>
      <p:ext uri="{BB962C8B-B14F-4D97-AF65-F5344CB8AC3E}">
        <p14:creationId xmlns:p14="http://schemas.microsoft.com/office/powerpoint/2010/main" val="11501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67F9-BA4B-1212-991B-D300AE496611}"/>
              </a:ext>
            </a:extLst>
          </p:cNvPr>
          <p:cNvSpPr>
            <a:spLocks noGrp="1"/>
          </p:cNvSpPr>
          <p:nvPr>
            <p:ph type="title"/>
          </p:nvPr>
        </p:nvSpPr>
        <p:spPr>
          <a:xfrm>
            <a:off x="503510" y="701380"/>
            <a:ext cx="5307000" cy="396300"/>
          </a:xfrm>
        </p:spPr>
        <p:txBody>
          <a:bodyPr/>
          <a:lstStyle/>
          <a:p>
            <a:r>
              <a:rPr lang="en-IN" dirty="0"/>
              <a:t>INTRODUCTION cont.</a:t>
            </a:r>
            <a:endParaRPr lang="en-CA" dirty="0"/>
          </a:p>
        </p:txBody>
      </p:sp>
      <p:sp>
        <p:nvSpPr>
          <p:cNvPr id="4" name="Slide Number Placeholder 3">
            <a:extLst>
              <a:ext uri="{FF2B5EF4-FFF2-40B4-BE49-F238E27FC236}">
                <a16:creationId xmlns:a16="http://schemas.microsoft.com/office/drawing/2014/main" id="{D9A0AC7A-8641-7202-7EA8-0DF59F781183}"/>
              </a:ext>
            </a:extLst>
          </p:cNvPr>
          <p:cNvSpPr>
            <a:spLocks noGrp="1"/>
          </p:cNvSpPr>
          <p:nvPr>
            <p:ph type="sldNum" idx="12"/>
          </p:nvPr>
        </p:nvSpPr>
        <p:spPr>
          <a:xfrm>
            <a:off x="8652760" y="4704130"/>
            <a:ext cx="450600" cy="347100"/>
          </a:xfrm>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7" name="Text Placeholder 2">
            <a:extLst>
              <a:ext uri="{FF2B5EF4-FFF2-40B4-BE49-F238E27FC236}">
                <a16:creationId xmlns:a16="http://schemas.microsoft.com/office/drawing/2014/main" id="{B059ED94-9AB5-024A-5325-8B5C31939C1C}"/>
              </a:ext>
            </a:extLst>
          </p:cNvPr>
          <p:cNvSpPr>
            <a:spLocks noGrp="1"/>
          </p:cNvSpPr>
          <p:nvPr>
            <p:ph type="body" idx="1"/>
          </p:nvPr>
        </p:nvSpPr>
        <p:spPr>
          <a:xfrm>
            <a:off x="389550" y="1282760"/>
            <a:ext cx="8364900" cy="3768470"/>
          </a:xfrm>
        </p:spPr>
        <p:txBody>
          <a:bodyPr/>
          <a:lstStyle/>
          <a:p>
            <a:pPr algn="just">
              <a:spcBef>
                <a:spcPts val="300"/>
              </a:spcBef>
              <a:buSzPct val="100000"/>
              <a:buFont typeface="Wingdings" panose="05000000000000000000" pitchFamily="2" charset="2"/>
              <a:buChar char="v"/>
              <a:tabLst>
                <a:tab pos="2536190" algn="l"/>
              </a:tabLst>
            </a:pPr>
            <a:r>
              <a:rPr lang="en-IN" sz="1400" dirty="0">
                <a:effectLst/>
                <a:latin typeface="Barlow Light" panose="00000400000000000000" pitchFamily="2" charset="0"/>
                <a:ea typeface="Times New Roman" panose="02020603050405020304" pitchFamily="18" charset="0"/>
              </a:rPr>
              <a:t>Over the years, researchers categorized music in different ways. Russel’s model described music as two bipolar dimensions, pleasant-unpleasant and arousal-sleep. Thayer’s model suggested arousal and valence aspects on a two-dimensional plane which can be divided into four quadrants with eleven emotion adjectives superimposed on top. Xiang et al proposed a mental state transition network that consist of happy, sad, anger, disgust, fear, surprise, and serene.</a:t>
            </a:r>
          </a:p>
          <a:p>
            <a:pPr algn="just">
              <a:spcBef>
                <a:spcPts val="300"/>
              </a:spcBef>
              <a:buSzPct val="100000"/>
              <a:buFont typeface="Wingdings" panose="05000000000000000000" pitchFamily="2" charset="2"/>
              <a:buChar char="v"/>
              <a:tabLst>
                <a:tab pos="2536190" algn="l"/>
              </a:tabLst>
            </a:pPr>
            <a:endParaRPr lang="en-IN" sz="1400" dirty="0">
              <a:latin typeface="Barlow Light" panose="00000400000000000000" pitchFamily="2" charset="0"/>
              <a:ea typeface="Times New Roman" panose="02020603050405020304" pitchFamily="18" charset="0"/>
            </a:endParaRPr>
          </a:p>
          <a:p>
            <a:pPr algn="just">
              <a:spcBef>
                <a:spcPts val="300"/>
              </a:spcBef>
              <a:buSzPct val="100000"/>
              <a:buFont typeface="Wingdings" panose="05000000000000000000" pitchFamily="2" charset="2"/>
              <a:buChar char="v"/>
              <a:tabLst>
                <a:tab pos="2536190" algn="l"/>
              </a:tabLst>
            </a:pPr>
            <a:r>
              <a:rPr lang="en-IN" sz="1400" dirty="0">
                <a:latin typeface="Barlow Light" panose="00000400000000000000" pitchFamily="2" charset="0"/>
                <a:ea typeface="Times New Roman" panose="02020603050405020304" pitchFamily="18" charset="0"/>
              </a:rPr>
              <a:t>Automatic emotion identification and recognition in music is developing quickly because to advancements in digital signal processing and many efficient feature extraction techniques. Many other potential applications, including music entertainment and human-computer interaction systems, can benefit from emotion detection and recognition.</a:t>
            </a:r>
          </a:p>
          <a:p>
            <a:pPr algn="just">
              <a:spcBef>
                <a:spcPts val="300"/>
              </a:spcBef>
              <a:buSzPct val="100000"/>
              <a:buFont typeface="Wingdings" panose="05000000000000000000" pitchFamily="2" charset="2"/>
              <a:buChar char="v"/>
              <a:tabLst>
                <a:tab pos="2536190" algn="l"/>
              </a:tabLst>
            </a:pPr>
            <a:endParaRPr lang="en-IN" sz="1400" dirty="0">
              <a:latin typeface="Barlow Light" panose="00000400000000000000" pitchFamily="2" charset="0"/>
              <a:ea typeface="Times New Roman" panose="02020603050405020304" pitchFamily="18" charset="0"/>
            </a:endParaRPr>
          </a:p>
          <a:p>
            <a:pPr algn="just">
              <a:spcBef>
                <a:spcPts val="300"/>
              </a:spcBef>
              <a:buSzPct val="100000"/>
              <a:buFont typeface="Wingdings" panose="05000000000000000000" pitchFamily="2" charset="2"/>
              <a:buChar char="v"/>
              <a:tabLst>
                <a:tab pos="2536190" algn="l"/>
              </a:tabLst>
            </a:pPr>
            <a:r>
              <a:rPr lang="en-IN" sz="1400" dirty="0">
                <a:latin typeface="Barlow Light" panose="00000400000000000000" pitchFamily="2" charset="0"/>
                <a:ea typeface="Times New Roman" panose="02020603050405020304" pitchFamily="18" charset="0"/>
              </a:rPr>
              <a:t>The first study on emotion recognition using music was presented by Feng. They applied the Computational Media Aesthetics (CMA) point of view by examining two tempo and articulation variables that are mapped into four types of moods: joy, rage, sadness, and fear.</a:t>
            </a:r>
          </a:p>
          <a:p>
            <a:pPr algn="just">
              <a:spcBef>
                <a:spcPts val="300"/>
              </a:spcBef>
              <a:buSzPct val="100000"/>
              <a:buFont typeface="Wingdings" panose="05000000000000000000" pitchFamily="2" charset="2"/>
              <a:buChar char="v"/>
              <a:tabLst>
                <a:tab pos="2536190" algn="l"/>
              </a:tabLst>
            </a:pPr>
            <a:endParaRPr lang="en-IN" sz="1200" dirty="0">
              <a:latin typeface="Barlow Light" panose="00000400000000000000" pitchFamily="2" charset="0"/>
            </a:endParaRPr>
          </a:p>
        </p:txBody>
      </p:sp>
    </p:spTree>
    <p:extLst>
      <p:ext uri="{BB962C8B-B14F-4D97-AF65-F5344CB8AC3E}">
        <p14:creationId xmlns:p14="http://schemas.microsoft.com/office/powerpoint/2010/main" val="102582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855300" y="836000"/>
            <a:ext cx="43485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n-US" dirty="0"/>
              <a:t>OBJECTIVE OF THE PROJECT</a:t>
            </a:r>
            <a:endParaRPr dirty="0"/>
          </a:p>
        </p:txBody>
      </p:sp>
      <p:sp>
        <p:nvSpPr>
          <p:cNvPr id="54" name="Google Shape;54;p2"/>
          <p:cNvSpPr txBox="1">
            <a:spLocks noGrp="1"/>
          </p:cNvSpPr>
          <p:nvPr>
            <p:ph type="body" idx="1"/>
          </p:nvPr>
        </p:nvSpPr>
        <p:spPr>
          <a:xfrm>
            <a:off x="855300" y="1347536"/>
            <a:ext cx="4250100" cy="3270183"/>
          </a:xfrm>
          <a:prstGeom prst="rect">
            <a:avLst/>
          </a:prstGeom>
          <a:noFill/>
          <a:ln>
            <a:noFill/>
          </a:ln>
        </p:spPr>
        <p:txBody>
          <a:bodyPr spcFirstLastPara="1" wrap="square" lIns="0" tIns="0" rIns="0" bIns="0" anchor="t" anchorCtr="0">
            <a:noAutofit/>
          </a:bodyPr>
          <a:lstStyle/>
          <a:p>
            <a:pPr marL="285750" lvl="0" indent="-285750" algn="l" rtl="0">
              <a:lnSpc>
                <a:spcPct val="115000"/>
              </a:lnSpc>
              <a:spcBef>
                <a:spcPts val="0"/>
              </a:spcBef>
              <a:spcAft>
                <a:spcPts val="0"/>
              </a:spcAft>
              <a:buSzPts val="2400"/>
              <a:buFont typeface="Noto Sans Symbols"/>
              <a:buChar char="✔"/>
            </a:pPr>
            <a:r>
              <a:rPr lang="en-IN" sz="1800" dirty="0"/>
              <a:t>To provide customized music through an interface for the music system.</a:t>
            </a:r>
          </a:p>
          <a:p>
            <a:pPr marL="285750" lvl="0" indent="-285750" algn="l" rtl="0">
              <a:lnSpc>
                <a:spcPct val="115000"/>
              </a:lnSpc>
              <a:spcBef>
                <a:spcPts val="0"/>
              </a:spcBef>
              <a:spcAft>
                <a:spcPts val="0"/>
              </a:spcAft>
              <a:buSzPts val="2400"/>
              <a:buFont typeface="Noto Sans Symbols"/>
              <a:buChar char="✔"/>
            </a:pPr>
            <a:r>
              <a:rPr lang="en-IN" sz="1800" dirty="0"/>
              <a:t>To give users excellent entertainment.</a:t>
            </a:r>
          </a:p>
          <a:p>
            <a:pPr marL="285750" lvl="0" indent="-285750" algn="l" rtl="0">
              <a:lnSpc>
                <a:spcPct val="115000"/>
              </a:lnSpc>
              <a:spcBef>
                <a:spcPts val="0"/>
              </a:spcBef>
              <a:spcAft>
                <a:spcPts val="0"/>
              </a:spcAft>
              <a:buSzPts val="2400"/>
              <a:buFont typeface="Noto Sans Symbols"/>
              <a:buChar char="✔"/>
            </a:pPr>
            <a:r>
              <a:rPr lang="en-IN" sz="1800" dirty="0"/>
              <a:t>To put machine learning concepts into practice.</a:t>
            </a:r>
          </a:p>
          <a:p>
            <a:pPr marL="285750" lvl="0" indent="-285750" algn="l" rtl="0">
              <a:lnSpc>
                <a:spcPct val="115000"/>
              </a:lnSpc>
              <a:spcBef>
                <a:spcPts val="0"/>
              </a:spcBef>
              <a:spcAft>
                <a:spcPts val="0"/>
              </a:spcAft>
              <a:buSzPts val="2400"/>
              <a:buFont typeface="Noto Sans Symbols"/>
              <a:buChar char="✔"/>
            </a:pPr>
            <a:r>
              <a:rPr lang="en-IN" sz="1800" dirty="0"/>
              <a:t>To provide music enthusiasts with a modern platform.</a:t>
            </a:r>
          </a:p>
          <a:p>
            <a:pPr marL="285750" lvl="0" indent="-285750" algn="l" rtl="0">
              <a:lnSpc>
                <a:spcPct val="115000"/>
              </a:lnSpc>
              <a:spcBef>
                <a:spcPts val="0"/>
              </a:spcBef>
              <a:spcAft>
                <a:spcPts val="0"/>
              </a:spcAft>
              <a:buSzPts val="2400"/>
              <a:buFont typeface="Noto Sans Symbols"/>
              <a:buChar char="✔"/>
            </a:pPr>
            <a:r>
              <a:rPr lang="en-IN" sz="1800" dirty="0"/>
              <a:t>To close the gap between music practices and evolving technology.</a:t>
            </a:r>
            <a:endParaRPr sz="1800" dirty="0"/>
          </a:p>
        </p:txBody>
      </p:sp>
      <p:sp>
        <p:nvSpPr>
          <p:cNvPr id="55" name="Google Shape;55;p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5</a:t>
            </a:fld>
            <a:endParaRPr/>
          </a:p>
        </p:txBody>
      </p:sp>
      <p:pic>
        <p:nvPicPr>
          <p:cNvPr id="56" name="Google Shape;56;p2" descr="C:\Users\vicky\Downloads\kisspng-blockchain-vector-graphics-computer-icons-illustra-flvr-calculator-chasing-coins-5bf69839402611.9278574715428874812628.png"/>
          <p:cNvPicPr preferRelativeResize="0"/>
          <p:nvPr/>
        </p:nvPicPr>
        <p:blipFill rotWithShape="1">
          <a:blip r:embed="rId3">
            <a:alphaModFix/>
          </a:blip>
          <a:srcRect/>
          <a:stretch/>
        </p:blipFill>
        <p:spPr>
          <a:xfrm>
            <a:off x="5176345" y="762063"/>
            <a:ext cx="3742355" cy="37423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D1BB-DCE0-3CEC-A90C-1D99AE1D06B0}"/>
              </a:ext>
            </a:extLst>
          </p:cNvPr>
          <p:cNvSpPr>
            <a:spLocks noGrp="1"/>
          </p:cNvSpPr>
          <p:nvPr>
            <p:ph type="title"/>
          </p:nvPr>
        </p:nvSpPr>
        <p:spPr>
          <a:xfrm>
            <a:off x="799420" y="833503"/>
            <a:ext cx="5307000" cy="396300"/>
          </a:xfrm>
        </p:spPr>
        <p:txBody>
          <a:bodyPr/>
          <a:lstStyle/>
          <a:p>
            <a:r>
              <a:rPr lang="en-IN" dirty="0"/>
              <a:t>LITERATURE SURVEY</a:t>
            </a:r>
            <a:endParaRPr lang="en-CA" dirty="0"/>
          </a:p>
        </p:txBody>
      </p:sp>
      <p:sp>
        <p:nvSpPr>
          <p:cNvPr id="4" name="Slide Number Placeholder 3">
            <a:extLst>
              <a:ext uri="{FF2B5EF4-FFF2-40B4-BE49-F238E27FC236}">
                <a16:creationId xmlns:a16="http://schemas.microsoft.com/office/drawing/2014/main" id="{FEB56817-77CE-394B-1EF0-29E4332DCB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dirty="0"/>
          </a:p>
        </p:txBody>
      </p:sp>
      <p:sp>
        <p:nvSpPr>
          <p:cNvPr id="39" name="Google Shape;623;p41">
            <a:extLst>
              <a:ext uri="{FF2B5EF4-FFF2-40B4-BE49-F238E27FC236}">
                <a16:creationId xmlns:a16="http://schemas.microsoft.com/office/drawing/2014/main" id="{1E306FA2-56D0-F73F-DE96-3DA70EA42F11}"/>
              </a:ext>
            </a:extLst>
          </p:cNvPr>
          <p:cNvSpPr txBox="1">
            <a:spLocks/>
          </p:cNvSpPr>
          <p:nvPr/>
        </p:nvSpPr>
        <p:spPr>
          <a:xfrm>
            <a:off x="8855960" y="5709970"/>
            <a:ext cx="450600" cy="347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fld id="{00000000-1234-1234-1234-123412341234}" type="slidenum">
              <a:rPr lang="en" smtClean="0"/>
              <a:pPr/>
              <a:t>6</a:t>
            </a:fld>
            <a:endParaRPr lang="en"/>
          </a:p>
        </p:txBody>
      </p:sp>
      <p:graphicFrame>
        <p:nvGraphicFramePr>
          <p:cNvPr id="3" name="Table 4">
            <a:extLst>
              <a:ext uri="{FF2B5EF4-FFF2-40B4-BE49-F238E27FC236}">
                <a16:creationId xmlns:a16="http://schemas.microsoft.com/office/drawing/2014/main" id="{4CEF0B0B-1920-D4C0-E1E2-2D946A28083D}"/>
              </a:ext>
            </a:extLst>
          </p:cNvPr>
          <p:cNvGraphicFramePr>
            <a:graphicFrameLocks noGrp="1"/>
          </p:cNvGraphicFramePr>
          <p:nvPr>
            <p:extLst>
              <p:ext uri="{D42A27DB-BD31-4B8C-83A1-F6EECF244321}">
                <p14:modId xmlns:p14="http://schemas.microsoft.com/office/powerpoint/2010/main" val="3555903004"/>
              </p:ext>
            </p:extLst>
          </p:nvPr>
        </p:nvGraphicFramePr>
        <p:xfrm>
          <a:off x="799420" y="1492250"/>
          <a:ext cx="7553452" cy="2260600"/>
        </p:xfrm>
        <a:graphic>
          <a:graphicData uri="http://schemas.openxmlformats.org/drawingml/2006/table">
            <a:tbl>
              <a:tblPr firstRow="1" bandRow="1">
                <a:tableStyleId>{5C22544A-7EE6-4342-B048-85BDC9FD1C3A}</a:tableStyleId>
              </a:tblPr>
              <a:tblGrid>
                <a:gridCol w="3776726">
                  <a:extLst>
                    <a:ext uri="{9D8B030D-6E8A-4147-A177-3AD203B41FA5}">
                      <a16:colId xmlns:a16="http://schemas.microsoft.com/office/drawing/2014/main" val="3801440208"/>
                    </a:ext>
                  </a:extLst>
                </a:gridCol>
                <a:gridCol w="3776726">
                  <a:extLst>
                    <a:ext uri="{9D8B030D-6E8A-4147-A177-3AD203B41FA5}">
                      <a16:colId xmlns:a16="http://schemas.microsoft.com/office/drawing/2014/main" val="4059460640"/>
                    </a:ext>
                  </a:extLst>
                </a:gridCol>
              </a:tblGrid>
              <a:tr h="370840">
                <a:tc gridSpan="2">
                  <a:txBody>
                    <a:bodyPr/>
                    <a:lstStyle/>
                    <a:p>
                      <a:r>
                        <a:rPr lang="en-IN" dirty="0"/>
                        <a:t>Title: A Deep Music Recommendation Method Based On Human Motion Analysis</a:t>
                      </a:r>
                    </a:p>
                  </a:txBody>
                  <a:tcPr/>
                </a:tc>
                <a:tc hMerge="1">
                  <a:txBody>
                    <a:bodyPr/>
                    <a:lstStyle/>
                    <a:p>
                      <a:endParaRPr lang="en-IN"/>
                    </a:p>
                  </a:txBody>
                  <a:tcPr/>
                </a:tc>
                <a:extLst>
                  <a:ext uri="{0D108BD9-81ED-4DB2-BD59-A6C34878D82A}">
                    <a16:rowId xmlns:a16="http://schemas.microsoft.com/office/drawing/2014/main" val="4156652047"/>
                  </a:ext>
                </a:extLst>
              </a:tr>
              <a:tr h="275590">
                <a:tc>
                  <a:txBody>
                    <a:bodyPr/>
                    <a:lstStyle/>
                    <a:p>
                      <a:r>
                        <a:rPr lang="en-IN" b="1" dirty="0">
                          <a:solidFill>
                            <a:schemeClr val="bg1"/>
                          </a:solidFill>
                        </a:rPr>
                        <a:t>Author</a:t>
                      </a:r>
                      <a:r>
                        <a:rPr lang="en-IN" dirty="0">
                          <a:solidFill>
                            <a:schemeClr val="bg1"/>
                          </a:solidFill>
                        </a:rPr>
                        <a:t>: </a:t>
                      </a:r>
                      <a:r>
                        <a:rPr lang="en-IN" dirty="0" err="1">
                          <a:solidFill>
                            <a:schemeClr val="bg1"/>
                          </a:solidFill>
                        </a:rPr>
                        <a:t>Wenjuan</a:t>
                      </a:r>
                      <a:r>
                        <a:rPr lang="en-IN" dirty="0">
                          <a:solidFill>
                            <a:schemeClr val="bg1"/>
                          </a:solidFill>
                        </a:rPr>
                        <a:t> Gong, </a:t>
                      </a:r>
                      <a:r>
                        <a:rPr lang="en-IN" dirty="0" err="1">
                          <a:solidFill>
                            <a:schemeClr val="bg1"/>
                          </a:solidFill>
                        </a:rPr>
                        <a:t>Qingshuang</a:t>
                      </a:r>
                      <a:r>
                        <a:rPr lang="en-IN" dirty="0">
                          <a:solidFill>
                            <a:schemeClr val="bg1"/>
                          </a:solidFill>
                        </a:rPr>
                        <a:t> Yu</a:t>
                      </a:r>
                    </a:p>
                  </a:txBody>
                  <a:tcPr/>
                </a:tc>
                <a:tc>
                  <a:txBody>
                    <a:bodyPr/>
                    <a:lstStyle/>
                    <a:p>
                      <a:r>
                        <a:rPr lang="en-IN" b="1" dirty="0">
                          <a:solidFill>
                            <a:schemeClr val="bg1"/>
                          </a:solidFill>
                        </a:rPr>
                        <a:t>Publication Year</a:t>
                      </a:r>
                      <a:r>
                        <a:rPr lang="en-IN" dirty="0">
                          <a:solidFill>
                            <a:schemeClr val="bg1"/>
                          </a:solidFill>
                        </a:rPr>
                        <a:t>: 5 Feb, 2021</a:t>
                      </a:r>
                    </a:p>
                  </a:txBody>
                  <a:tcPr/>
                </a:tc>
                <a:extLst>
                  <a:ext uri="{0D108BD9-81ED-4DB2-BD59-A6C34878D82A}">
                    <a16:rowId xmlns:a16="http://schemas.microsoft.com/office/drawing/2014/main" val="28316612"/>
                  </a:ext>
                </a:extLst>
              </a:tr>
              <a:tr h="275590">
                <a:tc gridSpan="2">
                  <a:txBody>
                    <a:bodyPr/>
                    <a:lstStyle/>
                    <a:p>
                      <a:r>
                        <a:rPr lang="en-IN" sz="1400" dirty="0">
                          <a:solidFill>
                            <a:schemeClr val="bg1"/>
                          </a:solidFill>
                        </a:rPr>
                        <a:t>The problem of music recommendation from dance motion has seldom been explored.</a:t>
                      </a:r>
                    </a:p>
                    <a:p>
                      <a:r>
                        <a:rPr lang="en-IN" sz="1400" dirty="0">
                          <a:solidFill>
                            <a:schemeClr val="bg1"/>
                          </a:solidFill>
                        </a:rPr>
                        <a:t>To solve this problem, this paper proposed an algorithm based on dance motion analysis and evaluate it through the quantitative measures.</a:t>
                      </a:r>
                    </a:p>
                    <a:p>
                      <a:r>
                        <a:rPr lang="en-IN" sz="1400" dirty="0">
                          <a:solidFill>
                            <a:schemeClr val="bg1"/>
                          </a:solidFill>
                        </a:rPr>
                        <a:t>This implements LSTM-AE(Long Short Term Memory Auto Encoders) based music recommendation method, that learns relationship between motion and music.</a:t>
                      </a:r>
                    </a:p>
                    <a:p>
                      <a:r>
                        <a:rPr lang="en-IN" sz="1400" dirty="0">
                          <a:solidFill>
                            <a:schemeClr val="bg1"/>
                          </a:solidFill>
                        </a:rPr>
                        <a:t>The proposed method reaches accuracy of 91.3% using Late Fusion of Joint and Limb features.</a:t>
                      </a:r>
                    </a:p>
                  </a:txBody>
                  <a:tcPr/>
                </a:tc>
                <a:tc hMerge="1">
                  <a:txBody>
                    <a:bodyPr/>
                    <a:lstStyle/>
                    <a:p>
                      <a:endParaRPr lang="en-IN" dirty="0">
                        <a:solidFill>
                          <a:schemeClr val="bg1"/>
                        </a:solidFill>
                      </a:endParaRPr>
                    </a:p>
                  </a:txBody>
                  <a:tcPr/>
                </a:tc>
                <a:extLst>
                  <a:ext uri="{0D108BD9-81ED-4DB2-BD59-A6C34878D82A}">
                    <a16:rowId xmlns:a16="http://schemas.microsoft.com/office/drawing/2014/main" val="2601958657"/>
                  </a:ext>
                </a:extLst>
              </a:tr>
            </a:tbl>
          </a:graphicData>
        </a:graphic>
      </p:graphicFrame>
    </p:spTree>
    <p:extLst>
      <p:ext uri="{BB962C8B-B14F-4D97-AF65-F5344CB8AC3E}">
        <p14:creationId xmlns:p14="http://schemas.microsoft.com/office/powerpoint/2010/main" val="174355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D1BB-DCE0-3CEC-A90C-1D99AE1D06B0}"/>
              </a:ext>
            </a:extLst>
          </p:cNvPr>
          <p:cNvSpPr>
            <a:spLocks noGrp="1"/>
          </p:cNvSpPr>
          <p:nvPr>
            <p:ph type="title"/>
          </p:nvPr>
        </p:nvSpPr>
        <p:spPr>
          <a:xfrm>
            <a:off x="799420" y="833503"/>
            <a:ext cx="5307000" cy="396300"/>
          </a:xfrm>
        </p:spPr>
        <p:txBody>
          <a:bodyPr/>
          <a:lstStyle/>
          <a:p>
            <a:r>
              <a:rPr lang="en-IN" dirty="0"/>
              <a:t>LITERATURE SURVEY</a:t>
            </a:r>
            <a:endParaRPr lang="en-CA" dirty="0"/>
          </a:p>
        </p:txBody>
      </p:sp>
      <p:sp>
        <p:nvSpPr>
          <p:cNvPr id="4" name="Slide Number Placeholder 3">
            <a:extLst>
              <a:ext uri="{FF2B5EF4-FFF2-40B4-BE49-F238E27FC236}">
                <a16:creationId xmlns:a16="http://schemas.microsoft.com/office/drawing/2014/main" id="{FEB56817-77CE-394B-1EF0-29E4332DCB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dirty="0"/>
          </a:p>
        </p:txBody>
      </p:sp>
      <p:sp>
        <p:nvSpPr>
          <p:cNvPr id="39" name="Google Shape;623;p41">
            <a:extLst>
              <a:ext uri="{FF2B5EF4-FFF2-40B4-BE49-F238E27FC236}">
                <a16:creationId xmlns:a16="http://schemas.microsoft.com/office/drawing/2014/main" id="{1E306FA2-56D0-F73F-DE96-3DA70EA42F11}"/>
              </a:ext>
            </a:extLst>
          </p:cNvPr>
          <p:cNvSpPr txBox="1">
            <a:spLocks/>
          </p:cNvSpPr>
          <p:nvPr/>
        </p:nvSpPr>
        <p:spPr>
          <a:xfrm>
            <a:off x="8855960" y="5709970"/>
            <a:ext cx="450600" cy="347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fld id="{00000000-1234-1234-1234-123412341234}" type="slidenum">
              <a:rPr lang="en" smtClean="0"/>
              <a:pPr/>
              <a:t>7</a:t>
            </a:fld>
            <a:endParaRPr lang="en"/>
          </a:p>
        </p:txBody>
      </p:sp>
      <p:graphicFrame>
        <p:nvGraphicFramePr>
          <p:cNvPr id="3" name="Table 4">
            <a:extLst>
              <a:ext uri="{FF2B5EF4-FFF2-40B4-BE49-F238E27FC236}">
                <a16:creationId xmlns:a16="http://schemas.microsoft.com/office/drawing/2014/main" id="{19B9F30B-6287-EBE8-6802-DF4902CF71AA}"/>
              </a:ext>
            </a:extLst>
          </p:cNvPr>
          <p:cNvGraphicFramePr>
            <a:graphicFrameLocks noGrp="1"/>
          </p:cNvGraphicFramePr>
          <p:nvPr>
            <p:extLst>
              <p:ext uri="{D42A27DB-BD31-4B8C-83A1-F6EECF244321}">
                <p14:modId xmlns:p14="http://schemas.microsoft.com/office/powerpoint/2010/main" val="19791518"/>
              </p:ext>
            </p:extLst>
          </p:nvPr>
        </p:nvGraphicFramePr>
        <p:xfrm>
          <a:off x="799420" y="1492250"/>
          <a:ext cx="7553452" cy="2687320"/>
        </p:xfrm>
        <a:graphic>
          <a:graphicData uri="http://schemas.openxmlformats.org/drawingml/2006/table">
            <a:tbl>
              <a:tblPr firstRow="1" bandRow="1">
                <a:tableStyleId>{5C22544A-7EE6-4342-B048-85BDC9FD1C3A}</a:tableStyleId>
              </a:tblPr>
              <a:tblGrid>
                <a:gridCol w="3776726">
                  <a:extLst>
                    <a:ext uri="{9D8B030D-6E8A-4147-A177-3AD203B41FA5}">
                      <a16:colId xmlns:a16="http://schemas.microsoft.com/office/drawing/2014/main" val="3801440208"/>
                    </a:ext>
                  </a:extLst>
                </a:gridCol>
                <a:gridCol w="3776726">
                  <a:extLst>
                    <a:ext uri="{9D8B030D-6E8A-4147-A177-3AD203B41FA5}">
                      <a16:colId xmlns:a16="http://schemas.microsoft.com/office/drawing/2014/main" val="4059460640"/>
                    </a:ext>
                  </a:extLst>
                </a:gridCol>
              </a:tblGrid>
              <a:tr h="370840">
                <a:tc gridSpan="2">
                  <a:txBody>
                    <a:bodyPr/>
                    <a:lstStyle/>
                    <a:p>
                      <a:r>
                        <a:rPr lang="en-IN" dirty="0"/>
                        <a:t>Title: Deep Neural Network for Emotion Recognition based on Meta-Transfer Learning</a:t>
                      </a:r>
                    </a:p>
                  </a:txBody>
                  <a:tcPr/>
                </a:tc>
                <a:tc hMerge="1">
                  <a:txBody>
                    <a:bodyPr/>
                    <a:lstStyle/>
                    <a:p>
                      <a:endParaRPr lang="en-IN"/>
                    </a:p>
                  </a:txBody>
                  <a:tcPr/>
                </a:tc>
                <a:extLst>
                  <a:ext uri="{0D108BD9-81ED-4DB2-BD59-A6C34878D82A}">
                    <a16:rowId xmlns:a16="http://schemas.microsoft.com/office/drawing/2014/main" val="4156652047"/>
                  </a:ext>
                </a:extLst>
              </a:tr>
              <a:tr h="275590">
                <a:tc>
                  <a:txBody>
                    <a:bodyPr/>
                    <a:lstStyle/>
                    <a:p>
                      <a:r>
                        <a:rPr lang="en-IN" b="1" dirty="0">
                          <a:solidFill>
                            <a:schemeClr val="bg1"/>
                          </a:solidFill>
                        </a:rPr>
                        <a:t>Author</a:t>
                      </a:r>
                      <a:r>
                        <a:rPr lang="en-IN" dirty="0">
                          <a:solidFill>
                            <a:schemeClr val="bg1"/>
                          </a:solidFill>
                        </a:rPr>
                        <a:t>: </a:t>
                      </a:r>
                      <a:r>
                        <a:rPr lang="en-IN" dirty="0" err="1">
                          <a:solidFill>
                            <a:schemeClr val="bg1"/>
                          </a:solidFill>
                        </a:rPr>
                        <a:t>Hengyao</a:t>
                      </a:r>
                      <a:r>
                        <a:rPr lang="en-IN" dirty="0">
                          <a:solidFill>
                            <a:schemeClr val="bg1"/>
                          </a:solidFill>
                        </a:rPr>
                        <a:t> Tang, </a:t>
                      </a:r>
                      <a:r>
                        <a:rPr lang="en-IN" dirty="0" err="1">
                          <a:solidFill>
                            <a:schemeClr val="bg1"/>
                          </a:solidFill>
                        </a:rPr>
                        <a:t>Guosong</a:t>
                      </a:r>
                      <a:r>
                        <a:rPr lang="en-IN" dirty="0">
                          <a:solidFill>
                            <a:schemeClr val="bg1"/>
                          </a:solidFill>
                        </a:rPr>
                        <a:t> Jiang, </a:t>
                      </a:r>
                      <a:r>
                        <a:rPr lang="en-IN" dirty="0" err="1">
                          <a:solidFill>
                            <a:schemeClr val="bg1"/>
                          </a:solidFill>
                        </a:rPr>
                        <a:t>Qingding</a:t>
                      </a:r>
                      <a:r>
                        <a:rPr lang="en-IN" dirty="0">
                          <a:solidFill>
                            <a:schemeClr val="bg1"/>
                          </a:solidFill>
                        </a:rPr>
                        <a:t> Wang</a:t>
                      </a:r>
                    </a:p>
                  </a:txBody>
                  <a:tcPr/>
                </a:tc>
                <a:tc>
                  <a:txBody>
                    <a:bodyPr/>
                    <a:lstStyle/>
                    <a:p>
                      <a:r>
                        <a:rPr lang="en-IN" b="1" dirty="0">
                          <a:solidFill>
                            <a:schemeClr val="bg1"/>
                          </a:solidFill>
                        </a:rPr>
                        <a:t>Publication Year</a:t>
                      </a:r>
                      <a:r>
                        <a:rPr lang="en-IN" dirty="0">
                          <a:solidFill>
                            <a:schemeClr val="bg1"/>
                          </a:solidFill>
                        </a:rPr>
                        <a:t>: 25 Jul 2022</a:t>
                      </a:r>
                    </a:p>
                  </a:txBody>
                  <a:tcPr/>
                </a:tc>
                <a:extLst>
                  <a:ext uri="{0D108BD9-81ED-4DB2-BD59-A6C34878D82A}">
                    <a16:rowId xmlns:a16="http://schemas.microsoft.com/office/drawing/2014/main" val="28316612"/>
                  </a:ext>
                </a:extLst>
              </a:tr>
              <a:tr h="275590">
                <a:tc gridSpan="2">
                  <a:txBody>
                    <a:bodyPr/>
                    <a:lstStyle/>
                    <a:p>
                      <a:r>
                        <a:rPr lang="en-IN" sz="1400" dirty="0">
                          <a:solidFill>
                            <a:schemeClr val="bg1"/>
                          </a:solidFill>
                        </a:rPr>
                        <a:t>This paper proposed a meta – transfer learning model for emotion recognition. This model can reduce the amount of data required by the meta-learning optimization</a:t>
                      </a:r>
                    </a:p>
                    <a:p>
                      <a:r>
                        <a:rPr lang="en-IN" sz="1400" dirty="0">
                          <a:solidFill>
                            <a:schemeClr val="bg1"/>
                          </a:solidFill>
                        </a:rPr>
                        <a:t>Algorithm. Even with the small amount of data for training, it give good performance, thereby reducing the EEG(Electroencephalogram) acquisition and labelling.</a:t>
                      </a:r>
                    </a:p>
                    <a:p>
                      <a:r>
                        <a:rPr lang="en-IN" sz="1400" dirty="0">
                          <a:solidFill>
                            <a:schemeClr val="bg1"/>
                          </a:solidFill>
                        </a:rPr>
                        <a:t>This paper mainly focussed on 2 datasets namely SEED and SEED-IV.</a:t>
                      </a:r>
                    </a:p>
                    <a:p>
                      <a:r>
                        <a:rPr lang="en-IN" sz="1400" dirty="0">
                          <a:solidFill>
                            <a:schemeClr val="bg1"/>
                          </a:solidFill>
                        </a:rPr>
                        <a:t>It reaches with the accuracy of 61.2%</a:t>
                      </a:r>
                    </a:p>
                    <a:p>
                      <a:r>
                        <a:rPr lang="en-IN" sz="1400" dirty="0">
                          <a:solidFill>
                            <a:schemeClr val="bg1"/>
                          </a:solidFill>
                        </a:rPr>
                        <a:t>Compared to traditional methods, this meta-learning framework reduces the dependencies on training subjects with inly a small sample size.</a:t>
                      </a:r>
                    </a:p>
                  </a:txBody>
                  <a:tcPr/>
                </a:tc>
                <a:tc hMerge="1">
                  <a:txBody>
                    <a:bodyPr/>
                    <a:lstStyle/>
                    <a:p>
                      <a:endParaRPr lang="en-IN" dirty="0">
                        <a:solidFill>
                          <a:schemeClr val="bg1"/>
                        </a:solidFill>
                      </a:endParaRPr>
                    </a:p>
                  </a:txBody>
                  <a:tcPr/>
                </a:tc>
                <a:extLst>
                  <a:ext uri="{0D108BD9-81ED-4DB2-BD59-A6C34878D82A}">
                    <a16:rowId xmlns:a16="http://schemas.microsoft.com/office/drawing/2014/main" val="2601958657"/>
                  </a:ext>
                </a:extLst>
              </a:tr>
            </a:tbl>
          </a:graphicData>
        </a:graphic>
      </p:graphicFrame>
    </p:spTree>
    <p:extLst>
      <p:ext uri="{BB962C8B-B14F-4D97-AF65-F5344CB8AC3E}">
        <p14:creationId xmlns:p14="http://schemas.microsoft.com/office/powerpoint/2010/main" val="275034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D1BB-DCE0-3CEC-A90C-1D99AE1D06B0}"/>
              </a:ext>
            </a:extLst>
          </p:cNvPr>
          <p:cNvSpPr>
            <a:spLocks noGrp="1"/>
          </p:cNvSpPr>
          <p:nvPr>
            <p:ph type="title"/>
          </p:nvPr>
        </p:nvSpPr>
        <p:spPr>
          <a:xfrm>
            <a:off x="799420" y="833503"/>
            <a:ext cx="5307000" cy="396300"/>
          </a:xfrm>
        </p:spPr>
        <p:txBody>
          <a:bodyPr/>
          <a:lstStyle/>
          <a:p>
            <a:r>
              <a:rPr lang="en-IN" dirty="0"/>
              <a:t>LITERATURE SURVEY</a:t>
            </a:r>
            <a:endParaRPr lang="en-CA" dirty="0"/>
          </a:p>
        </p:txBody>
      </p:sp>
      <p:sp>
        <p:nvSpPr>
          <p:cNvPr id="4" name="Slide Number Placeholder 3">
            <a:extLst>
              <a:ext uri="{FF2B5EF4-FFF2-40B4-BE49-F238E27FC236}">
                <a16:creationId xmlns:a16="http://schemas.microsoft.com/office/drawing/2014/main" id="{FEB56817-77CE-394B-1EF0-29E4332DCB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dirty="0"/>
          </a:p>
        </p:txBody>
      </p:sp>
      <p:sp>
        <p:nvSpPr>
          <p:cNvPr id="39" name="Google Shape;623;p41">
            <a:extLst>
              <a:ext uri="{FF2B5EF4-FFF2-40B4-BE49-F238E27FC236}">
                <a16:creationId xmlns:a16="http://schemas.microsoft.com/office/drawing/2014/main" id="{1E306FA2-56D0-F73F-DE96-3DA70EA42F11}"/>
              </a:ext>
            </a:extLst>
          </p:cNvPr>
          <p:cNvSpPr txBox="1">
            <a:spLocks/>
          </p:cNvSpPr>
          <p:nvPr/>
        </p:nvSpPr>
        <p:spPr>
          <a:xfrm>
            <a:off x="8855960" y="5709970"/>
            <a:ext cx="450600" cy="347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fld id="{00000000-1234-1234-1234-123412341234}" type="slidenum">
              <a:rPr lang="en" smtClean="0"/>
              <a:pPr/>
              <a:t>8</a:t>
            </a:fld>
            <a:endParaRPr lang="en"/>
          </a:p>
        </p:txBody>
      </p:sp>
      <p:graphicFrame>
        <p:nvGraphicFramePr>
          <p:cNvPr id="3" name="Table 4">
            <a:extLst>
              <a:ext uri="{FF2B5EF4-FFF2-40B4-BE49-F238E27FC236}">
                <a16:creationId xmlns:a16="http://schemas.microsoft.com/office/drawing/2014/main" id="{090C6883-ABDA-236B-FE70-059E7EEFB8CE}"/>
              </a:ext>
            </a:extLst>
          </p:cNvPr>
          <p:cNvGraphicFramePr>
            <a:graphicFrameLocks noGrp="1"/>
          </p:cNvGraphicFramePr>
          <p:nvPr>
            <p:extLst>
              <p:ext uri="{D42A27DB-BD31-4B8C-83A1-F6EECF244321}">
                <p14:modId xmlns:p14="http://schemas.microsoft.com/office/powerpoint/2010/main" val="1628512821"/>
              </p:ext>
            </p:extLst>
          </p:nvPr>
        </p:nvGraphicFramePr>
        <p:xfrm>
          <a:off x="799420" y="1492250"/>
          <a:ext cx="7553452" cy="3474720"/>
        </p:xfrm>
        <a:graphic>
          <a:graphicData uri="http://schemas.openxmlformats.org/drawingml/2006/table">
            <a:tbl>
              <a:tblPr firstRow="1" bandRow="1">
                <a:tableStyleId>{5C22544A-7EE6-4342-B048-85BDC9FD1C3A}</a:tableStyleId>
              </a:tblPr>
              <a:tblGrid>
                <a:gridCol w="3776726">
                  <a:extLst>
                    <a:ext uri="{9D8B030D-6E8A-4147-A177-3AD203B41FA5}">
                      <a16:colId xmlns:a16="http://schemas.microsoft.com/office/drawing/2014/main" val="3801440208"/>
                    </a:ext>
                  </a:extLst>
                </a:gridCol>
                <a:gridCol w="3776726">
                  <a:extLst>
                    <a:ext uri="{9D8B030D-6E8A-4147-A177-3AD203B41FA5}">
                      <a16:colId xmlns:a16="http://schemas.microsoft.com/office/drawing/2014/main" val="4059460640"/>
                    </a:ext>
                  </a:extLst>
                </a:gridCol>
              </a:tblGrid>
              <a:tr h="370840">
                <a:tc gridSpan="2">
                  <a:txBody>
                    <a:bodyPr/>
                    <a:lstStyle/>
                    <a:p>
                      <a:r>
                        <a:rPr lang="en-IN" dirty="0"/>
                        <a:t>Title: Multimodal Emotion Recognition Fusion Analysis Adapting BERT with Heterogeneous Feature Unification</a:t>
                      </a:r>
                    </a:p>
                  </a:txBody>
                  <a:tcPr/>
                </a:tc>
                <a:tc hMerge="1">
                  <a:txBody>
                    <a:bodyPr/>
                    <a:lstStyle/>
                    <a:p>
                      <a:endParaRPr lang="en-IN"/>
                    </a:p>
                  </a:txBody>
                  <a:tcPr/>
                </a:tc>
                <a:extLst>
                  <a:ext uri="{0D108BD9-81ED-4DB2-BD59-A6C34878D82A}">
                    <a16:rowId xmlns:a16="http://schemas.microsoft.com/office/drawing/2014/main" val="4156652047"/>
                  </a:ext>
                </a:extLst>
              </a:tr>
              <a:tr h="275590">
                <a:tc>
                  <a:txBody>
                    <a:bodyPr/>
                    <a:lstStyle/>
                    <a:p>
                      <a:r>
                        <a:rPr lang="en-IN" b="1" dirty="0">
                          <a:solidFill>
                            <a:schemeClr val="bg1"/>
                          </a:solidFill>
                        </a:rPr>
                        <a:t>Author</a:t>
                      </a:r>
                      <a:r>
                        <a:rPr lang="en-IN" dirty="0">
                          <a:solidFill>
                            <a:schemeClr val="bg1"/>
                          </a:solidFill>
                        </a:rPr>
                        <a:t>: </a:t>
                      </a:r>
                      <a:r>
                        <a:rPr lang="en-IN" dirty="0" err="1">
                          <a:solidFill>
                            <a:schemeClr val="bg1"/>
                          </a:solidFill>
                        </a:rPr>
                        <a:t>Sanghyun</a:t>
                      </a:r>
                      <a:r>
                        <a:rPr lang="en-IN" dirty="0">
                          <a:solidFill>
                            <a:schemeClr val="bg1"/>
                          </a:solidFill>
                        </a:rPr>
                        <a:t> Lee, David K. Han </a:t>
                      </a:r>
                      <a:r>
                        <a:rPr lang="en-IN" dirty="0" err="1">
                          <a:solidFill>
                            <a:schemeClr val="bg1"/>
                          </a:solidFill>
                        </a:rPr>
                        <a:t>Hanseok</a:t>
                      </a:r>
                      <a:r>
                        <a:rPr lang="en-IN" dirty="0">
                          <a:solidFill>
                            <a:schemeClr val="bg1"/>
                          </a:solidFill>
                        </a:rPr>
                        <a:t> Ko</a:t>
                      </a:r>
                    </a:p>
                  </a:txBody>
                  <a:tcPr/>
                </a:tc>
                <a:tc>
                  <a:txBody>
                    <a:bodyPr/>
                    <a:lstStyle/>
                    <a:p>
                      <a:r>
                        <a:rPr lang="en-IN" b="1" dirty="0">
                          <a:solidFill>
                            <a:schemeClr val="bg1"/>
                          </a:solidFill>
                        </a:rPr>
                        <a:t>Publication Year</a:t>
                      </a:r>
                      <a:r>
                        <a:rPr lang="en-IN" dirty="0">
                          <a:solidFill>
                            <a:schemeClr val="bg1"/>
                          </a:solidFill>
                        </a:rPr>
                        <a:t>:9 Jul, 2021</a:t>
                      </a:r>
                    </a:p>
                  </a:txBody>
                  <a:tcPr/>
                </a:tc>
                <a:extLst>
                  <a:ext uri="{0D108BD9-81ED-4DB2-BD59-A6C34878D82A}">
                    <a16:rowId xmlns:a16="http://schemas.microsoft.com/office/drawing/2014/main" val="28316612"/>
                  </a:ext>
                </a:extLst>
              </a:tr>
              <a:tr h="275590">
                <a:tc gridSpan="2">
                  <a:txBody>
                    <a:bodyPr/>
                    <a:lstStyle/>
                    <a:p>
                      <a:r>
                        <a:rPr lang="en-IN" sz="1400" dirty="0">
                          <a:solidFill>
                            <a:schemeClr val="bg1"/>
                          </a:solidFill>
                        </a:rPr>
                        <a:t>In this paper, they represent a new multimodal emotion recognition approach that improves the BERT(Bi-Directional Encoder Representations </a:t>
                      </a:r>
                      <a:r>
                        <a:rPr lang="en-IN" sz="1400">
                          <a:solidFill>
                            <a:schemeClr val="bg1"/>
                          </a:solidFill>
                        </a:rPr>
                        <a:t>from Transformers) </a:t>
                      </a:r>
                      <a:r>
                        <a:rPr lang="en-IN" sz="1400" dirty="0">
                          <a:solidFill>
                            <a:schemeClr val="bg1"/>
                          </a:solidFill>
                        </a:rPr>
                        <a:t>model fir emotion recognition by combining it with heterogeneous features based on language, audio and visual modalities.</a:t>
                      </a:r>
                    </a:p>
                    <a:p>
                      <a:r>
                        <a:rPr lang="en-IN" sz="1400" dirty="0">
                          <a:solidFill>
                            <a:schemeClr val="bg1"/>
                          </a:solidFill>
                        </a:rPr>
                        <a:t>They improved the BERT model with the heterogeneous features of the audio and visual modalities.</a:t>
                      </a:r>
                    </a:p>
                    <a:p>
                      <a:r>
                        <a:rPr lang="en-IN" sz="1400" dirty="0">
                          <a:solidFill>
                            <a:schemeClr val="bg1"/>
                          </a:solidFill>
                        </a:rPr>
                        <a:t>They introduced the Self-Multi-Attention Fusion Model and Video Fusion Model which are attention based multimodal fusion mechanisms using the recently proposed transformers architecture.</a:t>
                      </a:r>
                    </a:p>
                    <a:p>
                      <a:r>
                        <a:rPr lang="en-IN" sz="1400" dirty="0">
                          <a:solidFill>
                            <a:schemeClr val="bg1"/>
                          </a:solidFill>
                        </a:rPr>
                        <a:t>The limitations of this model was increased computation due to the generation of more trainable weights and hyperparameters.</a:t>
                      </a:r>
                    </a:p>
                  </a:txBody>
                  <a:tcPr/>
                </a:tc>
                <a:tc hMerge="1">
                  <a:txBody>
                    <a:bodyPr/>
                    <a:lstStyle/>
                    <a:p>
                      <a:endParaRPr lang="en-IN" dirty="0">
                        <a:solidFill>
                          <a:schemeClr val="bg1"/>
                        </a:solidFill>
                      </a:endParaRPr>
                    </a:p>
                  </a:txBody>
                  <a:tcPr/>
                </a:tc>
                <a:extLst>
                  <a:ext uri="{0D108BD9-81ED-4DB2-BD59-A6C34878D82A}">
                    <a16:rowId xmlns:a16="http://schemas.microsoft.com/office/drawing/2014/main" val="2601958657"/>
                  </a:ext>
                </a:extLst>
              </a:tr>
            </a:tbl>
          </a:graphicData>
        </a:graphic>
      </p:graphicFrame>
    </p:spTree>
    <p:extLst>
      <p:ext uri="{BB962C8B-B14F-4D97-AF65-F5344CB8AC3E}">
        <p14:creationId xmlns:p14="http://schemas.microsoft.com/office/powerpoint/2010/main" val="213816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D1BB-DCE0-3CEC-A90C-1D99AE1D06B0}"/>
              </a:ext>
            </a:extLst>
          </p:cNvPr>
          <p:cNvSpPr>
            <a:spLocks noGrp="1"/>
          </p:cNvSpPr>
          <p:nvPr>
            <p:ph type="title"/>
          </p:nvPr>
        </p:nvSpPr>
        <p:spPr>
          <a:xfrm>
            <a:off x="799420" y="833503"/>
            <a:ext cx="5307000" cy="396300"/>
          </a:xfrm>
        </p:spPr>
        <p:txBody>
          <a:bodyPr/>
          <a:lstStyle/>
          <a:p>
            <a:r>
              <a:rPr lang="en-IN" dirty="0"/>
              <a:t>LITERATURE SURVEY</a:t>
            </a:r>
            <a:endParaRPr lang="en-CA" dirty="0"/>
          </a:p>
        </p:txBody>
      </p:sp>
      <p:sp>
        <p:nvSpPr>
          <p:cNvPr id="4" name="Slide Number Placeholder 3">
            <a:extLst>
              <a:ext uri="{FF2B5EF4-FFF2-40B4-BE49-F238E27FC236}">
                <a16:creationId xmlns:a16="http://schemas.microsoft.com/office/drawing/2014/main" id="{FEB56817-77CE-394B-1EF0-29E4332DCB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dirty="0"/>
          </a:p>
        </p:txBody>
      </p:sp>
      <p:sp>
        <p:nvSpPr>
          <p:cNvPr id="39" name="Google Shape;623;p41">
            <a:extLst>
              <a:ext uri="{FF2B5EF4-FFF2-40B4-BE49-F238E27FC236}">
                <a16:creationId xmlns:a16="http://schemas.microsoft.com/office/drawing/2014/main" id="{1E306FA2-56D0-F73F-DE96-3DA70EA42F11}"/>
              </a:ext>
            </a:extLst>
          </p:cNvPr>
          <p:cNvSpPr txBox="1">
            <a:spLocks/>
          </p:cNvSpPr>
          <p:nvPr/>
        </p:nvSpPr>
        <p:spPr>
          <a:xfrm>
            <a:off x="8855960" y="5709970"/>
            <a:ext cx="450600" cy="347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fld id="{00000000-1234-1234-1234-123412341234}" type="slidenum">
              <a:rPr lang="en" smtClean="0"/>
              <a:pPr/>
              <a:t>9</a:t>
            </a:fld>
            <a:endParaRPr lang="en"/>
          </a:p>
        </p:txBody>
      </p:sp>
      <p:graphicFrame>
        <p:nvGraphicFramePr>
          <p:cNvPr id="3" name="Table 4">
            <a:extLst>
              <a:ext uri="{FF2B5EF4-FFF2-40B4-BE49-F238E27FC236}">
                <a16:creationId xmlns:a16="http://schemas.microsoft.com/office/drawing/2014/main" id="{1AEC408B-4A3F-CE1F-C08E-62729A41DF5D}"/>
              </a:ext>
            </a:extLst>
          </p:cNvPr>
          <p:cNvGraphicFramePr>
            <a:graphicFrameLocks noGrp="1"/>
          </p:cNvGraphicFramePr>
          <p:nvPr>
            <p:extLst>
              <p:ext uri="{D42A27DB-BD31-4B8C-83A1-F6EECF244321}">
                <p14:modId xmlns:p14="http://schemas.microsoft.com/office/powerpoint/2010/main" val="3276697048"/>
              </p:ext>
            </p:extLst>
          </p:nvPr>
        </p:nvGraphicFramePr>
        <p:xfrm>
          <a:off x="799420" y="1492250"/>
          <a:ext cx="7553452" cy="2687320"/>
        </p:xfrm>
        <a:graphic>
          <a:graphicData uri="http://schemas.openxmlformats.org/drawingml/2006/table">
            <a:tbl>
              <a:tblPr firstRow="1" bandRow="1">
                <a:tableStyleId>{5C22544A-7EE6-4342-B048-85BDC9FD1C3A}</a:tableStyleId>
              </a:tblPr>
              <a:tblGrid>
                <a:gridCol w="3776726">
                  <a:extLst>
                    <a:ext uri="{9D8B030D-6E8A-4147-A177-3AD203B41FA5}">
                      <a16:colId xmlns:a16="http://schemas.microsoft.com/office/drawing/2014/main" val="3801440208"/>
                    </a:ext>
                  </a:extLst>
                </a:gridCol>
                <a:gridCol w="3776726">
                  <a:extLst>
                    <a:ext uri="{9D8B030D-6E8A-4147-A177-3AD203B41FA5}">
                      <a16:colId xmlns:a16="http://schemas.microsoft.com/office/drawing/2014/main" val="4059460640"/>
                    </a:ext>
                  </a:extLst>
                </a:gridCol>
              </a:tblGrid>
              <a:tr h="370840">
                <a:tc gridSpan="2">
                  <a:txBody>
                    <a:bodyPr/>
                    <a:lstStyle/>
                    <a:p>
                      <a:r>
                        <a:rPr lang="en-IN" dirty="0"/>
                        <a:t>Title: Efficient-</a:t>
                      </a:r>
                      <a:r>
                        <a:rPr lang="en-IN" dirty="0" err="1"/>
                        <a:t>SwishNet</a:t>
                      </a:r>
                      <a:r>
                        <a:rPr lang="en-IN" dirty="0"/>
                        <a:t> Based System for Facial Emotion Recognition</a:t>
                      </a:r>
                    </a:p>
                  </a:txBody>
                  <a:tcPr/>
                </a:tc>
                <a:tc hMerge="1">
                  <a:txBody>
                    <a:bodyPr/>
                    <a:lstStyle/>
                    <a:p>
                      <a:endParaRPr lang="en-IN"/>
                    </a:p>
                  </a:txBody>
                  <a:tcPr/>
                </a:tc>
                <a:extLst>
                  <a:ext uri="{0D108BD9-81ED-4DB2-BD59-A6C34878D82A}">
                    <a16:rowId xmlns:a16="http://schemas.microsoft.com/office/drawing/2014/main" val="4156652047"/>
                  </a:ext>
                </a:extLst>
              </a:tr>
              <a:tr h="275590">
                <a:tc>
                  <a:txBody>
                    <a:bodyPr/>
                    <a:lstStyle/>
                    <a:p>
                      <a:r>
                        <a:rPr lang="en-IN" b="1" dirty="0">
                          <a:solidFill>
                            <a:schemeClr val="bg1"/>
                          </a:solidFill>
                        </a:rPr>
                        <a:t>Author</a:t>
                      </a:r>
                      <a:r>
                        <a:rPr lang="en-IN" dirty="0">
                          <a:solidFill>
                            <a:schemeClr val="bg1"/>
                          </a:solidFill>
                        </a:rPr>
                        <a:t>: </a:t>
                      </a:r>
                      <a:r>
                        <a:rPr lang="en-IN" dirty="0" err="1">
                          <a:solidFill>
                            <a:schemeClr val="bg1"/>
                          </a:solidFill>
                        </a:rPr>
                        <a:t>Tarim</a:t>
                      </a:r>
                      <a:r>
                        <a:rPr lang="en-IN" dirty="0">
                          <a:solidFill>
                            <a:schemeClr val="bg1"/>
                          </a:solidFill>
                        </a:rPr>
                        <a:t> Dar, Ali </a:t>
                      </a:r>
                      <a:r>
                        <a:rPr lang="en-IN" dirty="0" err="1">
                          <a:solidFill>
                            <a:schemeClr val="bg1"/>
                          </a:solidFill>
                        </a:rPr>
                        <a:t>Javed</a:t>
                      </a:r>
                      <a:r>
                        <a:rPr lang="en-IN" dirty="0">
                          <a:solidFill>
                            <a:schemeClr val="bg1"/>
                          </a:solidFill>
                        </a:rPr>
                        <a:t>, Sami </a:t>
                      </a:r>
                      <a:r>
                        <a:rPr lang="en-IN" dirty="0" err="1">
                          <a:solidFill>
                            <a:schemeClr val="bg1"/>
                          </a:solidFill>
                        </a:rPr>
                        <a:t>Bourouis</a:t>
                      </a:r>
                      <a:r>
                        <a:rPr lang="en-IN" dirty="0">
                          <a:solidFill>
                            <a:schemeClr val="bg1"/>
                          </a:solidFill>
                        </a:rPr>
                        <a:t> (et all).</a:t>
                      </a:r>
                    </a:p>
                  </a:txBody>
                  <a:tcPr/>
                </a:tc>
                <a:tc>
                  <a:txBody>
                    <a:bodyPr/>
                    <a:lstStyle/>
                    <a:p>
                      <a:r>
                        <a:rPr lang="en-IN" b="1" dirty="0">
                          <a:solidFill>
                            <a:schemeClr val="bg1"/>
                          </a:solidFill>
                        </a:rPr>
                        <a:t>Publication Year</a:t>
                      </a:r>
                      <a:r>
                        <a:rPr lang="en-IN" dirty="0">
                          <a:solidFill>
                            <a:schemeClr val="bg1"/>
                          </a:solidFill>
                        </a:rPr>
                        <a:t>: 11 July 2022</a:t>
                      </a:r>
                    </a:p>
                  </a:txBody>
                  <a:tcPr/>
                </a:tc>
                <a:extLst>
                  <a:ext uri="{0D108BD9-81ED-4DB2-BD59-A6C34878D82A}">
                    <a16:rowId xmlns:a16="http://schemas.microsoft.com/office/drawing/2014/main" val="28316612"/>
                  </a:ext>
                </a:extLst>
              </a:tr>
              <a:tr h="275590">
                <a:tc gridSpan="2">
                  <a:txBody>
                    <a:bodyPr/>
                    <a:lstStyle/>
                    <a:p>
                      <a:r>
                        <a:rPr lang="en-IN" sz="1400" dirty="0">
                          <a:solidFill>
                            <a:schemeClr val="bg1"/>
                          </a:solidFill>
                        </a:rPr>
                        <a:t>This paper presents a novel light-weight efficient-</a:t>
                      </a:r>
                      <a:r>
                        <a:rPr lang="en-IN" sz="1400" dirty="0" err="1">
                          <a:solidFill>
                            <a:schemeClr val="bg1"/>
                          </a:solidFill>
                        </a:rPr>
                        <a:t>swishnet</a:t>
                      </a:r>
                      <a:r>
                        <a:rPr lang="en-IN" sz="1400" dirty="0">
                          <a:solidFill>
                            <a:schemeClr val="bg1"/>
                          </a:solidFill>
                        </a:rPr>
                        <a:t> model for emotion recognition.</a:t>
                      </a:r>
                    </a:p>
                    <a:p>
                      <a:r>
                        <a:rPr lang="en-IN" sz="1400" dirty="0">
                          <a:solidFill>
                            <a:schemeClr val="bg1"/>
                          </a:solidFill>
                        </a:rPr>
                        <a:t>They’ve introduce a low cost, smooth unbounded above and bounded Swish activation function int their model.</a:t>
                      </a:r>
                    </a:p>
                    <a:p>
                      <a:r>
                        <a:rPr lang="en-IN" sz="1400" dirty="0">
                          <a:solidFill>
                            <a:schemeClr val="bg1"/>
                          </a:solidFill>
                        </a:rPr>
                        <a:t>It includes five datasets CK+, JAFFE, FER-2013, KDEF, FERG.</a:t>
                      </a:r>
                    </a:p>
                    <a:p>
                      <a:r>
                        <a:rPr lang="en-IN" sz="1400" dirty="0">
                          <a:solidFill>
                            <a:schemeClr val="bg1"/>
                          </a:solidFill>
                        </a:rPr>
                        <a:t>Limitations this model is unable to perform well in case of occlusion, where face is covered with accessories like glasses, masks, hair etc.</a:t>
                      </a:r>
                    </a:p>
                    <a:p>
                      <a:r>
                        <a:rPr lang="en-IN" sz="1400" dirty="0">
                          <a:solidFill>
                            <a:schemeClr val="bg1"/>
                          </a:solidFill>
                        </a:rPr>
                        <a:t>Future works, to overcome this limitation and improve the model’s accuracy on FER and also plan to create a custom FER dataset.</a:t>
                      </a:r>
                    </a:p>
                  </a:txBody>
                  <a:tcPr/>
                </a:tc>
                <a:tc hMerge="1">
                  <a:txBody>
                    <a:bodyPr/>
                    <a:lstStyle/>
                    <a:p>
                      <a:endParaRPr lang="en-IN" dirty="0">
                        <a:solidFill>
                          <a:schemeClr val="bg1"/>
                        </a:solidFill>
                      </a:endParaRPr>
                    </a:p>
                  </a:txBody>
                  <a:tcPr/>
                </a:tc>
                <a:extLst>
                  <a:ext uri="{0D108BD9-81ED-4DB2-BD59-A6C34878D82A}">
                    <a16:rowId xmlns:a16="http://schemas.microsoft.com/office/drawing/2014/main" val="2601958657"/>
                  </a:ext>
                </a:extLst>
              </a:tr>
            </a:tbl>
          </a:graphicData>
        </a:graphic>
      </p:graphicFrame>
    </p:spTree>
    <p:extLst>
      <p:ext uri="{BB962C8B-B14F-4D97-AF65-F5344CB8AC3E}">
        <p14:creationId xmlns:p14="http://schemas.microsoft.com/office/powerpoint/2010/main" val="3558492909"/>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1934</Words>
  <Application>Microsoft Office PowerPoint</Application>
  <PresentationFormat>On-screen Show (16:9)</PresentationFormat>
  <Paragraphs>168</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Barlow</vt:lpstr>
      <vt:lpstr>Times New Roman</vt:lpstr>
      <vt:lpstr>Arial</vt:lpstr>
      <vt:lpstr>Barlow Light</vt:lpstr>
      <vt:lpstr>Wingdings</vt:lpstr>
      <vt:lpstr>Noto Sans Symbols</vt:lpstr>
      <vt:lpstr>Minola template</vt:lpstr>
      <vt:lpstr>EMOTION-BASED MUSIC RECOMMENDATION SYSTEM</vt:lpstr>
      <vt:lpstr>ABSTRACT</vt:lpstr>
      <vt:lpstr>INTRODUCTION</vt:lpstr>
      <vt:lpstr>INTRODUCTION cont.</vt:lpstr>
      <vt:lpstr>OBJECTIVE OF THE PROJECT</vt:lpstr>
      <vt:lpstr>LITERATURE SURVEY</vt:lpstr>
      <vt:lpstr>LITERATURE SURVEY</vt:lpstr>
      <vt:lpstr>LITERATURE SURVEY</vt:lpstr>
      <vt:lpstr>LITERATURE SURVEY</vt:lpstr>
      <vt:lpstr>SYSTEM ARCHITECTURE</vt:lpstr>
      <vt:lpstr>PowerPoint Presentation</vt:lpstr>
      <vt:lpstr>PowerPoint Presentation</vt:lpstr>
      <vt:lpstr>PowerPoint Presentation</vt:lpstr>
      <vt:lpstr>PowerPoint Presentation</vt:lpstr>
      <vt:lpstr>ARCHITECTURE</vt:lpstr>
      <vt:lpstr>CONCLUSION</vt:lpstr>
      <vt:lpstr>REFERENCES</vt:lpstr>
      <vt:lpstr>TEAM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ANDROID APPLICATION</dc:title>
  <dc:creator>vignesh waran</dc:creator>
  <cp:lastModifiedBy>Ranjith R</cp:lastModifiedBy>
  <cp:revision>27</cp:revision>
  <dcterms:modified xsi:type="dcterms:W3CDTF">2022-10-10T05:33:53Z</dcterms:modified>
</cp:coreProperties>
</file>