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4" r:id="rId7"/>
    <p:sldId id="281" r:id="rId8"/>
    <p:sldId id="261" r:id="rId9"/>
    <p:sldId id="262" r:id="rId10"/>
    <p:sldId id="263"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36"/>
    <p:restoredTop sz="94694"/>
  </p:normalViewPr>
  <p:slideViewPr>
    <p:cSldViewPr snapToGrid="0" snapToObjects="1">
      <p:cViewPr varScale="1">
        <p:scale>
          <a:sx n="95" d="100"/>
          <a:sy n="95" d="100"/>
        </p:scale>
        <p:origin x="3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051F7-18F5-F84C-B3EB-C1476F800E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9FD073-B844-D74F-B9CA-D7F1215A89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DEA7CB-E5E5-BF47-B554-85F2AD6CB7FA}"/>
              </a:ext>
            </a:extLst>
          </p:cNvPr>
          <p:cNvSpPr>
            <a:spLocks noGrp="1"/>
          </p:cNvSpPr>
          <p:nvPr>
            <p:ph type="dt" sz="half" idx="10"/>
          </p:nvPr>
        </p:nvSpPr>
        <p:spPr/>
        <p:txBody>
          <a:bodyPr/>
          <a:lstStyle/>
          <a:p>
            <a:fld id="{040F121B-CF64-BE45-829B-5F5330BF69A6}" type="datetimeFigureOut">
              <a:rPr lang="en-US" smtClean="0"/>
              <a:t>2/1/20</a:t>
            </a:fld>
            <a:endParaRPr lang="en-US"/>
          </a:p>
        </p:txBody>
      </p:sp>
      <p:sp>
        <p:nvSpPr>
          <p:cNvPr id="5" name="Footer Placeholder 4">
            <a:extLst>
              <a:ext uri="{FF2B5EF4-FFF2-40B4-BE49-F238E27FC236}">
                <a16:creationId xmlns:a16="http://schemas.microsoft.com/office/drawing/2014/main" id="{52BDA2B7-F39A-5B4E-80F9-66E6D84CE8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141A2F-347F-E447-8A0B-1117D8F8947A}"/>
              </a:ext>
            </a:extLst>
          </p:cNvPr>
          <p:cNvSpPr>
            <a:spLocks noGrp="1"/>
          </p:cNvSpPr>
          <p:nvPr>
            <p:ph type="sldNum" sz="quarter" idx="12"/>
          </p:nvPr>
        </p:nvSpPr>
        <p:spPr/>
        <p:txBody>
          <a:bodyPr/>
          <a:lstStyle/>
          <a:p>
            <a:fld id="{2B7564CE-AC72-8445-AE88-95A2845F10EE}" type="slidenum">
              <a:rPr lang="en-US" smtClean="0"/>
              <a:t>‹#›</a:t>
            </a:fld>
            <a:endParaRPr lang="en-US"/>
          </a:p>
        </p:txBody>
      </p:sp>
    </p:spTree>
    <p:extLst>
      <p:ext uri="{BB962C8B-B14F-4D97-AF65-F5344CB8AC3E}">
        <p14:creationId xmlns:p14="http://schemas.microsoft.com/office/powerpoint/2010/main" val="2891907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E0BBF-03B5-4844-A99F-90CE68269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C339A5-4C50-C14B-9A2C-1A84F77D68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19661C-E392-0541-BDAB-7217C18E1D54}"/>
              </a:ext>
            </a:extLst>
          </p:cNvPr>
          <p:cNvSpPr>
            <a:spLocks noGrp="1"/>
          </p:cNvSpPr>
          <p:nvPr>
            <p:ph type="dt" sz="half" idx="10"/>
          </p:nvPr>
        </p:nvSpPr>
        <p:spPr/>
        <p:txBody>
          <a:bodyPr/>
          <a:lstStyle/>
          <a:p>
            <a:fld id="{040F121B-CF64-BE45-829B-5F5330BF69A6}" type="datetimeFigureOut">
              <a:rPr lang="en-US" smtClean="0"/>
              <a:t>2/1/20</a:t>
            </a:fld>
            <a:endParaRPr lang="en-US"/>
          </a:p>
        </p:txBody>
      </p:sp>
      <p:sp>
        <p:nvSpPr>
          <p:cNvPr id="5" name="Footer Placeholder 4">
            <a:extLst>
              <a:ext uri="{FF2B5EF4-FFF2-40B4-BE49-F238E27FC236}">
                <a16:creationId xmlns:a16="http://schemas.microsoft.com/office/drawing/2014/main" id="{B0A1F1F3-EFD6-4C41-A454-2125449AAA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93A264-82F5-CD41-B081-783BDA5C64EE}"/>
              </a:ext>
            </a:extLst>
          </p:cNvPr>
          <p:cNvSpPr>
            <a:spLocks noGrp="1"/>
          </p:cNvSpPr>
          <p:nvPr>
            <p:ph type="sldNum" sz="quarter" idx="12"/>
          </p:nvPr>
        </p:nvSpPr>
        <p:spPr/>
        <p:txBody>
          <a:bodyPr/>
          <a:lstStyle/>
          <a:p>
            <a:fld id="{2B7564CE-AC72-8445-AE88-95A2845F10EE}" type="slidenum">
              <a:rPr lang="en-US" smtClean="0"/>
              <a:t>‹#›</a:t>
            </a:fld>
            <a:endParaRPr lang="en-US"/>
          </a:p>
        </p:txBody>
      </p:sp>
    </p:spTree>
    <p:extLst>
      <p:ext uri="{BB962C8B-B14F-4D97-AF65-F5344CB8AC3E}">
        <p14:creationId xmlns:p14="http://schemas.microsoft.com/office/powerpoint/2010/main" val="2767958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6A2E67-B9DF-2547-A003-CC699D945F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96F974-D213-C543-A1F7-DB4C047200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6B98C6-E447-634A-A0CB-BF03BD961AFB}"/>
              </a:ext>
            </a:extLst>
          </p:cNvPr>
          <p:cNvSpPr>
            <a:spLocks noGrp="1"/>
          </p:cNvSpPr>
          <p:nvPr>
            <p:ph type="dt" sz="half" idx="10"/>
          </p:nvPr>
        </p:nvSpPr>
        <p:spPr/>
        <p:txBody>
          <a:bodyPr/>
          <a:lstStyle/>
          <a:p>
            <a:fld id="{040F121B-CF64-BE45-829B-5F5330BF69A6}" type="datetimeFigureOut">
              <a:rPr lang="en-US" smtClean="0"/>
              <a:t>2/1/20</a:t>
            </a:fld>
            <a:endParaRPr lang="en-US"/>
          </a:p>
        </p:txBody>
      </p:sp>
      <p:sp>
        <p:nvSpPr>
          <p:cNvPr id="5" name="Footer Placeholder 4">
            <a:extLst>
              <a:ext uri="{FF2B5EF4-FFF2-40B4-BE49-F238E27FC236}">
                <a16:creationId xmlns:a16="http://schemas.microsoft.com/office/drawing/2014/main" id="{1884AD26-0537-6B40-95B6-698B71AA0D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798828-90B4-BD47-9B0B-40E5B9A73BF5}"/>
              </a:ext>
            </a:extLst>
          </p:cNvPr>
          <p:cNvSpPr>
            <a:spLocks noGrp="1"/>
          </p:cNvSpPr>
          <p:nvPr>
            <p:ph type="sldNum" sz="quarter" idx="12"/>
          </p:nvPr>
        </p:nvSpPr>
        <p:spPr/>
        <p:txBody>
          <a:bodyPr/>
          <a:lstStyle/>
          <a:p>
            <a:fld id="{2B7564CE-AC72-8445-AE88-95A2845F10EE}" type="slidenum">
              <a:rPr lang="en-US" smtClean="0"/>
              <a:t>‹#›</a:t>
            </a:fld>
            <a:endParaRPr lang="en-US"/>
          </a:p>
        </p:txBody>
      </p:sp>
    </p:spTree>
    <p:extLst>
      <p:ext uri="{BB962C8B-B14F-4D97-AF65-F5344CB8AC3E}">
        <p14:creationId xmlns:p14="http://schemas.microsoft.com/office/powerpoint/2010/main" val="3958379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00F6A-5B40-2545-8B32-22900834E3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1C6149-0A45-1647-AABC-BB344E1F75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2CBD19-3FCB-B048-90A2-718043B77F07}"/>
              </a:ext>
            </a:extLst>
          </p:cNvPr>
          <p:cNvSpPr>
            <a:spLocks noGrp="1"/>
          </p:cNvSpPr>
          <p:nvPr>
            <p:ph type="dt" sz="half" idx="10"/>
          </p:nvPr>
        </p:nvSpPr>
        <p:spPr/>
        <p:txBody>
          <a:bodyPr/>
          <a:lstStyle/>
          <a:p>
            <a:fld id="{040F121B-CF64-BE45-829B-5F5330BF69A6}" type="datetimeFigureOut">
              <a:rPr lang="en-US" smtClean="0"/>
              <a:t>2/1/20</a:t>
            </a:fld>
            <a:endParaRPr lang="en-US"/>
          </a:p>
        </p:txBody>
      </p:sp>
      <p:sp>
        <p:nvSpPr>
          <p:cNvPr id="5" name="Footer Placeholder 4">
            <a:extLst>
              <a:ext uri="{FF2B5EF4-FFF2-40B4-BE49-F238E27FC236}">
                <a16:creationId xmlns:a16="http://schemas.microsoft.com/office/drawing/2014/main" id="{0AE049BF-4734-E840-88EE-7D8515FAAE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3B3BA5-DA94-D543-ACE8-67E4C01A1DFD}"/>
              </a:ext>
            </a:extLst>
          </p:cNvPr>
          <p:cNvSpPr>
            <a:spLocks noGrp="1"/>
          </p:cNvSpPr>
          <p:nvPr>
            <p:ph type="sldNum" sz="quarter" idx="12"/>
          </p:nvPr>
        </p:nvSpPr>
        <p:spPr/>
        <p:txBody>
          <a:bodyPr/>
          <a:lstStyle/>
          <a:p>
            <a:fld id="{2B7564CE-AC72-8445-AE88-95A2845F10EE}" type="slidenum">
              <a:rPr lang="en-US" smtClean="0"/>
              <a:t>‹#›</a:t>
            </a:fld>
            <a:endParaRPr lang="en-US"/>
          </a:p>
        </p:txBody>
      </p:sp>
    </p:spTree>
    <p:extLst>
      <p:ext uri="{BB962C8B-B14F-4D97-AF65-F5344CB8AC3E}">
        <p14:creationId xmlns:p14="http://schemas.microsoft.com/office/powerpoint/2010/main" val="454568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50390-E3E3-5444-AE36-5CDE670BE6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56D09E-AA3A-3140-9E95-E406D8C886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900770-1E40-F741-9BC2-2479463949AB}"/>
              </a:ext>
            </a:extLst>
          </p:cNvPr>
          <p:cNvSpPr>
            <a:spLocks noGrp="1"/>
          </p:cNvSpPr>
          <p:nvPr>
            <p:ph type="dt" sz="half" idx="10"/>
          </p:nvPr>
        </p:nvSpPr>
        <p:spPr/>
        <p:txBody>
          <a:bodyPr/>
          <a:lstStyle/>
          <a:p>
            <a:fld id="{040F121B-CF64-BE45-829B-5F5330BF69A6}" type="datetimeFigureOut">
              <a:rPr lang="en-US" smtClean="0"/>
              <a:t>2/1/20</a:t>
            </a:fld>
            <a:endParaRPr lang="en-US"/>
          </a:p>
        </p:txBody>
      </p:sp>
      <p:sp>
        <p:nvSpPr>
          <p:cNvPr id="5" name="Footer Placeholder 4">
            <a:extLst>
              <a:ext uri="{FF2B5EF4-FFF2-40B4-BE49-F238E27FC236}">
                <a16:creationId xmlns:a16="http://schemas.microsoft.com/office/drawing/2014/main" id="{46B15EC1-CE31-FF42-9E3C-8AF5DD9000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6D0AEA-26B8-0241-ABF1-1F1EDA9ACEFF}"/>
              </a:ext>
            </a:extLst>
          </p:cNvPr>
          <p:cNvSpPr>
            <a:spLocks noGrp="1"/>
          </p:cNvSpPr>
          <p:nvPr>
            <p:ph type="sldNum" sz="quarter" idx="12"/>
          </p:nvPr>
        </p:nvSpPr>
        <p:spPr/>
        <p:txBody>
          <a:bodyPr/>
          <a:lstStyle/>
          <a:p>
            <a:fld id="{2B7564CE-AC72-8445-AE88-95A2845F10EE}" type="slidenum">
              <a:rPr lang="en-US" smtClean="0"/>
              <a:t>‹#›</a:t>
            </a:fld>
            <a:endParaRPr lang="en-US"/>
          </a:p>
        </p:txBody>
      </p:sp>
    </p:spTree>
    <p:extLst>
      <p:ext uri="{BB962C8B-B14F-4D97-AF65-F5344CB8AC3E}">
        <p14:creationId xmlns:p14="http://schemas.microsoft.com/office/powerpoint/2010/main" val="3869507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F0BDB-3221-684A-B605-67305197FF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FCFFFE-04D4-EF4F-8CF2-291FEF1D13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1AC619-0205-9A49-A2AC-08F1669C10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A064D3-6F46-554F-9189-2F1B5600058C}"/>
              </a:ext>
            </a:extLst>
          </p:cNvPr>
          <p:cNvSpPr>
            <a:spLocks noGrp="1"/>
          </p:cNvSpPr>
          <p:nvPr>
            <p:ph type="dt" sz="half" idx="10"/>
          </p:nvPr>
        </p:nvSpPr>
        <p:spPr/>
        <p:txBody>
          <a:bodyPr/>
          <a:lstStyle/>
          <a:p>
            <a:fld id="{040F121B-CF64-BE45-829B-5F5330BF69A6}" type="datetimeFigureOut">
              <a:rPr lang="en-US" smtClean="0"/>
              <a:t>2/1/20</a:t>
            </a:fld>
            <a:endParaRPr lang="en-US"/>
          </a:p>
        </p:txBody>
      </p:sp>
      <p:sp>
        <p:nvSpPr>
          <p:cNvPr id="6" name="Footer Placeholder 5">
            <a:extLst>
              <a:ext uri="{FF2B5EF4-FFF2-40B4-BE49-F238E27FC236}">
                <a16:creationId xmlns:a16="http://schemas.microsoft.com/office/drawing/2014/main" id="{5146C82C-D957-E84E-89C0-FD7E2E84DF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390BF5-4035-834A-BD74-AE2A0E72DED4}"/>
              </a:ext>
            </a:extLst>
          </p:cNvPr>
          <p:cNvSpPr>
            <a:spLocks noGrp="1"/>
          </p:cNvSpPr>
          <p:nvPr>
            <p:ph type="sldNum" sz="quarter" idx="12"/>
          </p:nvPr>
        </p:nvSpPr>
        <p:spPr/>
        <p:txBody>
          <a:bodyPr/>
          <a:lstStyle/>
          <a:p>
            <a:fld id="{2B7564CE-AC72-8445-AE88-95A2845F10EE}" type="slidenum">
              <a:rPr lang="en-US" smtClean="0"/>
              <a:t>‹#›</a:t>
            </a:fld>
            <a:endParaRPr lang="en-US"/>
          </a:p>
        </p:txBody>
      </p:sp>
    </p:spTree>
    <p:extLst>
      <p:ext uri="{BB962C8B-B14F-4D97-AF65-F5344CB8AC3E}">
        <p14:creationId xmlns:p14="http://schemas.microsoft.com/office/powerpoint/2010/main" val="1425735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4B81A-58BD-F440-A6C4-6B4BD8A916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6978AA-5514-FB41-86EA-EAB541E160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871A5A-3525-6546-A944-E42A7AC13D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2BF9AD-1320-F54F-9B67-512F2984B7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21F61D-FE13-384D-902B-4EE5F60F83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B2034A-B0BA-2647-B1A6-D581005ED57B}"/>
              </a:ext>
            </a:extLst>
          </p:cNvPr>
          <p:cNvSpPr>
            <a:spLocks noGrp="1"/>
          </p:cNvSpPr>
          <p:nvPr>
            <p:ph type="dt" sz="half" idx="10"/>
          </p:nvPr>
        </p:nvSpPr>
        <p:spPr/>
        <p:txBody>
          <a:bodyPr/>
          <a:lstStyle/>
          <a:p>
            <a:fld id="{040F121B-CF64-BE45-829B-5F5330BF69A6}" type="datetimeFigureOut">
              <a:rPr lang="en-US" smtClean="0"/>
              <a:t>2/1/20</a:t>
            </a:fld>
            <a:endParaRPr lang="en-US"/>
          </a:p>
        </p:txBody>
      </p:sp>
      <p:sp>
        <p:nvSpPr>
          <p:cNvPr id="8" name="Footer Placeholder 7">
            <a:extLst>
              <a:ext uri="{FF2B5EF4-FFF2-40B4-BE49-F238E27FC236}">
                <a16:creationId xmlns:a16="http://schemas.microsoft.com/office/drawing/2014/main" id="{77592A03-476D-D94C-9744-5065C86C0B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A717BC-DB80-9C4C-B2EF-66F0CEB76BF8}"/>
              </a:ext>
            </a:extLst>
          </p:cNvPr>
          <p:cNvSpPr>
            <a:spLocks noGrp="1"/>
          </p:cNvSpPr>
          <p:nvPr>
            <p:ph type="sldNum" sz="quarter" idx="12"/>
          </p:nvPr>
        </p:nvSpPr>
        <p:spPr/>
        <p:txBody>
          <a:bodyPr/>
          <a:lstStyle/>
          <a:p>
            <a:fld id="{2B7564CE-AC72-8445-AE88-95A2845F10EE}" type="slidenum">
              <a:rPr lang="en-US" smtClean="0"/>
              <a:t>‹#›</a:t>
            </a:fld>
            <a:endParaRPr lang="en-US"/>
          </a:p>
        </p:txBody>
      </p:sp>
    </p:spTree>
    <p:extLst>
      <p:ext uri="{BB962C8B-B14F-4D97-AF65-F5344CB8AC3E}">
        <p14:creationId xmlns:p14="http://schemas.microsoft.com/office/powerpoint/2010/main" val="1300662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B5A16-5043-ED44-A47B-490F016081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AAC96E-6F6A-8441-BE86-87B9C2926213}"/>
              </a:ext>
            </a:extLst>
          </p:cNvPr>
          <p:cNvSpPr>
            <a:spLocks noGrp="1"/>
          </p:cNvSpPr>
          <p:nvPr>
            <p:ph type="dt" sz="half" idx="10"/>
          </p:nvPr>
        </p:nvSpPr>
        <p:spPr/>
        <p:txBody>
          <a:bodyPr/>
          <a:lstStyle/>
          <a:p>
            <a:fld id="{040F121B-CF64-BE45-829B-5F5330BF69A6}" type="datetimeFigureOut">
              <a:rPr lang="en-US" smtClean="0"/>
              <a:t>2/1/20</a:t>
            </a:fld>
            <a:endParaRPr lang="en-US"/>
          </a:p>
        </p:txBody>
      </p:sp>
      <p:sp>
        <p:nvSpPr>
          <p:cNvPr id="4" name="Footer Placeholder 3">
            <a:extLst>
              <a:ext uri="{FF2B5EF4-FFF2-40B4-BE49-F238E27FC236}">
                <a16:creationId xmlns:a16="http://schemas.microsoft.com/office/drawing/2014/main" id="{11F27725-70CE-E947-8D00-5B5C6A60C7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CFCDE5-6754-3549-9AEB-74BE75F33A6C}"/>
              </a:ext>
            </a:extLst>
          </p:cNvPr>
          <p:cNvSpPr>
            <a:spLocks noGrp="1"/>
          </p:cNvSpPr>
          <p:nvPr>
            <p:ph type="sldNum" sz="quarter" idx="12"/>
          </p:nvPr>
        </p:nvSpPr>
        <p:spPr/>
        <p:txBody>
          <a:bodyPr/>
          <a:lstStyle/>
          <a:p>
            <a:fld id="{2B7564CE-AC72-8445-AE88-95A2845F10EE}" type="slidenum">
              <a:rPr lang="en-US" smtClean="0"/>
              <a:t>‹#›</a:t>
            </a:fld>
            <a:endParaRPr lang="en-US"/>
          </a:p>
        </p:txBody>
      </p:sp>
    </p:spTree>
    <p:extLst>
      <p:ext uri="{BB962C8B-B14F-4D97-AF65-F5344CB8AC3E}">
        <p14:creationId xmlns:p14="http://schemas.microsoft.com/office/powerpoint/2010/main" val="2008122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40E611-8CFC-1149-A1A4-A1EF9346AD05}"/>
              </a:ext>
            </a:extLst>
          </p:cNvPr>
          <p:cNvSpPr>
            <a:spLocks noGrp="1"/>
          </p:cNvSpPr>
          <p:nvPr>
            <p:ph type="dt" sz="half" idx="10"/>
          </p:nvPr>
        </p:nvSpPr>
        <p:spPr/>
        <p:txBody>
          <a:bodyPr/>
          <a:lstStyle/>
          <a:p>
            <a:fld id="{040F121B-CF64-BE45-829B-5F5330BF69A6}" type="datetimeFigureOut">
              <a:rPr lang="en-US" smtClean="0"/>
              <a:t>2/1/20</a:t>
            </a:fld>
            <a:endParaRPr lang="en-US"/>
          </a:p>
        </p:txBody>
      </p:sp>
      <p:sp>
        <p:nvSpPr>
          <p:cNvPr id="3" name="Footer Placeholder 2">
            <a:extLst>
              <a:ext uri="{FF2B5EF4-FFF2-40B4-BE49-F238E27FC236}">
                <a16:creationId xmlns:a16="http://schemas.microsoft.com/office/drawing/2014/main" id="{A1D63678-9628-BE4E-8FB9-8F4684A207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3AB26E-3E83-6F41-9C79-907011E5AE03}"/>
              </a:ext>
            </a:extLst>
          </p:cNvPr>
          <p:cNvSpPr>
            <a:spLocks noGrp="1"/>
          </p:cNvSpPr>
          <p:nvPr>
            <p:ph type="sldNum" sz="quarter" idx="12"/>
          </p:nvPr>
        </p:nvSpPr>
        <p:spPr/>
        <p:txBody>
          <a:bodyPr/>
          <a:lstStyle/>
          <a:p>
            <a:fld id="{2B7564CE-AC72-8445-AE88-95A2845F10EE}" type="slidenum">
              <a:rPr lang="en-US" smtClean="0"/>
              <a:t>‹#›</a:t>
            </a:fld>
            <a:endParaRPr lang="en-US"/>
          </a:p>
        </p:txBody>
      </p:sp>
    </p:spTree>
    <p:extLst>
      <p:ext uri="{BB962C8B-B14F-4D97-AF65-F5344CB8AC3E}">
        <p14:creationId xmlns:p14="http://schemas.microsoft.com/office/powerpoint/2010/main" val="1905460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B94F5-8F18-F34C-817A-B255A2D36F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9C6557-E5B5-FB4F-855E-70E309D98D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A324C3-6321-374A-860D-76BBD66398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BE3506-DD38-2549-B917-9EE3FB743C08}"/>
              </a:ext>
            </a:extLst>
          </p:cNvPr>
          <p:cNvSpPr>
            <a:spLocks noGrp="1"/>
          </p:cNvSpPr>
          <p:nvPr>
            <p:ph type="dt" sz="half" idx="10"/>
          </p:nvPr>
        </p:nvSpPr>
        <p:spPr/>
        <p:txBody>
          <a:bodyPr/>
          <a:lstStyle/>
          <a:p>
            <a:fld id="{040F121B-CF64-BE45-829B-5F5330BF69A6}" type="datetimeFigureOut">
              <a:rPr lang="en-US" smtClean="0"/>
              <a:t>2/1/20</a:t>
            </a:fld>
            <a:endParaRPr lang="en-US"/>
          </a:p>
        </p:txBody>
      </p:sp>
      <p:sp>
        <p:nvSpPr>
          <p:cNvPr id="6" name="Footer Placeholder 5">
            <a:extLst>
              <a:ext uri="{FF2B5EF4-FFF2-40B4-BE49-F238E27FC236}">
                <a16:creationId xmlns:a16="http://schemas.microsoft.com/office/drawing/2014/main" id="{EEAA7EF0-E27F-9349-BE96-C6B4745A8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8E1415-7A61-AE47-ABB3-B73DE1744B37}"/>
              </a:ext>
            </a:extLst>
          </p:cNvPr>
          <p:cNvSpPr>
            <a:spLocks noGrp="1"/>
          </p:cNvSpPr>
          <p:nvPr>
            <p:ph type="sldNum" sz="quarter" idx="12"/>
          </p:nvPr>
        </p:nvSpPr>
        <p:spPr/>
        <p:txBody>
          <a:bodyPr/>
          <a:lstStyle/>
          <a:p>
            <a:fld id="{2B7564CE-AC72-8445-AE88-95A2845F10EE}" type="slidenum">
              <a:rPr lang="en-US" smtClean="0"/>
              <a:t>‹#›</a:t>
            </a:fld>
            <a:endParaRPr lang="en-US"/>
          </a:p>
        </p:txBody>
      </p:sp>
    </p:spTree>
    <p:extLst>
      <p:ext uri="{BB962C8B-B14F-4D97-AF65-F5344CB8AC3E}">
        <p14:creationId xmlns:p14="http://schemas.microsoft.com/office/powerpoint/2010/main" val="3481517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2496D-D6F7-6E42-8BDB-5EE0CDFAB9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D21ECC-9F3C-534B-97A5-B2E85A5DA1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1E866A-AC18-0D4E-A7CC-B7C5CDF298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EB19EC-69CE-E347-BE8E-A1338207E11C}"/>
              </a:ext>
            </a:extLst>
          </p:cNvPr>
          <p:cNvSpPr>
            <a:spLocks noGrp="1"/>
          </p:cNvSpPr>
          <p:nvPr>
            <p:ph type="dt" sz="half" idx="10"/>
          </p:nvPr>
        </p:nvSpPr>
        <p:spPr/>
        <p:txBody>
          <a:bodyPr/>
          <a:lstStyle/>
          <a:p>
            <a:fld id="{040F121B-CF64-BE45-829B-5F5330BF69A6}" type="datetimeFigureOut">
              <a:rPr lang="en-US" smtClean="0"/>
              <a:t>2/1/20</a:t>
            </a:fld>
            <a:endParaRPr lang="en-US"/>
          </a:p>
        </p:txBody>
      </p:sp>
      <p:sp>
        <p:nvSpPr>
          <p:cNvPr id="6" name="Footer Placeholder 5">
            <a:extLst>
              <a:ext uri="{FF2B5EF4-FFF2-40B4-BE49-F238E27FC236}">
                <a16:creationId xmlns:a16="http://schemas.microsoft.com/office/drawing/2014/main" id="{FB5A9198-2061-5A4A-9F0D-3B06CAD491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0209EE-1A04-5E49-85CA-77FF61DF9AA6}"/>
              </a:ext>
            </a:extLst>
          </p:cNvPr>
          <p:cNvSpPr>
            <a:spLocks noGrp="1"/>
          </p:cNvSpPr>
          <p:nvPr>
            <p:ph type="sldNum" sz="quarter" idx="12"/>
          </p:nvPr>
        </p:nvSpPr>
        <p:spPr/>
        <p:txBody>
          <a:bodyPr/>
          <a:lstStyle/>
          <a:p>
            <a:fld id="{2B7564CE-AC72-8445-AE88-95A2845F10EE}" type="slidenum">
              <a:rPr lang="en-US" smtClean="0"/>
              <a:t>‹#›</a:t>
            </a:fld>
            <a:endParaRPr lang="en-US"/>
          </a:p>
        </p:txBody>
      </p:sp>
    </p:spTree>
    <p:extLst>
      <p:ext uri="{BB962C8B-B14F-4D97-AF65-F5344CB8AC3E}">
        <p14:creationId xmlns:p14="http://schemas.microsoft.com/office/powerpoint/2010/main" val="1735425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669EDF-2AC2-8845-B6CB-06986EA3EB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D704CD-B47B-F443-BE31-498B271D57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1401C-C6EE-DD44-A4CE-0C1430CD00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0F121B-CF64-BE45-829B-5F5330BF69A6}" type="datetimeFigureOut">
              <a:rPr lang="en-US" smtClean="0"/>
              <a:t>2/1/20</a:t>
            </a:fld>
            <a:endParaRPr lang="en-US"/>
          </a:p>
        </p:txBody>
      </p:sp>
      <p:sp>
        <p:nvSpPr>
          <p:cNvPr id="5" name="Footer Placeholder 4">
            <a:extLst>
              <a:ext uri="{FF2B5EF4-FFF2-40B4-BE49-F238E27FC236}">
                <a16:creationId xmlns:a16="http://schemas.microsoft.com/office/drawing/2014/main" id="{22475504-F1A0-6847-A519-939D5F2E2C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935A5D-27E4-A440-9BDC-F11688C32D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7564CE-AC72-8445-AE88-95A2845F10EE}" type="slidenum">
              <a:rPr lang="en-US" smtClean="0"/>
              <a:t>‹#›</a:t>
            </a:fld>
            <a:endParaRPr lang="en-US"/>
          </a:p>
        </p:txBody>
      </p:sp>
    </p:spTree>
    <p:extLst>
      <p:ext uri="{BB962C8B-B14F-4D97-AF65-F5344CB8AC3E}">
        <p14:creationId xmlns:p14="http://schemas.microsoft.com/office/powerpoint/2010/main" val="2926757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tensorflow/tensorflow/blob/master/tensorflow/lite/micro/examples/hello_world/create_sine_model.ipynb"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tensorflow/tensorflow/blob/master/tensorflow/lite/micro/examples/micro_speech/train_speech_model.ipynb"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tensorflow/tensorflow/tree/master/tensorflow/lite/micro/examples/micro_speech/arduino" TargetMode="External"/><Relationship Id="rId2" Type="http://schemas.openxmlformats.org/officeDocument/2006/relationships/hyperlink" Target="https://github.com/tensorflow/tensorflow/tree/master/tensorflow/lite/micro/examples/micro_speech/sparkfun_edg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tensorflow/tensorflow/blob/master/tensorflow/lite/micro/examples/micro_speech/micro_features/micro_features_generator.cc" TargetMode="External"/><Relationship Id="rId2" Type="http://schemas.openxmlformats.org/officeDocument/2006/relationships/hyperlink" Target="https://github.com/tensorflow/tensorflow/blob/master/tensorflow/lite/micro/examples/micro_speech/feature_provider.cc"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tensorflow/tensorflow/blob/master/tensorflow/examples/speech_commands/models.py#L67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tensorflow.org/lit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tensorflow/tensorflow/blob/master/tensorflow/lite/micro/examples/magic_wand/train/train_magic_wand_model.ipynb"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github.com/lutzroeder/netron" TargetMode="External"/><Relationship Id="rId3" Type="http://schemas.openxmlformats.org/officeDocument/2006/relationships/hyperlink" Target="https://github.com/tensorflow/tensorflow/tree/master/tensorflow/lite" TargetMode="External"/><Relationship Id="rId7" Type="http://schemas.openxmlformats.org/officeDocument/2006/relationships/hyperlink" Target="https://github.com/tensorflow/tensorflow/blob/master/tensorflow/lite/micro/kernels/all_ops_resolver.cc" TargetMode="External"/><Relationship Id="rId2" Type="http://schemas.openxmlformats.org/officeDocument/2006/relationships/hyperlink" Target="https://www.tensorflow.org/lite/microcontrollers/get_started" TargetMode="External"/><Relationship Id="rId1" Type="http://schemas.openxmlformats.org/officeDocument/2006/relationships/slideLayout" Target="../slideLayouts/slideLayout2.xml"/><Relationship Id="rId6" Type="http://schemas.openxmlformats.org/officeDocument/2006/relationships/hyperlink" Target="https://developer.arm.com/architectures/instruction-sets/dsp-extensions/dsp-for-cortex-m" TargetMode="External"/><Relationship Id="rId5" Type="http://schemas.openxmlformats.org/officeDocument/2006/relationships/hyperlink" Target="https://developer.arm.com/solutions/machine-learning-on-arm/developer-material/how-to-guides/build-arm-cortex-m-voice-assistant-with-google-tensorflow-lite/single-page" TargetMode="External"/><Relationship Id="rId4" Type="http://schemas.openxmlformats.org/officeDocument/2006/relationships/hyperlink" Target="https://community.arm.com/developer/research/b/articles/posts/sparse-architecture-search-sparse-democratizing-and-enabling-tinyml-on-arm-m-clas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tensorflow/tensorflow/blob/master/tensorflow/lite/micro/kernels/all_ops_resolver.cc" TargetMode="External"/><Relationship Id="rId2" Type="http://schemas.openxmlformats.org/officeDocument/2006/relationships/hyperlink" Target="https://www.tensorflow.org/lite/guide/ops_compatibilit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tensorflow.org/guide/saved_model#using_savedmodel_with_estimators" TargetMode="External"/><Relationship Id="rId2" Type="http://schemas.openxmlformats.org/officeDocument/2006/relationships/hyperlink" Target="https://www.tensorflow.org/lite/convert/index" TargetMode="External"/><Relationship Id="rId1" Type="http://schemas.openxmlformats.org/officeDocument/2006/relationships/slideLayout" Target="../slideLayouts/slideLayout2.xml"/><Relationship Id="rId5" Type="http://schemas.openxmlformats.org/officeDocument/2006/relationships/hyperlink" Target="https://github.com/tensorflow/tensorflow/tree/master/tensorflow/lite/toco" TargetMode="External"/><Relationship Id="rId4" Type="http://schemas.openxmlformats.org/officeDocument/2006/relationships/hyperlink" Target="https://github.com/tensorflow/tensorflow/blob/master/tensorflow/python/tools/freeze_graph.py"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CD3367-4E8F-584B-BB62-22D8FB48F8E1}"/>
              </a:ext>
            </a:extLst>
          </p:cNvPr>
          <p:cNvPicPr>
            <a:picLocks noChangeAspect="1"/>
          </p:cNvPicPr>
          <p:nvPr/>
        </p:nvPicPr>
        <p:blipFill>
          <a:blip r:embed="rId2"/>
          <a:stretch>
            <a:fillRect/>
          </a:stretch>
        </p:blipFill>
        <p:spPr>
          <a:xfrm>
            <a:off x="3272653" y="0"/>
            <a:ext cx="5646693" cy="6858000"/>
          </a:xfrm>
          <a:prstGeom prst="rect">
            <a:avLst/>
          </a:prstGeom>
        </p:spPr>
      </p:pic>
    </p:spTree>
    <p:extLst>
      <p:ext uri="{BB962C8B-B14F-4D97-AF65-F5344CB8AC3E}">
        <p14:creationId xmlns:p14="http://schemas.microsoft.com/office/powerpoint/2010/main" val="2640933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E4862-9B16-4842-99CA-958307A1DA08}"/>
              </a:ext>
            </a:extLst>
          </p:cNvPr>
          <p:cNvSpPr>
            <a:spLocks noGrp="1"/>
          </p:cNvSpPr>
          <p:nvPr>
            <p:ph type="title"/>
          </p:nvPr>
        </p:nvSpPr>
        <p:spPr/>
        <p:txBody>
          <a:bodyPr>
            <a:normAutofit/>
          </a:bodyPr>
          <a:lstStyle/>
          <a:p>
            <a:r>
              <a:rPr lang="en-US" dirty="0"/>
              <a:t>Example: sine model</a:t>
            </a:r>
            <a:br>
              <a:rPr lang="en-US" dirty="0"/>
            </a:br>
            <a:endParaRPr lang="en-US" dirty="0"/>
          </a:p>
        </p:txBody>
      </p:sp>
      <p:sp>
        <p:nvSpPr>
          <p:cNvPr id="3" name="Content Placeholder 2">
            <a:extLst>
              <a:ext uri="{FF2B5EF4-FFF2-40B4-BE49-F238E27FC236}">
                <a16:creationId xmlns:a16="http://schemas.microsoft.com/office/drawing/2014/main" id="{8ED6556C-ECDC-3746-8471-275D02AE25C1}"/>
              </a:ext>
            </a:extLst>
          </p:cNvPr>
          <p:cNvSpPr>
            <a:spLocks noGrp="1"/>
          </p:cNvSpPr>
          <p:nvPr>
            <p:ph idx="1"/>
          </p:nvPr>
        </p:nvSpPr>
        <p:spPr/>
        <p:txBody>
          <a:bodyPr/>
          <a:lstStyle/>
          <a:p>
            <a:pPr marL="0" indent="0">
              <a:buNone/>
            </a:pPr>
            <a:r>
              <a:rPr lang="en-US" dirty="0">
                <a:hlinkClick r:id="rId2"/>
              </a:rPr>
              <a:t>https://github.com/tensorflow/tensorflow/blob/master/tensorflow/lite/micro/examples/hello_world/create_sine_model.ipynb</a:t>
            </a:r>
            <a:br>
              <a:rPr lang="en-US" dirty="0"/>
            </a:br>
            <a:br>
              <a:rPr lang="en-US" dirty="0"/>
            </a:br>
            <a:r>
              <a:rPr lang="en-US" i="1" dirty="0"/>
              <a:t># Convert the model to the TensorFlow Lite format with quantization</a:t>
            </a:r>
            <a:r>
              <a:rPr lang="en-US" dirty="0"/>
              <a:t> </a:t>
            </a:r>
          </a:p>
          <a:p>
            <a:pPr marL="0" indent="0">
              <a:buNone/>
            </a:pPr>
            <a:r>
              <a:rPr lang="en-US" dirty="0"/>
              <a:t>converter = </a:t>
            </a:r>
            <a:r>
              <a:rPr lang="en-US" dirty="0" err="1"/>
              <a:t>tf.lite.TFLiteConverter.from_keras_model</a:t>
            </a:r>
            <a:r>
              <a:rPr lang="en-US" dirty="0"/>
              <a:t>(model_2) </a:t>
            </a:r>
          </a:p>
          <a:p>
            <a:pPr marL="0" indent="0">
              <a:buNone/>
            </a:pPr>
            <a:r>
              <a:rPr lang="en-US" dirty="0" err="1"/>
              <a:t>converter.optimizations</a:t>
            </a:r>
            <a:r>
              <a:rPr lang="en-US" dirty="0"/>
              <a:t> = [</a:t>
            </a:r>
            <a:r>
              <a:rPr lang="en-US" dirty="0" err="1"/>
              <a:t>tf.lite.Optimize.OPTIMIZE_FOR_SIZE</a:t>
            </a:r>
            <a:r>
              <a:rPr lang="en-US" dirty="0"/>
              <a:t>] </a:t>
            </a:r>
          </a:p>
          <a:p>
            <a:pPr marL="0" indent="0">
              <a:buNone/>
            </a:pPr>
            <a:r>
              <a:rPr lang="en-US" dirty="0" err="1"/>
              <a:t>tflite_model</a:t>
            </a:r>
            <a:r>
              <a:rPr lang="en-US" dirty="0"/>
              <a:t> = </a:t>
            </a:r>
            <a:r>
              <a:rPr lang="en-US" dirty="0" err="1"/>
              <a:t>converter.convert</a:t>
            </a:r>
            <a:r>
              <a:rPr lang="en-US" dirty="0"/>
              <a:t>() </a:t>
            </a:r>
          </a:p>
          <a:p>
            <a:pPr marL="0" indent="0">
              <a:buNone/>
            </a:pPr>
            <a:r>
              <a:rPr lang="en-US" i="1" dirty="0"/>
              <a:t># Save the model to disk</a:t>
            </a:r>
            <a:r>
              <a:rPr lang="en-US" dirty="0"/>
              <a:t> </a:t>
            </a:r>
          </a:p>
          <a:p>
            <a:pPr marL="0" indent="0">
              <a:buNone/>
            </a:pPr>
            <a:r>
              <a:rPr lang="en-US" dirty="0"/>
              <a:t>open("</a:t>
            </a:r>
            <a:r>
              <a:rPr lang="en-US" dirty="0" err="1"/>
              <a:t>sine_model_quantized.tflite</a:t>
            </a:r>
            <a:r>
              <a:rPr lang="en-US" dirty="0"/>
              <a:t>", "</a:t>
            </a:r>
            <a:r>
              <a:rPr lang="en-US" dirty="0" err="1"/>
              <a:t>wb</a:t>
            </a:r>
            <a:r>
              <a:rPr lang="en-US" dirty="0"/>
              <a:t>").write(</a:t>
            </a:r>
            <a:r>
              <a:rPr lang="en-US" dirty="0" err="1"/>
              <a:t>tflite_model</a:t>
            </a:r>
            <a:r>
              <a:rPr lang="en-US" dirty="0"/>
              <a:t>)</a:t>
            </a:r>
          </a:p>
          <a:p>
            <a:pPr marL="0" indent="0">
              <a:buNone/>
            </a:pPr>
            <a:endParaRPr lang="en-US" dirty="0"/>
          </a:p>
        </p:txBody>
      </p:sp>
    </p:spTree>
    <p:extLst>
      <p:ext uri="{BB962C8B-B14F-4D97-AF65-F5344CB8AC3E}">
        <p14:creationId xmlns:p14="http://schemas.microsoft.com/office/powerpoint/2010/main" val="3980474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E2838-5E09-A040-9256-18D638543FCC}"/>
              </a:ext>
            </a:extLst>
          </p:cNvPr>
          <p:cNvSpPr>
            <a:spLocks noGrp="1"/>
          </p:cNvSpPr>
          <p:nvPr>
            <p:ph type="title"/>
          </p:nvPr>
        </p:nvSpPr>
        <p:spPr/>
        <p:txBody>
          <a:bodyPr/>
          <a:lstStyle/>
          <a:p>
            <a:r>
              <a:rPr lang="en-US" dirty="0"/>
              <a:t>Converting </a:t>
            </a:r>
            <a:r>
              <a:rPr lang="en-US" dirty="0" err="1"/>
              <a:t>Flatbuffer</a:t>
            </a:r>
            <a:r>
              <a:rPr lang="en-US" dirty="0"/>
              <a:t> to C  </a:t>
            </a:r>
          </a:p>
        </p:txBody>
      </p:sp>
      <p:sp>
        <p:nvSpPr>
          <p:cNvPr id="3" name="Content Placeholder 2">
            <a:extLst>
              <a:ext uri="{FF2B5EF4-FFF2-40B4-BE49-F238E27FC236}">
                <a16:creationId xmlns:a16="http://schemas.microsoft.com/office/drawing/2014/main" id="{96815681-6009-5C47-9F69-CB0A30A48E5B}"/>
              </a:ext>
            </a:extLst>
          </p:cNvPr>
          <p:cNvSpPr>
            <a:spLocks noGrp="1"/>
          </p:cNvSpPr>
          <p:nvPr>
            <p:ph idx="1"/>
          </p:nvPr>
        </p:nvSpPr>
        <p:spPr/>
        <p:txBody>
          <a:bodyPr/>
          <a:lstStyle/>
          <a:p>
            <a:pPr marL="0" indent="0">
              <a:buNone/>
            </a:pPr>
            <a:r>
              <a:rPr lang="en-US" dirty="0"/>
              <a:t>$ </a:t>
            </a:r>
            <a:r>
              <a:rPr lang="en-US" dirty="0" err="1"/>
              <a:t>xxd</a:t>
            </a:r>
            <a:r>
              <a:rPr lang="en-US" dirty="0"/>
              <a:t> -</a:t>
            </a:r>
            <a:r>
              <a:rPr lang="en-US" dirty="0" err="1"/>
              <a:t>i</a:t>
            </a:r>
            <a:r>
              <a:rPr lang="en-US" dirty="0"/>
              <a:t> </a:t>
            </a:r>
            <a:r>
              <a:rPr lang="en-US" dirty="0" err="1"/>
              <a:t>sine_model_quantized.tflite</a:t>
            </a:r>
            <a:r>
              <a:rPr lang="en-US" dirty="0"/>
              <a:t> &gt; </a:t>
            </a:r>
            <a:r>
              <a:rPr lang="en-US" dirty="0" err="1"/>
              <a:t>sine_model_quantized.cc</a:t>
            </a:r>
            <a:endParaRPr lang="en-US" dirty="0"/>
          </a:p>
          <a:p>
            <a:pPr marL="0" indent="0">
              <a:buNone/>
            </a:pPr>
            <a:r>
              <a:rPr lang="en-US" dirty="0"/>
              <a:t>$ cat </a:t>
            </a:r>
            <a:r>
              <a:rPr lang="en-US" dirty="0" err="1"/>
              <a:t>sine_model_quantized.cc</a:t>
            </a:r>
            <a:endParaRPr lang="en-US" dirty="0"/>
          </a:p>
          <a:p>
            <a:pPr marL="0" indent="0">
              <a:buNone/>
            </a:pPr>
            <a:r>
              <a:rPr lang="en-US" dirty="0"/>
              <a:t>﻿unsigned char </a:t>
            </a:r>
            <a:r>
              <a:rPr lang="en-US" dirty="0" err="1"/>
              <a:t>sine_model_quantized_tflite</a:t>
            </a:r>
            <a:r>
              <a:rPr lang="en-US" dirty="0"/>
              <a:t> [] = { 0x1c , 0x00 , 0x00 , 0x00 , 0x54 , 0x46 , 0x4c , 0x33 , 0x00 , 0x00 , 0x12 , 0x00 , 0x1c , 0x00 , 0x04 , 0x00 , 0x08 , 0x00 , 0x0c , 0x00 , 0x10 , 0x00 , 0x14 , 0x00 , // ... 0x00 , 0x00 , 0x08 , 0x00 , 0x0a , 0x00 , 0x00 , 0x00 , 0x00 , 0x00 , 0x00 , 0x09 , 0x04 , 0x00 , 0x00 , 0x00 }; </a:t>
            </a:r>
          </a:p>
          <a:p>
            <a:pPr marL="0" indent="0">
              <a:buNone/>
            </a:pPr>
            <a:r>
              <a:rPr lang="en-US" dirty="0"/>
              <a:t>unsigned int </a:t>
            </a:r>
            <a:r>
              <a:rPr lang="en-US" dirty="0" err="1"/>
              <a:t>sine_model_quantized_tflite_len</a:t>
            </a:r>
            <a:r>
              <a:rPr lang="en-US" dirty="0"/>
              <a:t> = 2512 ; </a:t>
            </a:r>
          </a:p>
          <a:p>
            <a:pPr marL="0" indent="0">
              <a:buNone/>
            </a:pPr>
            <a:endParaRPr lang="en-US" dirty="0"/>
          </a:p>
        </p:txBody>
      </p:sp>
    </p:spTree>
    <p:extLst>
      <p:ext uri="{BB962C8B-B14F-4D97-AF65-F5344CB8AC3E}">
        <p14:creationId xmlns:p14="http://schemas.microsoft.com/office/powerpoint/2010/main" val="965258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E8437-85B5-734D-A50C-937A5FC85659}"/>
              </a:ext>
            </a:extLst>
          </p:cNvPr>
          <p:cNvSpPr>
            <a:spLocks noGrp="1"/>
          </p:cNvSpPr>
          <p:nvPr>
            <p:ph type="title"/>
          </p:nvPr>
        </p:nvSpPr>
        <p:spPr/>
        <p:txBody>
          <a:bodyPr/>
          <a:lstStyle/>
          <a:p>
            <a:r>
              <a:rPr lang="en-US" dirty="0" err="1"/>
              <a:t>TFLite</a:t>
            </a:r>
            <a:r>
              <a:rPr lang="en-US" dirty="0"/>
              <a:t> on MCU:</a:t>
            </a:r>
          </a:p>
        </p:txBody>
      </p:sp>
      <p:sp>
        <p:nvSpPr>
          <p:cNvPr id="3" name="Content Placeholder 2">
            <a:extLst>
              <a:ext uri="{FF2B5EF4-FFF2-40B4-BE49-F238E27FC236}">
                <a16:creationId xmlns:a16="http://schemas.microsoft.com/office/drawing/2014/main" id="{2DC3AC4A-ED01-AA46-B78F-DFC646F14D3A}"/>
              </a:ext>
            </a:extLst>
          </p:cNvPr>
          <p:cNvSpPr>
            <a:spLocks noGrp="1"/>
          </p:cNvSpPr>
          <p:nvPr>
            <p:ph idx="1"/>
          </p:nvPr>
        </p:nvSpPr>
        <p:spPr/>
        <p:txBody>
          <a:bodyPr/>
          <a:lstStyle/>
          <a:p>
            <a:pPr marL="0" indent="0">
              <a:buNone/>
            </a:pPr>
            <a:r>
              <a:rPr lang="en-US" dirty="0"/>
              <a:t>int main ( int </a:t>
            </a:r>
            <a:r>
              <a:rPr lang="en-US" dirty="0" err="1"/>
              <a:t>argc</a:t>
            </a:r>
            <a:r>
              <a:rPr lang="en-US" dirty="0"/>
              <a:t> , char * </a:t>
            </a:r>
            <a:r>
              <a:rPr lang="en-US" dirty="0" err="1"/>
              <a:t>argv</a:t>
            </a:r>
            <a:r>
              <a:rPr lang="en-US" dirty="0"/>
              <a:t> []) { </a:t>
            </a:r>
          </a:p>
          <a:p>
            <a:pPr marL="0" indent="0">
              <a:buNone/>
            </a:pPr>
            <a:r>
              <a:rPr lang="en-US" dirty="0"/>
              <a:t>  setup ();  // initialize the inference model </a:t>
            </a:r>
          </a:p>
          <a:p>
            <a:pPr marL="0" indent="0">
              <a:buNone/>
            </a:pPr>
            <a:r>
              <a:rPr lang="en-US" dirty="0"/>
              <a:t>    while ( true ) {  </a:t>
            </a:r>
          </a:p>
          <a:p>
            <a:pPr marL="0" indent="0">
              <a:buNone/>
            </a:pPr>
            <a:r>
              <a:rPr lang="en-US" dirty="0"/>
              <a:t>         loop (); // get data from sensor and apply the inference to data</a:t>
            </a:r>
          </a:p>
          <a:p>
            <a:pPr marL="0" indent="0">
              <a:buNone/>
            </a:pPr>
            <a:r>
              <a:rPr lang="en-US" dirty="0"/>
              <a:t>    }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55271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A8153-2C70-D443-B544-09A33C049E8E}"/>
              </a:ext>
            </a:extLst>
          </p:cNvPr>
          <p:cNvSpPr>
            <a:spLocks noGrp="1"/>
          </p:cNvSpPr>
          <p:nvPr>
            <p:ph type="title"/>
          </p:nvPr>
        </p:nvSpPr>
        <p:spPr/>
        <p:txBody>
          <a:bodyPr/>
          <a:lstStyle/>
          <a:p>
            <a:r>
              <a:rPr lang="en-US" dirty="0"/>
              <a:t>Wake-Word Detection</a:t>
            </a:r>
          </a:p>
        </p:txBody>
      </p:sp>
      <p:sp>
        <p:nvSpPr>
          <p:cNvPr id="3" name="Content Placeholder 2">
            <a:extLst>
              <a:ext uri="{FF2B5EF4-FFF2-40B4-BE49-F238E27FC236}">
                <a16:creationId xmlns:a16="http://schemas.microsoft.com/office/drawing/2014/main" id="{27B8D428-9A13-AA4D-82B7-7267020A080B}"/>
              </a:ext>
            </a:extLst>
          </p:cNvPr>
          <p:cNvSpPr>
            <a:spLocks noGrp="1"/>
          </p:cNvSpPr>
          <p:nvPr>
            <p:ph idx="1"/>
          </p:nvPr>
        </p:nvSpPr>
        <p:spPr/>
        <p:txBody>
          <a:bodyPr>
            <a:normAutofit fontScale="92500" lnSpcReduction="20000"/>
          </a:bodyPr>
          <a:lstStyle/>
          <a:p>
            <a:pPr marL="0" indent="0">
              <a:buNone/>
            </a:pPr>
            <a:r>
              <a:rPr lang="en-US" dirty="0"/>
              <a:t>The model is trained to recognize 4 cases:</a:t>
            </a:r>
            <a:br>
              <a:rPr lang="en-US" dirty="0"/>
            </a:br>
            <a:r>
              <a:rPr lang="en-US" dirty="0"/>
              <a:t>the words “yes” and “no,”   unknown words and silence.</a:t>
            </a:r>
            <a:br>
              <a:rPr lang="en-US" dirty="0"/>
            </a:br>
            <a:r>
              <a:rPr lang="en-US" dirty="0"/>
              <a:t>The model doesn’t take in raw audio sample data. It works with spectrograms , which are two-dimensional arrays that are made up of slices of frequency information, each taken from a different time window. </a:t>
            </a:r>
          </a:p>
          <a:p>
            <a:pPr marL="0" indent="0">
              <a:buNone/>
            </a:pPr>
            <a:r>
              <a:rPr lang="en-US" dirty="0"/>
              <a:t>Spectrogram has 49 rows and 40 columns. Each row represents a 30-millisecond (</a:t>
            </a:r>
            <a:r>
              <a:rPr lang="en-US" dirty="0" err="1"/>
              <a:t>ms</a:t>
            </a:r>
            <a:r>
              <a:rPr lang="en-US" dirty="0"/>
              <a:t>) sample of audio split into 43 frequency buckets. </a:t>
            </a:r>
          </a:p>
          <a:p>
            <a:pPr marL="0" indent="0">
              <a:buNone/>
            </a:pPr>
            <a:r>
              <a:rPr lang="en-US" dirty="0"/>
              <a:t>﻿To build the entire 2D array, we combine the results of running the FFT on 49 consecutive 30-ms slices of audio, with each slice overlapping the last by 10 </a:t>
            </a:r>
            <a:r>
              <a:rPr lang="en-US" dirty="0" err="1"/>
              <a:t>ms.</a:t>
            </a:r>
            <a:r>
              <a:rPr lang="en-US" dirty="0"/>
              <a:t> </a:t>
            </a:r>
          </a:p>
          <a:p>
            <a:pPr marL="0" indent="0">
              <a:buNone/>
            </a:pPr>
            <a:r>
              <a:rPr lang="en-US" dirty="0"/>
              <a:t> (30-10)*49*0.001 = 0.98 sec</a:t>
            </a:r>
            <a:br>
              <a:rPr lang="en-US" dirty="0"/>
            </a:br>
            <a:r>
              <a:rPr lang="en-US" dirty="0"/>
              <a:t>Model training code: </a:t>
            </a:r>
            <a:r>
              <a:rPr lang="en-US" sz="1400" dirty="0">
                <a:hlinkClick r:id="rId2"/>
              </a:rPr>
              <a:t>https://github.com/tensorflow/tensorflow/blob/master/tensorflow/lite/micro/examples/micro_speech/train_speech_model.ipynb</a:t>
            </a:r>
            <a:br>
              <a:rPr lang="en-US" dirty="0"/>
            </a:br>
            <a:endParaRPr lang="en-US" dirty="0"/>
          </a:p>
        </p:txBody>
      </p:sp>
    </p:spTree>
    <p:extLst>
      <p:ext uri="{BB962C8B-B14F-4D97-AF65-F5344CB8AC3E}">
        <p14:creationId xmlns:p14="http://schemas.microsoft.com/office/powerpoint/2010/main" val="1635855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C6FF21-CF13-224F-B42E-40DE9B852E44}"/>
              </a:ext>
            </a:extLst>
          </p:cNvPr>
          <p:cNvPicPr>
            <a:picLocks noChangeAspect="1"/>
          </p:cNvPicPr>
          <p:nvPr/>
        </p:nvPicPr>
        <p:blipFill>
          <a:blip r:embed="rId2"/>
          <a:stretch>
            <a:fillRect/>
          </a:stretch>
        </p:blipFill>
        <p:spPr>
          <a:xfrm>
            <a:off x="2207730" y="0"/>
            <a:ext cx="7171371" cy="6858000"/>
          </a:xfrm>
          <a:prstGeom prst="rect">
            <a:avLst/>
          </a:prstGeom>
        </p:spPr>
      </p:pic>
    </p:spTree>
    <p:extLst>
      <p:ext uri="{BB962C8B-B14F-4D97-AF65-F5344CB8AC3E}">
        <p14:creationId xmlns:p14="http://schemas.microsoft.com/office/powerpoint/2010/main" val="1613640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BCAF0-C16A-E848-BC75-7F29471D552C}"/>
              </a:ext>
            </a:extLst>
          </p:cNvPr>
          <p:cNvSpPr>
            <a:spLocks noGrp="1"/>
          </p:cNvSpPr>
          <p:nvPr>
            <p:ph type="title"/>
          </p:nvPr>
        </p:nvSpPr>
        <p:spPr/>
        <p:txBody>
          <a:bodyPr/>
          <a:lstStyle/>
          <a:p>
            <a:r>
              <a:rPr lang="en-US" dirty="0"/>
              <a:t>Audio Provider</a:t>
            </a:r>
          </a:p>
        </p:txBody>
      </p:sp>
      <p:sp>
        <p:nvSpPr>
          <p:cNvPr id="3" name="Content Placeholder 2">
            <a:extLst>
              <a:ext uri="{FF2B5EF4-FFF2-40B4-BE49-F238E27FC236}">
                <a16:creationId xmlns:a16="http://schemas.microsoft.com/office/drawing/2014/main" id="{168D579F-E009-DD41-9E42-4B316D3B6750}"/>
              </a:ext>
            </a:extLst>
          </p:cNvPr>
          <p:cNvSpPr>
            <a:spLocks noGrp="1"/>
          </p:cNvSpPr>
          <p:nvPr>
            <p:ph idx="1"/>
          </p:nvPr>
        </p:nvSpPr>
        <p:spPr/>
        <p:txBody>
          <a:bodyPr>
            <a:normAutofit fontScale="92500" lnSpcReduction="20000"/>
          </a:bodyPr>
          <a:lstStyle/>
          <a:p>
            <a:pPr marL="0" indent="0">
              <a:buNone/>
            </a:pPr>
            <a:r>
              <a:rPr lang="en-US" dirty="0"/>
              <a:t>﻿The core part of the audio provider is a function named </a:t>
            </a:r>
            <a:r>
              <a:rPr lang="en-US" dirty="0" err="1"/>
              <a:t>GetAudioSamples</a:t>
            </a:r>
            <a:r>
              <a:rPr lang="en-US" dirty="0"/>
              <a:t>() , defined in </a:t>
            </a:r>
            <a:r>
              <a:rPr lang="en-US" dirty="0" err="1"/>
              <a:t>audio_provider.h</a:t>
            </a:r>
            <a:r>
              <a:rPr lang="en-US" dirty="0"/>
              <a:t> . It looks like this: </a:t>
            </a:r>
          </a:p>
          <a:p>
            <a:pPr marL="0" indent="0">
              <a:buNone/>
            </a:pPr>
            <a:r>
              <a:rPr lang="en-US" dirty="0" err="1"/>
              <a:t>TfLiteStatus</a:t>
            </a:r>
            <a:r>
              <a:rPr lang="en-US" dirty="0"/>
              <a:t> </a:t>
            </a:r>
            <a:r>
              <a:rPr lang="en-US" dirty="0" err="1"/>
              <a:t>GetAudioSamples</a:t>
            </a:r>
            <a:r>
              <a:rPr lang="en-US" dirty="0"/>
              <a:t> ( </a:t>
            </a:r>
            <a:r>
              <a:rPr lang="en-US" dirty="0" err="1"/>
              <a:t>tflite</a:t>
            </a:r>
            <a:r>
              <a:rPr lang="en-US" dirty="0"/>
              <a:t> :: </a:t>
            </a:r>
            <a:r>
              <a:rPr lang="en-US" dirty="0" err="1"/>
              <a:t>ErrorReporter</a:t>
            </a:r>
            <a:r>
              <a:rPr lang="en-US" dirty="0"/>
              <a:t> * </a:t>
            </a:r>
            <a:r>
              <a:rPr lang="en-US" dirty="0" err="1"/>
              <a:t>error_reporter</a:t>
            </a:r>
            <a:r>
              <a:rPr lang="en-US" dirty="0"/>
              <a:t> , int </a:t>
            </a:r>
            <a:r>
              <a:rPr lang="en-US" dirty="0" err="1"/>
              <a:t>start_ms</a:t>
            </a:r>
            <a:r>
              <a:rPr lang="en-US" dirty="0"/>
              <a:t> , int </a:t>
            </a:r>
            <a:r>
              <a:rPr lang="en-US" dirty="0" err="1"/>
              <a:t>duration_ms</a:t>
            </a:r>
            <a:r>
              <a:rPr lang="en-US" dirty="0"/>
              <a:t> , int * </a:t>
            </a:r>
            <a:r>
              <a:rPr lang="en-US" dirty="0" err="1"/>
              <a:t>audio_samples_size</a:t>
            </a:r>
            <a:r>
              <a:rPr lang="en-US" dirty="0"/>
              <a:t> , int16_t ** </a:t>
            </a:r>
            <a:r>
              <a:rPr lang="en-US" dirty="0" err="1"/>
              <a:t>audio_samples</a:t>
            </a:r>
            <a:r>
              <a:rPr lang="en-US" dirty="0"/>
              <a:t> ); </a:t>
            </a:r>
          </a:p>
          <a:p>
            <a:pPr marL="0" indent="0">
              <a:buNone/>
            </a:pPr>
            <a:r>
              <a:rPr lang="en-US" dirty="0"/>
              <a:t>As described in </a:t>
            </a:r>
            <a:r>
              <a:rPr lang="en-US" dirty="0" err="1"/>
              <a:t>audio_provider.h</a:t>
            </a:r>
            <a:r>
              <a:rPr lang="en-US" dirty="0"/>
              <a:t> , the function is expected to return an array of 16-bit pulse code modulated (PCM) audio data. This is a very common format for digital audio. The function is called with an </a:t>
            </a:r>
            <a:r>
              <a:rPr lang="en-US" dirty="0" err="1"/>
              <a:t>ErrorReporter</a:t>
            </a:r>
            <a:r>
              <a:rPr lang="en-US" dirty="0"/>
              <a:t> instance, a start time ( </a:t>
            </a:r>
            <a:r>
              <a:rPr lang="en-US" dirty="0" err="1"/>
              <a:t>start_ms</a:t>
            </a:r>
            <a:r>
              <a:rPr lang="en-US" dirty="0"/>
              <a:t> ), a duration ( </a:t>
            </a:r>
            <a:r>
              <a:rPr lang="en-US" dirty="0" err="1"/>
              <a:t>duration_ms</a:t>
            </a:r>
            <a:r>
              <a:rPr lang="en-US" dirty="0"/>
              <a:t> ), and two pointers. These pointers are a mechanism for </a:t>
            </a:r>
            <a:r>
              <a:rPr lang="en-US" dirty="0" err="1"/>
              <a:t>GetAudioSamples</a:t>
            </a:r>
            <a:r>
              <a:rPr lang="en-US" dirty="0"/>
              <a:t>() to provide data. The caller declares variables of the appropriate type and then passes pointers to them when it calls the function. Inside the function’s implementation, the pointers are dereferenced and the variables’ values are set.</a:t>
            </a:r>
          </a:p>
          <a:p>
            <a:pPr marL="0" indent="0">
              <a:buNone/>
            </a:pPr>
            <a:endParaRPr lang="en-US" dirty="0"/>
          </a:p>
        </p:txBody>
      </p:sp>
    </p:spTree>
    <p:extLst>
      <p:ext uri="{BB962C8B-B14F-4D97-AF65-F5344CB8AC3E}">
        <p14:creationId xmlns:p14="http://schemas.microsoft.com/office/powerpoint/2010/main" val="3691207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2F626-811A-AC42-92C3-E5BAF3197C93}"/>
              </a:ext>
            </a:extLst>
          </p:cNvPr>
          <p:cNvSpPr>
            <a:spLocks noGrp="1"/>
          </p:cNvSpPr>
          <p:nvPr>
            <p:ph type="title"/>
          </p:nvPr>
        </p:nvSpPr>
        <p:spPr/>
        <p:txBody>
          <a:bodyPr/>
          <a:lstStyle/>
          <a:p>
            <a:r>
              <a:rPr lang="en-US" dirty="0"/>
              <a:t>Audio Provider 2</a:t>
            </a:r>
          </a:p>
        </p:txBody>
      </p:sp>
      <p:sp>
        <p:nvSpPr>
          <p:cNvPr id="3" name="Content Placeholder 2">
            <a:extLst>
              <a:ext uri="{FF2B5EF4-FFF2-40B4-BE49-F238E27FC236}">
                <a16:creationId xmlns:a16="http://schemas.microsoft.com/office/drawing/2014/main" id="{77D53D3A-5412-2B4D-B94D-BC68F4EA0794}"/>
              </a:ext>
            </a:extLst>
          </p:cNvPr>
          <p:cNvSpPr>
            <a:spLocks noGrp="1"/>
          </p:cNvSpPr>
          <p:nvPr>
            <p:ph idx="1"/>
          </p:nvPr>
        </p:nvSpPr>
        <p:spPr/>
        <p:txBody>
          <a:bodyPr>
            <a:normAutofit/>
          </a:bodyPr>
          <a:lstStyle/>
          <a:p>
            <a:pPr marL="0" indent="0">
              <a:buNone/>
            </a:pPr>
            <a:r>
              <a:rPr lang="en-US" sz="1400" dirty="0">
                <a:hlinkClick r:id="rId2"/>
              </a:rPr>
              <a:t>https://github.com/tensorflow/tensorflow/tree/master/tensorflow/lite/micro/examples/micro_speech/sparkfun_edge</a:t>
            </a:r>
            <a:br>
              <a:rPr lang="en-US" sz="1400" dirty="0"/>
            </a:br>
            <a:r>
              <a:rPr lang="en-US" sz="1400" dirty="0">
                <a:hlinkClick r:id="rId3"/>
              </a:rPr>
              <a:t>https://github.com/tensorflow/tensorflow/tree/master/tensorflow/lite/micro/examples/micro_speech/arduino</a:t>
            </a:r>
            <a:endParaRPr lang="en-US" sz="1400" dirty="0"/>
          </a:p>
        </p:txBody>
      </p:sp>
    </p:spTree>
    <p:extLst>
      <p:ext uri="{BB962C8B-B14F-4D97-AF65-F5344CB8AC3E}">
        <p14:creationId xmlns:p14="http://schemas.microsoft.com/office/powerpoint/2010/main" val="2176557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6A339-0B5E-6C4A-8BD2-20C35FFE7471}"/>
              </a:ext>
            </a:extLst>
          </p:cNvPr>
          <p:cNvSpPr>
            <a:spLocks noGrp="1"/>
          </p:cNvSpPr>
          <p:nvPr>
            <p:ph type="title"/>
          </p:nvPr>
        </p:nvSpPr>
        <p:spPr/>
        <p:txBody>
          <a:bodyPr/>
          <a:lstStyle/>
          <a:p>
            <a:r>
              <a:rPr lang="en-US" dirty="0"/>
              <a:t>Feature Provider</a:t>
            </a:r>
          </a:p>
        </p:txBody>
      </p:sp>
      <p:sp>
        <p:nvSpPr>
          <p:cNvPr id="3" name="Content Placeholder 2">
            <a:extLst>
              <a:ext uri="{FF2B5EF4-FFF2-40B4-BE49-F238E27FC236}">
                <a16:creationId xmlns:a16="http://schemas.microsoft.com/office/drawing/2014/main" id="{4CA1CEE5-C6C2-B540-91FA-CA03ADF519EF}"/>
              </a:ext>
            </a:extLst>
          </p:cNvPr>
          <p:cNvSpPr>
            <a:spLocks noGrp="1"/>
          </p:cNvSpPr>
          <p:nvPr>
            <p:ph idx="1"/>
          </p:nvPr>
        </p:nvSpPr>
        <p:spPr/>
        <p:txBody>
          <a:bodyPr>
            <a:normAutofit fontScale="70000" lnSpcReduction="20000"/>
          </a:bodyPr>
          <a:lstStyle/>
          <a:p>
            <a:pPr marL="0" indent="0">
              <a:buNone/>
            </a:pPr>
            <a:r>
              <a:rPr lang="en-US" dirty="0"/>
              <a:t>﻿It converts raw audio, obtained from the audio provider, into spectrograms that can be fed into our model. It is called during the main loop. ﻿discussed, its job is to populate an array that represents a spectrogram of one second of audio. </a:t>
            </a:r>
          </a:p>
          <a:p>
            <a:pPr marL="0" indent="0">
              <a:buNone/>
            </a:pPr>
            <a:r>
              <a:rPr lang="en-US" dirty="0"/>
              <a:t>Each spectrogram is represented as a 2D array, with 40 columns and 49 rows, where each row represents a 30-millisecond (</a:t>
            </a:r>
            <a:r>
              <a:rPr lang="en-US" dirty="0" err="1"/>
              <a:t>ms</a:t>
            </a:r>
            <a:r>
              <a:rPr lang="en-US" dirty="0"/>
              <a:t>) sample of audio split into 43 frequency buckets. To create each row, we run a 30-ms slice of audio input through a fast Fourier transform (FFT) algorithm. This technique analyzes the frequency distribution of audio in the sample and creates an array of 256 frequency buckets, each with a value from 0 to 255. These are averaged together into groups of six, leaving us with 43 buckets. The code that does this is in the file </a:t>
            </a:r>
            <a:r>
              <a:rPr lang="en-US" dirty="0" err="1"/>
              <a:t>micro_features</a:t>
            </a:r>
            <a:r>
              <a:rPr lang="en-US" dirty="0"/>
              <a:t>/</a:t>
            </a:r>
            <a:r>
              <a:rPr lang="en-US" dirty="0" err="1"/>
              <a:t>micro_features_generator.cc</a:t>
            </a:r>
            <a:r>
              <a:rPr lang="en-US" dirty="0"/>
              <a:t> , and is called by the feature provider. To build the entire 2D array, we combine the results of running the FFT on 49 consecutive 30-ms slices of audio, with each slice overlapping the last by 10 </a:t>
            </a:r>
            <a:r>
              <a:rPr lang="en-US" dirty="0" err="1"/>
              <a:t>ms.</a:t>
            </a:r>
            <a:r>
              <a:rPr lang="en-US" dirty="0"/>
              <a:t> </a:t>
            </a:r>
            <a:br>
              <a:rPr lang="en-US" dirty="0"/>
            </a:br>
            <a:br>
              <a:rPr lang="en-US" dirty="0"/>
            </a:br>
            <a:r>
              <a:rPr lang="en-US" dirty="0"/>
              <a:t>The 30-ms sample window is moved forward by 20 </a:t>
            </a:r>
            <a:r>
              <a:rPr lang="en-US" dirty="0" err="1"/>
              <a:t>ms</a:t>
            </a:r>
            <a:r>
              <a:rPr lang="en-US" dirty="0"/>
              <a:t> each time until it has covered the full one-second sample. The resulting spectrogram is ready to pass into our model. </a:t>
            </a:r>
            <a:br>
              <a:rPr lang="en-US" dirty="0"/>
            </a:br>
            <a:r>
              <a:rPr lang="en-US" sz="2100" dirty="0">
                <a:hlinkClick r:id="rId2"/>
              </a:rPr>
              <a:t>https://github.com/tensorflow/tensorflow/blob/master/tensorflow/lite/micro/examples/micro_speech/feature_provider.cc</a:t>
            </a:r>
            <a:endParaRPr lang="en-US" sz="2100" dirty="0"/>
          </a:p>
          <a:p>
            <a:pPr marL="0" indent="0">
              <a:buNone/>
            </a:pPr>
            <a:r>
              <a:rPr lang="en-US" sz="2100" dirty="0">
                <a:hlinkClick r:id="rId3"/>
              </a:rPr>
              <a:t>https://github.com/tensorflow/tensorflow/blob/master/tensorflow/lite/micro/examples/micro_speech/micro_features/micro_features_generator.cc</a:t>
            </a:r>
            <a:endParaRPr lang="en-US" sz="2100" dirty="0"/>
          </a:p>
          <a:p>
            <a:pPr marL="0" indent="0">
              <a:buNone/>
            </a:pPr>
            <a:endParaRPr lang="en-US" sz="2100" dirty="0"/>
          </a:p>
        </p:txBody>
      </p:sp>
    </p:spTree>
    <p:extLst>
      <p:ext uri="{BB962C8B-B14F-4D97-AF65-F5344CB8AC3E}">
        <p14:creationId xmlns:p14="http://schemas.microsoft.com/office/powerpoint/2010/main" val="548402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6DE55-A069-704B-9631-910C3699EF3C}"/>
              </a:ext>
            </a:extLst>
          </p:cNvPr>
          <p:cNvSpPr>
            <a:spLocks noGrp="1"/>
          </p:cNvSpPr>
          <p:nvPr>
            <p:ph type="title"/>
          </p:nvPr>
        </p:nvSpPr>
        <p:spPr/>
        <p:txBody>
          <a:bodyPr/>
          <a:lstStyle/>
          <a:p>
            <a:r>
              <a:rPr lang="en-US" dirty="0"/>
              <a:t>Recognizer</a:t>
            </a:r>
          </a:p>
        </p:txBody>
      </p:sp>
      <p:sp>
        <p:nvSpPr>
          <p:cNvPr id="3" name="Content Placeholder 2">
            <a:extLst>
              <a:ext uri="{FF2B5EF4-FFF2-40B4-BE49-F238E27FC236}">
                <a16:creationId xmlns:a16="http://schemas.microsoft.com/office/drawing/2014/main" id="{424E4EB7-7A43-F14A-A12B-BE1D7C1A77BB}"/>
              </a:ext>
            </a:extLst>
          </p:cNvPr>
          <p:cNvSpPr>
            <a:spLocks noGrp="1"/>
          </p:cNvSpPr>
          <p:nvPr>
            <p:ph idx="1"/>
          </p:nvPr>
        </p:nvSpPr>
        <p:spPr/>
        <p:txBody>
          <a:bodyPr>
            <a:normAutofit/>
          </a:bodyPr>
          <a:lstStyle/>
          <a:p>
            <a:pPr marL="0" indent="0">
              <a:buNone/>
            </a:pPr>
            <a:r>
              <a:rPr lang="en-US" dirty="0"/>
              <a:t>﻿We’re running multiple inferences per second, each on a one-second window of data. This means that we’ll run inference on any given word multiple times, in multiple windows. </a:t>
            </a:r>
            <a:br>
              <a:rPr lang="en-US" dirty="0"/>
            </a:br>
            <a:br>
              <a:rPr lang="en-US" dirty="0"/>
            </a:br>
            <a:r>
              <a:rPr lang="en-US" dirty="0"/>
              <a:t>﻿Because the first syllable of “noted” sounds like “no,” it’s likely that the model will interpret this as having a high probability of being a “no.” This problem means that we can’t rely on a single inference to tell us whether a word was spoken. This is where Recognizer comes in! The recognizer calculates the average score for each word over the past few inferences, and decides whether it’s high enough to count as a detection. To do this, we feed it each inference result as they roll in. </a:t>
            </a:r>
          </a:p>
          <a:p>
            <a:pPr marL="0" indent="0">
              <a:buNone/>
            </a:pPr>
            <a:endParaRPr lang="en-US" dirty="0"/>
          </a:p>
        </p:txBody>
      </p:sp>
    </p:spTree>
    <p:extLst>
      <p:ext uri="{BB962C8B-B14F-4D97-AF65-F5344CB8AC3E}">
        <p14:creationId xmlns:p14="http://schemas.microsoft.com/office/powerpoint/2010/main" val="3352333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4B431-CC00-544E-8B78-8FDD63FAD7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AD7FAAC-CC81-4E4E-B398-71D5E30CFC0E}"/>
              </a:ext>
            </a:extLst>
          </p:cNvPr>
          <p:cNvSpPr>
            <a:spLocks noGrp="1"/>
          </p:cNvSpPr>
          <p:nvPr>
            <p:ph idx="1"/>
          </p:nvPr>
        </p:nvSpPr>
        <p:spPr/>
        <p:txBody>
          <a:bodyPr/>
          <a:lstStyle/>
          <a:p>
            <a:pPr marL="0" indent="0">
              <a:buNone/>
            </a:pPr>
            <a:r>
              <a:rPr lang="en-US" dirty="0">
                <a:hlinkClick r:id="rId2"/>
              </a:rPr>
              <a:t>https://github.com/tensorflow/tensorflow/blob/master/tensorflow/examples/speech_commands/models.py#L673</a:t>
            </a:r>
            <a:endParaRPr lang="en-US" dirty="0"/>
          </a:p>
          <a:p>
            <a:pPr marL="0" indent="0">
              <a:buNone/>
            </a:pPr>
            <a:r>
              <a:rPr lang="en-US" dirty="0"/>
              <a:t>﻿This model consists of a convolutional layer, followed by a fully connected layer, and then a </a:t>
            </a:r>
            <a:r>
              <a:rPr lang="en-US" dirty="0" err="1"/>
              <a:t>softmax</a:t>
            </a:r>
            <a:r>
              <a:rPr lang="en-US" dirty="0"/>
              <a:t> layer at the end. In the figure the convolutional layer is labeled as “DepthwiseConv2D,” but this is just a quirk of the TensorFlow Lite converter (it turns out that a convolutional layer with a single-channel input image can also be expressed as a </a:t>
            </a:r>
            <a:r>
              <a:rPr lang="en-US" dirty="0" err="1"/>
              <a:t>depthwise</a:t>
            </a:r>
            <a:r>
              <a:rPr lang="en-US" dirty="0"/>
              <a:t> convolution). </a:t>
            </a:r>
          </a:p>
          <a:p>
            <a:pPr marL="0" indent="0">
              <a:buNone/>
            </a:pPr>
            <a:endParaRPr lang="en-US" dirty="0"/>
          </a:p>
        </p:txBody>
      </p:sp>
    </p:spTree>
    <p:extLst>
      <p:ext uri="{BB962C8B-B14F-4D97-AF65-F5344CB8AC3E}">
        <p14:creationId xmlns:p14="http://schemas.microsoft.com/office/powerpoint/2010/main" val="3029721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92D29-3638-D44C-B16E-A59C026824E3}"/>
              </a:ext>
            </a:extLst>
          </p:cNvPr>
          <p:cNvSpPr>
            <a:spLocks noGrp="1"/>
          </p:cNvSpPr>
          <p:nvPr>
            <p:ph type="title"/>
          </p:nvPr>
        </p:nvSpPr>
        <p:spPr/>
        <p:txBody>
          <a:bodyPr/>
          <a:lstStyle/>
          <a:p>
            <a:r>
              <a:rPr lang="en-US" dirty="0"/>
              <a:t>                               </a:t>
            </a:r>
            <a:r>
              <a:rPr lang="en-US" dirty="0" err="1"/>
              <a:t>TinyML</a:t>
            </a:r>
            <a:endParaRPr lang="en-US" dirty="0"/>
          </a:p>
        </p:txBody>
      </p:sp>
      <p:sp>
        <p:nvSpPr>
          <p:cNvPr id="3" name="Content Placeholder 2">
            <a:extLst>
              <a:ext uri="{FF2B5EF4-FFF2-40B4-BE49-F238E27FC236}">
                <a16:creationId xmlns:a16="http://schemas.microsoft.com/office/drawing/2014/main" id="{9A9C1A32-37AC-9D4C-9AE9-D8FF7F21D184}"/>
              </a:ext>
            </a:extLst>
          </p:cNvPr>
          <p:cNvSpPr>
            <a:spLocks noGrp="1"/>
          </p:cNvSpPr>
          <p:nvPr>
            <p:ph idx="1"/>
          </p:nvPr>
        </p:nvSpPr>
        <p:spPr/>
        <p:txBody>
          <a:bodyPr/>
          <a:lstStyle/>
          <a:p>
            <a:r>
              <a:rPr lang="en-US" dirty="0" err="1"/>
              <a:t>TinyML</a:t>
            </a:r>
            <a:r>
              <a:rPr lang="en-US" dirty="0"/>
              <a:t>: ML on low-power  devices (1mW or below)</a:t>
            </a:r>
          </a:p>
          <a:p>
            <a:r>
              <a:rPr lang="en-US" dirty="0"/>
              <a:t>TensorFlow Lite: a version of Google’s TensorFlow framework designed for edge devices including microcontrollers</a:t>
            </a:r>
            <a:br>
              <a:rPr lang="en-US" dirty="0"/>
            </a:br>
            <a:r>
              <a:rPr lang="en-US" dirty="0">
                <a:hlinkClick r:id="rId2"/>
              </a:rPr>
              <a:t>https://www.tensorflow.org/lite</a:t>
            </a:r>
            <a:endParaRPr lang="en-US" dirty="0"/>
          </a:p>
        </p:txBody>
      </p:sp>
    </p:spTree>
    <p:extLst>
      <p:ext uri="{BB962C8B-B14F-4D97-AF65-F5344CB8AC3E}">
        <p14:creationId xmlns:p14="http://schemas.microsoft.com/office/powerpoint/2010/main" val="2622998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69E945-05AD-2048-8434-EE0F4D71C82B}"/>
              </a:ext>
            </a:extLst>
          </p:cNvPr>
          <p:cNvPicPr>
            <a:picLocks noChangeAspect="1"/>
          </p:cNvPicPr>
          <p:nvPr/>
        </p:nvPicPr>
        <p:blipFill>
          <a:blip r:embed="rId2"/>
          <a:stretch>
            <a:fillRect/>
          </a:stretch>
        </p:blipFill>
        <p:spPr>
          <a:xfrm>
            <a:off x="3081153" y="0"/>
            <a:ext cx="5322627" cy="6858000"/>
          </a:xfrm>
          <a:prstGeom prst="rect">
            <a:avLst/>
          </a:prstGeom>
        </p:spPr>
      </p:pic>
    </p:spTree>
    <p:extLst>
      <p:ext uri="{BB962C8B-B14F-4D97-AF65-F5344CB8AC3E}">
        <p14:creationId xmlns:p14="http://schemas.microsoft.com/office/powerpoint/2010/main" val="2193510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39F37-CA18-BE4D-B7E5-F741BEE951F6}"/>
              </a:ext>
            </a:extLst>
          </p:cNvPr>
          <p:cNvSpPr>
            <a:spLocks noGrp="1"/>
          </p:cNvSpPr>
          <p:nvPr>
            <p:ph type="title"/>
          </p:nvPr>
        </p:nvSpPr>
        <p:spPr/>
        <p:txBody>
          <a:bodyPr/>
          <a:lstStyle/>
          <a:p>
            <a:r>
              <a:rPr lang="en-US" dirty="0"/>
              <a:t>Output Layer</a:t>
            </a:r>
          </a:p>
        </p:txBody>
      </p:sp>
      <p:sp>
        <p:nvSpPr>
          <p:cNvPr id="3" name="Content Placeholder 2">
            <a:extLst>
              <a:ext uri="{FF2B5EF4-FFF2-40B4-BE49-F238E27FC236}">
                <a16:creationId xmlns:a16="http://schemas.microsoft.com/office/drawing/2014/main" id="{FA296356-FDF7-C641-BDA3-DB550DC02C9A}"/>
              </a:ext>
            </a:extLst>
          </p:cNvPr>
          <p:cNvSpPr>
            <a:spLocks noGrp="1"/>
          </p:cNvSpPr>
          <p:nvPr>
            <p:ph idx="1"/>
          </p:nvPr>
        </p:nvSpPr>
        <p:spPr/>
        <p:txBody>
          <a:bodyPr/>
          <a:lstStyle/>
          <a:p>
            <a:pPr marL="0" indent="0">
              <a:buNone/>
            </a:pPr>
            <a:r>
              <a:rPr lang="en-US" dirty="0"/>
              <a:t>The end result of the model is the output of the </a:t>
            </a:r>
            <a:r>
              <a:rPr lang="en-US" dirty="0" err="1"/>
              <a:t>softmax</a:t>
            </a:r>
            <a:r>
              <a:rPr lang="en-US" dirty="0"/>
              <a:t> layer. This is four numbers, one for each of “silence,” “unknown,” “yes,” and “no.” These values are the scores for each category, and the one with the highest score is the model’s prediction, with the score representing the confidence the model has in its prediction. As an example, if the model output is [10, 4, 231, 80] , it’s predicting that the third category, “yes,” is the most likely result with a score of 231.</a:t>
            </a:r>
          </a:p>
        </p:txBody>
      </p:sp>
    </p:spTree>
    <p:extLst>
      <p:ext uri="{BB962C8B-B14F-4D97-AF65-F5344CB8AC3E}">
        <p14:creationId xmlns:p14="http://schemas.microsoft.com/office/powerpoint/2010/main" val="2609181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6B73B-A646-A74E-AA2E-89C882925560}"/>
              </a:ext>
            </a:extLst>
          </p:cNvPr>
          <p:cNvSpPr>
            <a:spLocks noGrp="1"/>
          </p:cNvSpPr>
          <p:nvPr>
            <p:ph type="title"/>
          </p:nvPr>
        </p:nvSpPr>
        <p:spPr>
          <a:xfrm>
            <a:off x="838200" y="365125"/>
            <a:ext cx="10430435" cy="979581"/>
          </a:xfrm>
        </p:spPr>
        <p:txBody>
          <a:bodyPr/>
          <a:lstStyle/>
          <a:p>
            <a:r>
              <a:rPr lang="en-US" dirty="0"/>
              <a:t>Magic Wand</a:t>
            </a:r>
          </a:p>
        </p:txBody>
      </p:sp>
      <p:pic>
        <p:nvPicPr>
          <p:cNvPr id="4" name="Picture 3">
            <a:extLst>
              <a:ext uri="{FF2B5EF4-FFF2-40B4-BE49-F238E27FC236}">
                <a16:creationId xmlns:a16="http://schemas.microsoft.com/office/drawing/2014/main" id="{DFC0FA80-39E6-054F-99B7-D342CD3506F5}"/>
              </a:ext>
            </a:extLst>
          </p:cNvPr>
          <p:cNvPicPr>
            <a:picLocks noChangeAspect="1"/>
          </p:cNvPicPr>
          <p:nvPr/>
        </p:nvPicPr>
        <p:blipFill>
          <a:blip r:embed="rId2"/>
          <a:stretch>
            <a:fillRect/>
          </a:stretch>
        </p:blipFill>
        <p:spPr>
          <a:xfrm>
            <a:off x="1651000" y="1441450"/>
            <a:ext cx="8890000" cy="3975100"/>
          </a:xfrm>
          <a:prstGeom prst="rect">
            <a:avLst/>
          </a:prstGeom>
        </p:spPr>
      </p:pic>
    </p:spTree>
    <p:extLst>
      <p:ext uri="{BB962C8B-B14F-4D97-AF65-F5344CB8AC3E}">
        <p14:creationId xmlns:p14="http://schemas.microsoft.com/office/powerpoint/2010/main" val="115192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1A5AD-654C-954B-8B85-5EA3227141B4}"/>
              </a:ext>
            </a:extLst>
          </p:cNvPr>
          <p:cNvSpPr>
            <a:spLocks noGrp="1"/>
          </p:cNvSpPr>
          <p:nvPr>
            <p:ph type="title"/>
          </p:nvPr>
        </p:nvSpPr>
        <p:spPr/>
        <p:txBody>
          <a:bodyPr/>
          <a:lstStyle/>
          <a:p>
            <a:r>
              <a:rPr lang="en-US" dirty="0"/>
              <a:t>Accelerometer</a:t>
            </a:r>
          </a:p>
        </p:txBody>
      </p:sp>
      <p:sp>
        <p:nvSpPr>
          <p:cNvPr id="3" name="Content Placeholder 2">
            <a:extLst>
              <a:ext uri="{FF2B5EF4-FFF2-40B4-BE49-F238E27FC236}">
                <a16:creationId xmlns:a16="http://schemas.microsoft.com/office/drawing/2014/main" id="{8593FD54-0631-B34B-AB3D-03EEB208F393}"/>
              </a:ext>
            </a:extLst>
          </p:cNvPr>
          <p:cNvSpPr>
            <a:spLocks noGrp="1"/>
          </p:cNvSpPr>
          <p:nvPr>
            <p:ph idx="1"/>
          </p:nvPr>
        </p:nvSpPr>
        <p:spPr>
          <a:xfrm>
            <a:off x="999565" y="1690688"/>
            <a:ext cx="10515600" cy="4351338"/>
          </a:xfrm>
        </p:spPr>
        <p:txBody>
          <a:bodyPr/>
          <a:lstStyle/>
          <a:p>
            <a:pPr marL="0" indent="0">
              <a:buNone/>
            </a:pPr>
            <a:r>
              <a:rPr lang="en-US" dirty="0"/>
              <a:t>A three-axis accelerometer outputs three values representing the amount of acceleration on the device’s x, y, and z-axes. </a:t>
            </a:r>
          </a:p>
          <a:p>
            <a:pPr marL="0" indent="0">
              <a:buNone/>
            </a:pPr>
            <a:endParaRPr lang="en-US" dirty="0"/>
          </a:p>
          <a:p>
            <a:pPr marL="0" indent="0">
              <a:buNone/>
            </a:pPr>
            <a:r>
              <a:rPr lang="en-US" dirty="0"/>
              <a:t>The accelerometer on the </a:t>
            </a:r>
            <a:r>
              <a:rPr lang="en-US" dirty="0" err="1"/>
              <a:t>SparkFun</a:t>
            </a:r>
            <a:r>
              <a:rPr lang="en-US" dirty="0"/>
              <a:t> Edge board can do this 25 times per second (a rate of 25 Hz). </a:t>
            </a:r>
          </a:p>
          <a:p>
            <a:pPr marL="0" indent="0">
              <a:buNone/>
            </a:pPr>
            <a:endParaRPr lang="en-US" dirty="0"/>
          </a:p>
          <a:p>
            <a:pPr marL="0" indent="0">
              <a:buNone/>
            </a:pPr>
            <a:r>
              <a:rPr lang="en-US" dirty="0"/>
              <a:t>The accelerometer on the Arduino Nano 33 BLE Sense board returns measurements at a rate of 119 Hz. This means that in addition to capturing data, we need to </a:t>
            </a:r>
            <a:r>
              <a:rPr lang="en-US" dirty="0" err="1"/>
              <a:t>downsample</a:t>
            </a:r>
            <a:r>
              <a:rPr lang="en-US" dirty="0"/>
              <a:t> it to suit our model</a:t>
            </a:r>
          </a:p>
        </p:txBody>
      </p:sp>
    </p:spTree>
    <p:extLst>
      <p:ext uri="{BB962C8B-B14F-4D97-AF65-F5344CB8AC3E}">
        <p14:creationId xmlns:p14="http://schemas.microsoft.com/office/powerpoint/2010/main" val="3568299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3D74-526A-FF49-84E3-DD573383C773}"/>
              </a:ext>
            </a:extLst>
          </p:cNvPr>
          <p:cNvSpPr>
            <a:spLocks noGrp="1"/>
          </p:cNvSpPr>
          <p:nvPr>
            <p:ph type="title"/>
          </p:nvPr>
        </p:nvSpPr>
        <p:spPr/>
        <p:txBody>
          <a:bodyPr/>
          <a:lstStyle/>
          <a:p>
            <a:r>
              <a:rPr lang="en-US" dirty="0"/>
              <a:t>Magic Wand Model</a:t>
            </a:r>
          </a:p>
        </p:txBody>
      </p:sp>
      <p:sp>
        <p:nvSpPr>
          <p:cNvPr id="3" name="Content Placeholder 2">
            <a:extLst>
              <a:ext uri="{FF2B5EF4-FFF2-40B4-BE49-F238E27FC236}">
                <a16:creationId xmlns:a16="http://schemas.microsoft.com/office/drawing/2014/main" id="{01D370A5-BCA7-F94F-8A41-4E684601573F}"/>
              </a:ext>
            </a:extLst>
          </p:cNvPr>
          <p:cNvSpPr>
            <a:spLocks noGrp="1"/>
          </p:cNvSpPr>
          <p:nvPr>
            <p:ph idx="1"/>
          </p:nvPr>
        </p:nvSpPr>
        <p:spPr/>
        <p:txBody>
          <a:bodyPr>
            <a:normAutofit fontScale="92500" lnSpcReduction="20000"/>
          </a:bodyPr>
          <a:lstStyle/>
          <a:p>
            <a:pPr marL="0" indent="0">
              <a:buNone/>
            </a:pPr>
            <a:endParaRPr lang="en-US" dirty="0"/>
          </a:p>
          <a:p>
            <a:pPr marL="0" indent="0">
              <a:buNone/>
            </a:pPr>
            <a:r>
              <a:rPr lang="en-US" dirty="0"/>
              <a:t>Model outputs probability scores for four classes: one representing each gesture (“wing,” “ring,” and “slope”), and one representing no recognized gesture. The probability scores sum to 1, with a score above 0.8 being considered confident.</a:t>
            </a:r>
            <a:br>
              <a:rPr lang="en-US" dirty="0"/>
            </a:br>
            <a:br>
              <a:rPr lang="en-US" dirty="0"/>
            </a:br>
            <a:r>
              <a:rPr lang="en-US" dirty="0"/>
              <a:t>The model is a convolutional neural network (CNN) and that it transforms a sequence of 128 three-axis accelerometer readings, representing around </a:t>
            </a:r>
            <a:r>
              <a:rPr lang="en-US" dirty="0">
                <a:solidFill>
                  <a:srgbClr val="FF0000"/>
                </a:solidFill>
              </a:rPr>
              <a:t>five seconds of time</a:t>
            </a:r>
            <a:r>
              <a:rPr lang="en-US" dirty="0"/>
              <a:t>, into an array of four probabilities: one for each gesture, and one for “unknown.” </a:t>
            </a:r>
          </a:p>
          <a:p>
            <a:pPr marL="0" indent="0">
              <a:buNone/>
            </a:pPr>
            <a:endParaRPr lang="en-US" dirty="0"/>
          </a:p>
          <a:p>
            <a:pPr marL="0" indent="0">
              <a:buNone/>
            </a:pPr>
            <a:r>
              <a:rPr lang="en-US" dirty="0">
                <a:hlinkClick r:id="rId2"/>
              </a:rPr>
              <a:t>https://github.com/tensorflow/tensorflow/blob/master/tensorflow/lite/micro/examples/magic_wand/train/train_magic_wand_model</a:t>
            </a:r>
            <a:r>
              <a:rPr lang="en-US" sz="2400" dirty="0">
                <a:hlinkClick r:id="rId2"/>
              </a:rPr>
              <a:t>.ipynb</a:t>
            </a:r>
            <a:endParaRPr lang="en-US" dirty="0"/>
          </a:p>
          <a:p>
            <a:pPr marL="0" indent="0">
              <a:buNone/>
            </a:pPr>
            <a:endParaRPr lang="en-US" dirty="0"/>
          </a:p>
        </p:txBody>
      </p:sp>
    </p:spTree>
    <p:extLst>
      <p:ext uri="{BB962C8B-B14F-4D97-AF65-F5344CB8AC3E}">
        <p14:creationId xmlns:p14="http://schemas.microsoft.com/office/powerpoint/2010/main" val="2717346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28EDC-A70B-1F4C-B6D9-21AA4F5EBC8D}"/>
              </a:ext>
            </a:extLst>
          </p:cNvPr>
          <p:cNvSpPr>
            <a:spLocks noGrp="1"/>
          </p:cNvSpPr>
          <p:nvPr>
            <p:ph type="title"/>
          </p:nvPr>
        </p:nvSpPr>
        <p:spPr/>
        <p:txBody>
          <a:bodyPr/>
          <a:lstStyle/>
          <a:p>
            <a:r>
              <a:rPr lang="en-US" dirty="0"/>
              <a:t>Magic Wand Inference</a:t>
            </a:r>
          </a:p>
        </p:txBody>
      </p:sp>
      <p:sp>
        <p:nvSpPr>
          <p:cNvPr id="3" name="Content Placeholder 2">
            <a:extLst>
              <a:ext uri="{FF2B5EF4-FFF2-40B4-BE49-F238E27FC236}">
                <a16:creationId xmlns:a16="http://schemas.microsoft.com/office/drawing/2014/main" id="{CE857673-37E1-454A-AF8F-CDC1562986EE}"/>
              </a:ext>
            </a:extLst>
          </p:cNvPr>
          <p:cNvSpPr>
            <a:spLocks noGrp="1"/>
          </p:cNvSpPr>
          <p:nvPr>
            <p:ph idx="1"/>
          </p:nvPr>
        </p:nvSpPr>
        <p:spPr/>
        <p:txBody>
          <a:bodyPr/>
          <a:lstStyle/>
          <a:p>
            <a:pPr marL="0" indent="0">
              <a:buNone/>
            </a:pPr>
            <a:r>
              <a:rPr lang="en-US" dirty="0"/>
              <a:t>Because we’ll be running multiple inferences per second, we’ll need to make sure a single errant inference while a gesture is performed doesn’t skew our results. Our mechanism for doing this will be to consider a gesture as being detected only after it has been confirmed by a certain number of inferences. </a:t>
            </a:r>
          </a:p>
          <a:p>
            <a:pPr marL="0" indent="0">
              <a:buNone/>
            </a:pPr>
            <a:r>
              <a:rPr lang="en-US" dirty="0"/>
              <a:t>Given that each gesture takes a different amount of time to perform, the number of required inferences is different for each gesture, with the optimal numbers being determined through experimentation.</a:t>
            </a:r>
          </a:p>
          <a:p>
            <a:pPr marL="0" indent="0">
              <a:buNone/>
            </a:pPr>
            <a:r>
              <a:rPr lang="en-US" dirty="0"/>
              <a:t> Likewise, inference runs at varying rates on different devices, so these thresholds are also set per device</a:t>
            </a:r>
          </a:p>
        </p:txBody>
      </p:sp>
    </p:spTree>
    <p:extLst>
      <p:ext uri="{BB962C8B-B14F-4D97-AF65-F5344CB8AC3E}">
        <p14:creationId xmlns:p14="http://schemas.microsoft.com/office/powerpoint/2010/main" val="4164859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ABF6BE8-61BD-2749-B44D-178951878531}"/>
              </a:ext>
            </a:extLst>
          </p:cNvPr>
          <p:cNvPicPr>
            <a:picLocks noGrp="1" noChangeAspect="1"/>
          </p:cNvPicPr>
          <p:nvPr>
            <p:ph idx="1"/>
          </p:nvPr>
        </p:nvPicPr>
        <p:blipFill>
          <a:blip r:embed="rId2"/>
          <a:stretch>
            <a:fillRect/>
          </a:stretch>
        </p:blipFill>
        <p:spPr>
          <a:xfrm>
            <a:off x="2048650" y="800100"/>
            <a:ext cx="6798103" cy="5376863"/>
          </a:xfrm>
          <a:prstGeom prst="rect">
            <a:avLst/>
          </a:prstGeom>
        </p:spPr>
      </p:pic>
    </p:spTree>
    <p:extLst>
      <p:ext uri="{BB962C8B-B14F-4D97-AF65-F5344CB8AC3E}">
        <p14:creationId xmlns:p14="http://schemas.microsoft.com/office/powerpoint/2010/main" val="75999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06DDA-FB3D-D743-A11C-FDAF3E22A810}"/>
              </a:ext>
            </a:extLst>
          </p:cNvPr>
          <p:cNvSpPr>
            <a:spLocks noGrp="1"/>
          </p:cNvSpPr>
          <p:nvPr>
            <p:ph type="title"/>
          </p:nvPr>
        </p:nvSpPr>
        <p:spPr>
          <a:xfrm>
            <a:off x="838200" y="365125"/>
            <a:ext cx="10515600" cy="576169"/>
          </a:xfrm>
        </p:spPr>
        <p:txBody>
          <a:bodyPr>
            <a:normAutofit fontScale="90000"/>
          </a:bodyPr>
          <a:lstStyle/>
          <a:p>
            <a:r>
              <a:rPr lang="en-US" dirty="0"/>
              <a:t>Links</a:t>
            </a:r>
          </a:p>
        </p:txBody>
      </p:sp>
      <p:sp>
        <p:nvSpPr>
          <p:cNvPr id="3" name="Content Placeholder 2">
            <a:extLst>
              <a:ext uri="{FF2B5EF4-FFF2-40B4-BE49-F238E27FC236}">
                <a16:creationId xmlns:a16="http://schemas.microsoft.com/office/drawing/2014/main" id="{F6BC5C16-D76C-6043-8F5F-25C1399070B6}"/>
              </a:ext>
            </a:extLst>
          </p:cNvPr>
          <p:cNvSpPr>
            <a:spLocks noGrp="1"/>
          </p:cNvSpPr>
          <p:nvPr>
            <p:ph idx="1"/>
          </p:nvPr>
        </p:nvSpPr>
        <p:spPr>
          <a:xfrm>
            <a:off x="838200" y="1169894"/>
            <a:ext cx="10515600" cy="5007069"/>
          </a:xfrm>
        </p:spPr>
        <p:txBody>
          <a:bodyPr>
            <a:normAutofit/>
          </a:bodyPr>
          <a:lstStyle/>
          <a:p>
            <a:r>
              <a:rPr lang="en-US" sz="2000" dirty="0">
                <a:hlinkClick r:id="rId2"/>
              </a:rPr>
              <a:t>https://www.tensorflow.org/lite/microcontrollers/get_started</a:t>
            </a:r>
            <a:endParaRPr lang="en-US" sz="2000" dirty="0"/>
          </a:p>
          <a:p>
            <a:r>
              <a:rPr lang="en-US" sz="2000" dirty="0">
                <a:hlinkClick r:id="rId3"/>
              </a:rPr>
              <a:t>https://github.com/tensorflow/tensorflow/tree/master/tensorflow/lite</a:t>
            </a:r>
            <a:endParaRPr lang="en-US" sz="2000" dirty="0"/>
          </a:p>
          <a:p>
            <a:r>
              <a:rPr lang="en-US" sz="2000" dirty="0">
                <a:hlinkClick r:id="rId4"/>
              </a:rPr>
              <a:t>https://community.arm.com/developer/research/b/articles/posts/sparse-architecture-search-sparse-democratizing-and-enabling-tinyml-on-arm-m-class</a:t>
            </a:r>
            <a:endParaRPr lang="en-US" sz="2000" dirty="0"/>
          </a:p>
          <a:p>
            <a:r>
              <a:rPr lang="en-US" sz="2000" dirty="0">
                <a:hlinkClick r:id="rId5"/>
              </a:rPr>
              <a:t>https://developer.arm.com/solutions/machine-learning-on-arm/developer-material/how-to-guides/build-arm-cortex-m-voice-assistant-with-google-tensorflow-lite/single-page</a:t>
            </a:r>
            <a:endParaRPr lang="en-US" sz="2000" dirty="0"/>
          </a:p>
          <a:p>
            <a:r>
              <a:rPr lang="en-US" sz="2000" dirty="0">
                <a:hlinkClick r:id="rId6" tooltip="https://developer.arm.com/architectures/instruction-sets/dsp-extensions/dsp-for-cortex-m"/>
              </a:rPr>
              <a:t>https://developer.arm.com/architectures/instruction-sets/dsp-extensions/dsp-for-cortex-m</a:t>
            </a:r>
            <a:endParaRPr lang="en-US" sz="2000" dirty="0"/>
          </a:p>
          <a:p>
            <a:r>
              <a:rPr lang="en-US" sz="2000" dirty="0">
                <a:hlinkClick r:id="rId7"/>
              </a:rPr>
              <a:t>https://github.com/tensorflow/tensorflow/blob/master/tensorflow/lite/micro/kernels/all_ops_resolver.cc</a:t>
            </a:r>
            <a:endParaRPr lang="en-US" sz="2000" dirty="0"/>
          </a:p>
          <a:p>
            <a:r>
              <a:rPr lang="en-US" sz="2000" dirty="0">
                <a:hlinkClick r:id="rId8"/>
              </a:rPr>
              <a:t>https://github.com/lutzroeder/netron</a:t>
            </a:r>
            <a:endParaRPr lang="en-US" sz="2000" dirty="0"/>
          </a:p>
          <a:p>
            <a:pPr marL="0" indent="0">
              <a:buNone/>
            </a:pPr>
            <a:endParaRPr lang="en-US" dirty="0"/>
          </a:p>
        </p:txBody>
      </p:sp>
    </p:spTree>
    <p:extLst>
      <p:ext uri="{BB962C8B-B14F-4D97-AF65-F5344CB8AC3E}">
        <p14:creationId xmlns:p14="http://schemas.microsoft.com/office/powerpoint/2010/main" val="3218395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0839D-56C8-A741-8D31-5CA4DA4A9363}"/>
              </a:ext>
            </a:extLst>
          </p:cNvPr>
          <p:cNvSpPr>
            <a:spLocks noGrp="1"/>
          </p:cNvSpPr>
          <p:nvPr>
            <p:ph type="title"/>
          </p:nvPr>
        </p:nvSpPr>
        <p:spPr/>
        <p:txBody>
          <a:bodyPr/>
          <a:lstStyle/>
          <a:p>
            <a:r>
              <a:rPr lang="en-US" dirty="0"/>
              <a:t>ML training output: .pb file</a:t>
            </a:r>
          </a:p>
        </p:txBody>
      </p:sp>
      <p:pic>
        <p:nvPicPr>
          <p:cNvPr id="4" name="Picture 3">
            <a:extLst>
              <a:ext uri="{FF2B5EF4-FFF2-40B4-BE49-F238E27FC236}">
                <a16:creationId xmlns:a16="http://schemas.microsoft.com/office/drawing/2014/main" id="{E9EF507E-0C99-9F4D-BC5B-B74705158F89}"/>
              </a:ext>
            </a:extLst>
          </p:cNvPr>
          <p:cNvPicPr>
            <a:picLocks noChangeAspect="1"/>
          </p:cNvPicPr>
          <p:nvPr/>
        </p:nvPicPr>
        <p:blipFill>
          <a:blip r:embed="rId2"/>
          <a:stretch>
            <a:fillRect/>
          </a:stretch>
        </p:blipFill>
        <p:spPr>
          <a:xfrm>
            <a:off x="673100" y="1727200"/>
            <a:ext cx="10845800" cy="3403600"/>
          </a:xfrm>
          <a:prstGeom prst="rect">
            <a:avLst/>
          </a:prstGeom>
        </p:spPr>
      </p:pic>
    </p:spTree>
    <p:extLst>
      <p:ext uri="{BB962C8B-B14F-4D97-AF65-F5344CB8AC3E}">
        <p14:creationId xmlns:p14="http://schemas.microsoft.com/office/powerpoint/2010/main" val="542675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A3069-3438-8D48-94C1-FA5853CF617E}"/>
              </a:ext>
            </a:extLst>
          </p:cNvPr>
          <p:cNvSpPr>
            <a:spLocks noGrp="1"/>
          </p:cNvSpPr>
          <p:nvPr>
            <p:ph type="title"/>
          </p:nvPr>
        </p:nvSpPr>
        <p:spPr/>
        <p:txBody>
          <a:bodyPr/>
          <a:lstStyle/>
          <a:p>
            <a:r>
              <a:rPr lang="en-US" dirty="0"/>
              <a:t>Inference flow</a:t>
            </a:r>
          </a:p>
        </p:txBody>
      </p:sp>
      <p:pic>
        <p:nvPicPr>
          <p:cNvPr id="4" name="Picture 3">
            <a:extLst>
              <a:ext uri="{FF2B5EF4-FFF2-40B4-BE49-F238E27FC236}">
                <a16:creationId xmlns:a16="http://schemas.microsoft.com/office/drawing/2014/main" id="{C061F4FC-99FC-B041-9BE0-118CBB6505A3}"/>
              </a:ext>
            </a:extLst>
          </p:cNvPr>
          <p:cNvPicPr>
            <a:picLocks noChangeAspect="1"/>
          </p:cNvPicPr>
          <p:nvPr/>
        </p:nvPicPr>
        <p:blipFill>
          <a:blip r:embed="rId2"/>
          <a:stretch>
            <a:fillRect/>
          </a:stretch>
        </p:blipFill>
        <p:spPr>
          <a:xfrm>
            <a:off x="660400" y="1720850"/>
            <a:ext cx="10871200" cy="3416300"/>
          </a:xfrm>
          <a:prstGeom prst="rect">
            <a:avLst/>
          </a:prstGeom>
        </p:spPr>
      </p:pic>
    </p:spTree>
    <p:extLst>
      <p:ext uri="{BB962C8B-B14F-4D97-AF65-F5344CB8AC3E}">
        <p14:creationId xmlns:p14="http://schemas.microsoft.com/office/powerpoint/2010/main" val="1215825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A9BA-214B-9948-8926-DC2581CBFB6B}"/>
              </a:ext>
            </a:extLst>
          </p:cNvPr>
          <p:cNvSpPr>
            <a:spLocks noGrp="1"/>
          </p:cNvSpPr>
          <p:nvPr>
            <p:ph type="title"/>
          </p:nvPr>
        </p:nvSpPr>
        <p:spPr/>
        <p:txBody>
          <a:bodyPr/>
          <a:lstStyle/>
          <a:p>
            <a:r>
              <a:rPr lang="en-US" dirty="0"/>
              <a:t>TensorFlow Lite vs TensorFlow</a:t>
            </a:r>
          </a:p>
        </p:txBody>
      </p:sp>
      <p:sp>
        <p:nvSpPr>
          <p:cNvPr id="3" name="Content Placeholder 2">
            <a:extLst>
              <a:ext uri="{FF2B5EF4-FFF2-40B4-BE49-F238E27FC236}">
                <a16:creationId xmlns:a16="http://schemas.microsoft.com/office/drawing/2014/main" id="{BC9B6832-505A-FF43-B293-7F034109630F}"/>
              </a:ext>
            </a:extLst>
          </p:cNvPr>
          <p:cNvSpPr>
            <a:spLocks noGrp="1"/>
          </p:cNvSpPr>
          <p:nvPr>
            <p:ph idx="1"/>
          </p:nvPr>
        </p:nvSpPr>
        <p:spPr>
          <a:xfrm>
            <a:off x="838200" y="1825625"/>
            <a:ext cx="10515600" cy="4667250"/>
          </a:xfrm>
        </p:spPr>
        <p:txBody>
          <a:bodyPr>
            <a:normAutofit lnSpcReduction="10000"/>
          </a:bodyPr>
          <a:lstStyle/>
          <a:p>
            <a:pPr marL="0" indent="0">
              <a:buNone/>
            </a:pPr>
            <a:r>
              <a:rPr lang="en-US" dirty="0">
                <a:hlinkClick r:id="rId2"/>
              </a:rPr>
              <a:t>https://www.tensorflow.org/lite/guide/ops_compatibility</a:t>
            </a:r>
            <a:endParaRPr lang="en-US" dirty="0"/>
          </a:p>
          <a:p>
            <a:pPr marL="0" indent="0">
              <a:buNone/>
            </a:pPr>
            <a:endParaRPr lang="en-US" dirty="0"/>
          </a:p>
          <a:p>
            <a:pPr marL="0" indent="0">
              <a:buNone/>
            </a:pPr>
            <a:r>
              <a:rPr lang="en-US" dirty="0"/>
              <a:t>If you’re planning a new model, you should ensure at the outset that you aren’t relying on features or ops that aren’t supported. In particular, LSTMs, GRUs, and other recurrent neural networks are not yet usable. </a:t>
            </a:r>
          </a:p>
          <a:p>
            <a:pPr marL="0" indent="0">
              <a:buNone/>
            </a:pPr>
            <a:r>
              <a:rPr lang="en-US" dirty="0"/>
              <a:t>There’s also currently a gap between what’s available in the full mobile version of TensorFlow Lite and the microcontroller branch. The simplest way to understand what operations are supported by TensorFlow Lite for Microcontrollers at the moment is to look at </a:t>
            </a:r>
            <a:r>
              <a:rPr lang="en-US" dirty="0">
                <a:hlinkClick r:id="rId3"/>
              </a:rPr>
              <a:t>https://github.com/tensorflow/tensorflow/blob/master/tensorflow/lite/micro/kernels/all_ops_resolver.cc</a:t>
            </a:r>
            <a:endParaRPr lang="en-US" dirty="0"/>
          </a:p>
          <a:p>
            <a:pPr marL="0" indent="0">
              <a:buNone/>
            </a:pPr>
            <a:endParaRPr lang="en-US" dirty="0"/>
          </a:p>
        </p:txBody>
      </p:sp>
    </p:spTree>
    <p:extLst>
      <p:ext uri="{BB962C8B-B14F-4D97-AF65-F5344CB8AC3E}">
        <p14:creationId xmlns:p14="http://schemas.microsoft.com/office/powerpoint/2010/main" val="883766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2A748-D39E-2848-8C0F-444C448D983A}"/>
              </a:ext>
            </a:extLst>
          </p:cNvPr>
          <p:cNvSpPr>
            <a:spLocks noGrp="1"/>
          </p:cNvSpPr>
          <p:nvPr>
            <p:ph type="title"/>
          </p:nvPr>
        </p:nvSpPr>
        <p:spPr/>
        <p:txBody>
          <a:bodyPr/>
          <a:lstStyle/>
          <a:p>
            <a:r>
              <a:rPr lang="en-US" dirty="0"/>
              <a:t>TF Lite Custom Ops</a:t>
            </a:r>
          </a:p>
        </p:txBody>
      </p:sp>
      <p:sp>
        <p:nvSpPr>
          <p:cNvPr id="3" name="Content Placeholder 2">
            <a:extLst>
              <a:ext uri="{FF2B5EF4-FFF2-40B4-BE49-F238E27FC236}">
                <a16:creationId xmlns:a16="http://schemas.microsoft.com/office/drawing/2014/main" id="{B3C647E0-2B5B-AA42-B841-B40F71142A82}"/>
              </a:ext>
            </a:extLst>
          </p:cNvPr>
          <p:cNvSpPr>
            <a:spLocks noGrp="1"/>
          </p:cNvSpPr>
          <p:nvPr>
            <p:ph idx="1"/>
          </p:nvPr>
        </p:nvSpPr>
        <p:spPr/>
        <p:txBody>
          <a:bodyPr/>
          <a:lstStyle/>
          <a:p>
            <a:pPr marL="0" indent="0">
              <a:buNone/>
            </a:pPr>
            <a:r>
              <a:rPr lang="en-US" dirty="0"/>
              <a:t>TensorFlow supports more than 800 operations, TF Lite - only 122 ops</a:t>
            </a:r>
          </a:p>
          <a:p>
            <a:pPr marL="0" indent="0">
              <a:buNone/>
            </a:pPr>
            <a:br>
              <a:rPr lang="en-US" dirty="0"/>
            </a:br>
            <a:r>
              <a:rPr lang="en-US" dirty="0"/>
              <a:t>If you  find that there are TensorFlow operations that you absolutely need that are not supported by TensorFlow Lite, it is possible to save them as custom operations inside the TensorFlow Lite file format, and then implement them yourself</a:t>
            </a:r>
          </a:p>
        </p:txBody>
      </p:sp>
    </p:spTree>
    <p:extLst>
      <p:ext uri="{BB962C8B-B14F-4D97-AF65-F5344CB8AC3E}">
        <p14:creationId xmlns:p14="http://schemas.microsoft.com/office/powerpoint/2010/main" val="3285403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5CB8-1F90-C044-9839-9C0D35DBA279}"/>
              </a:ext>
            </a:extLst>
          </p:cNvPr>
          <p:cNvSpPr>
            <a:spLocks noGrp="1"/>
          </p:cNvSpPr>
          <p:nvPr>
            <p:ph type="title"/>
          </p:nvPr>
        </p:nvSpPr>
        <p:spPr/>
        <p:txBody>
          <a:bodyPr/>
          <a:lstStyle/>
          <a:p>
            <a:r>
              <a:rPr lang="en-US" dirty="0"/>
              <a:t>How to find all TF ops types</a:t>
            </a:r>
          </a:p>
        </p:txBody>
      </p:sp>
      <p:sp>
        <p:nvSpPr>
          <p:cNvPr id="3" name="Content Placeholder 2">
            <a:extLst>
              <a:ext uri="{FF2B5EF4-FFF2-40B4-BE49-F238E27FC236}">
                <a16:creationId xmlns:a16="http://schemas.microsoft.com/office/drawing/2014/main" id="{E2D592FE-47EF-6548-8E50-1BC04EE3A84E}"/>
              </a:ext>
            </a:extLst>
          </p:cNvPr>
          <p:cNvSpPr>
            <a:spLocks noGrp="1"/>
          </p:cNvSpPr>
          <p:nvPr>
            <p:ph idx="1"/>
          </p:nvPr>
        </p:nvSpPr>
        <p:spPr/>
        <p:txBody>
          <a:bodyPr>
            <a:normAutofit fontScale="92500" lnSpcReduction="10000"/>
          </a:bodyPr>
          <a:lstStyle/>
          <a:p>
            <a:pPr marL="0" indent="0">
              <a:buNone/>
            </a:pPr>
            <a:r>
              <a:rPr lang="en-US" dirty="0"/>
              <a:t>you can access the underlying low-level operations from </a:t>
            </a:r>
            <a:r>
              <a:rPr lang="en-US" dirty="0" err="1"/>
              <a:t>Keras</a:t>
            </a:r>
            <a:r>
              <a:rPr lang="en-US" dirty="0"/>
              <a:t>, as long as you can retrieve the underlying Session object using </a:t>
            </a:r>
            <a:r>
              <a:rPr lang="en-US" dirty="0" err="1"/>
              <a:t>tf.keras.backend.get_session</a:t>
            </a:r>
            <a:r>
              <a:rPr lang="en-US" dirty="0"/>
              <a:t>() . If you’re coding directly in TensorFlow, it’s likely that you already have the session in a variable, so the following code should still work: </a:t>
            </a:r>
          </a:p>
          <a:p>
            <a:pPr marL="0" indent="0">
              <a:buNone/>
            </a:pPr>
            <a:r>
              <a:rPr lang="en-US" dirty="0"/>
              <a:t>for op in </a:t>
            </a:r>
            <a:r>
              <a:rPr lang="en-US" dirty="0" err="1"/>
              <a:t>sess.graph.get_operations</a:t>
            </a:r>
            <a:r>
              <a:rPr lang="en-US" dirty="0"/>
              <a:t> (): </a:t>
            </a:r>
          </a:p>
          <a:p>
            <a:pPr marL="0" indent="0">
              <a:buNone/>
            </a:pPr>
            <a:r>
              <a:rPr lang="en-US" dirty="0"/>
              <a:t>       print ( </a:t>
            </a:r>
            <a:r>
              <a:rPr lang="en-US" dirty="0" err="1"/>
              <a:t>op.type</a:t>
            </a:r>
            <a:r>
              <a:rPr lang="en-US" dirty="0"/>
              <a:t> ) </a:t>
            </a:r>
          </a:p>
          <a:p>
            <a:pPr marL="0" indent="0">
              <a:buNone/>
            </a:pPr>
            <a:r>
              <a:rPr lang="en-US" dirty="0"/>
              <a:t>If you’ve assigned your session to the </a:t>
            </a:r>
            <a:r>
              <a:rPr lang="en-US" dirty="0" err="1"/>
              <a:t>sess</a:t>
            </a:r>
            <a:r>
              <a:rPr lang="en-US" dirty="0"/>
              <a:t> variable, this will print out the types of all the ops in your model. You can also access other properties, like name , to get more information. Understanding what TensorFlow operations are present will help a lot in the conversion process to TensorFlow Lite.</a:t>
            </a:r>
          </a:p>
        </p:txBody>
      </p:sp>
    </p:spTree>
    <p:extLst>
      <p:ext uri="{BB962C8B-B14F-4D97-AF65-F5344CB8AC3E}">
        <p14:creationId xmlns:p14="http://schemas.microsoft.com/office/powerpoint/2010/main" val="1553976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275F-A0E8-0341-887C-7AD9B1A4E5FB}"/>
              </a:ext>
            </a:extLst>
          </p:cNvPr>
          <p:cNvSpPr>
            <a:spLocks noGrp="1"/>
          </p:cNvSpPr>
          <p:nvPr>
            <p:ph type="title"/>
          </p:nvPr>
        </p:nvSpPr>
        <p:spPr/>
        <p:txBody>
          <a:bodyPr/>
          <a:lstStyle/>
          <a:p>
            <a:r>
              <a:rPr lang="en-US" dirty="0"/>
              <a:t>TF Lite convertor</a:t>
            </a:r>
          </a:p>
        </p:txBody>
      </p:sp>
      <p:sp>
        <p:nvSpPr>
          <p:cNvPr id="3" name="Content Placeholder 2">
            <a:extLst>
              <a:ext uri="{FF2B5EF4-FFF2-40B4-BE49-F238E27FC236}">
                <a16:creationId xmlns:a16="http://schemas.microsoft.com/office/drawing/2014/main" id="{619EE683-BE99-F94A-BECB-302D65560842}"/>
              </a:ext>
            </a:extLst>
          </p:cNvPr>
          <p:cNvSpPr>
            <a:spLocks noGrp="1"/>
          </p:cNvSpPr>
          <p:nvPr>
            <p:ph idx="1"/>
          </p:nvPr>
        </p:nvSpPr>
        <p:spPr/>
        <p:txBody>
          <a:bodyPr>
            <a:normAutofit fontScale="92500" lnSpcReduction="20000"/>
          </a:bodyPr>
          <a:lstStyle/>
          <a:p>
            <a:pPr marL="0" indent="0">
              <a:buNone/>
            </a:pPr>
            <a:endParaRPr lang="en-US" sz="1400" dirty="0">
              <a:hlinkClick r:id="rId2"/>
            </a:endParaRPr>
          </a:p>
          <a:p>
            <a:pPr marL="0" indent="0">
              <a:buNone/>
            </a:pPr>
            <a:r>
              <a:rPr lang="en-US" dirty="0"/>
              <a:t>The converter input supports </a:t>
            </a:r>
            <a:r>
              <a:rPr lang="en-US" dirty="0">
                <a:hlinkClick r:id="rId3"/>
              </a:rPr>
              <a:t>SavedModels</a:t>
            </a:r>
            <a:r>
              <a:rPr lang="en-US" dirty="0"/>
              <a:t>, </a:t>
            </a:r>
            <a:br>
              <a:rPr lang="en-US" dirty="0"/>
            </a:br>
            <a:r>
              <a:rPr lang="en-US" dirty="0"/>
              <a:t>frozen graphs (models generated via </a:t>
            </a:r>
            <a:r>
              <a:rPr lang="en-US" dirty="0">
                <a:hlinkClick r:id="rId4"/>
              </a:rPr>
              <a:t>freeze_graph.py</a:t>
            </a:r>
            <a:r>
              <a:rPr lang="en-US" dirty="0"/>
              <a:t>), </a:t>
            </a:r>
            <a:br>
              <a:rPr lang="en-US" dirty="0"/>
            </a:br>
            <a:r>
              <a:rPr lang="en-US" dirty="0"/>
              <a:t>and </a:t>
            </a:r>
            <a:r>
              <a:rPr lang="en-US" dirty="0" err="1"/>
              <a:t>tf.Keras</a:t>
            </a:r>
            <a:r>
              <a:rPr lang="en-US" dirty="0"/>
              <a:t> model files.  Output: </a:t>
            </a:r>
            <a:r>
              <a:rPr lang="en-US" dirty="0" err="1"/>
              <a:t>FlatBuffer</a:t>
            </a:r>
            <a:r>
              <a:rPr lang="en-US" dirty="0"/>
              <a:t> file</a:t>
            </a:r>
          </a:p>
          <a:p>
            <a:pPr marL="0" indent="0">
              <a:buNone/>
            </a:pPr>
            <a:br>
              <a:rPr lang="en-US" dirty="0"/>
            </a:br>
            <a:r>
              <a:rPr lang="en-US" dirty="0"/>
              <a:t>The TensorFlow Lite </a:t>
            </a:r>
            <a:r>
              <a:rPr lang="en-US" dirty="0" err="1"/>
              <a:t>FlatBuffer</a:t>
            </a:r>
            <a:r>
              <a:rPr lang="en-US" dirty="0"/>
              <a:t> file can be shipped to client devices.</a:t>
            </a:r>
          </a:p>
          <a:p>
            <a:pPr marL="0" indent="0">
              <a:buNone/>
            </a:pPr>
            <a:r>
              <a:rPr lang="en-US" sz="1400" dirty="0"/>
              <a:t>﻿In addition to creating a </a:t>
            </a:r>
            <a:r>
              <a:rPr lang="en-US" sz="1400" dirty="0" err="1"/>
              <a:t>FlatBuffer</a:t>
            </a:r>
            <a:r>
              <a:rPr lang="en-US" sz="1400" dirty="0"/>
              <a:t>, the TensorFlow Lite Converter can also apply optimizations to the model. These optimizations generally reduce the size of the model, the time it takes to run, or both. This can come at the cost of a reduction in accuracy, but the reduction is often small enough that it’s worthwhile. You can read more about optimizations in Chapter 13 . One of the most useful optimizations is quantization . By default, the weights and biases in a model are stored as 32-bit floating-point numbers so that high-precision calculations can occur during training. Quantization allows you to reduce the precision of these numbers so that they fit into 8-bit integers</a:t>
            </a:r>
            <a:endParaRPr lang="en-US" sz="1400" dirty="0">
              <a:hlinkClick r:id="rId2"/>
            </a:endParaRPr>
          </a:p>
          <a:p>
            <a:pPr marL="0" indent="0">
              <a:buNone/>
            </a:pPr>
            <a:endParaRPr lang="en-US" sz="1400" dirty="0">
              <a:hlinkClick r:id="rId2"/>
            </a:endParaRPr>
          </a:p>
          <a:p>
            <a:pPr marL="0" indent="0">
              <a:buNone/>
            </a:pPr>
            <a:r>
              <a:rPr lang="en-US" sz="1800" dirty="0">
                <a:hlinkClick r:id="rId2"/>
              </a:rPr>
              <a:t>https://www.tensorflow.org/lite/convert/index</a:t>
            </a:r>
            <a:br>
              <a:rPr lang="en-US" sz="1800" dirty="0"/>
            </a:br>
            <a:br>
              <a:rPr lang="en-US" sz="1800" dirty="0"/>
            </a:br>
            <a:r>
              <a:rPr lang="en-US" sz="1800" dirty="0">
                <a:hlinkClick r:id="rId5"/>
              </a:rPr>
              <a:t>https://github.com/tensorflow/tensorflow/tree/master/tensorflow/lite/toco</a:t>
            </a:r>
            <a:endParaRPr lang="en-US" sz="1800" dirty="0"/>
          </a:p>
          <a:p>
            <a:pPr marL="0" indent="0">
              <a:buNone/>
            </a:pPr>
            <a:r>
              <a:rPr lang="en-US" sz="1800" dirty="0">
                <a:hlinkClick r:id="rId3"/>
              </a:rPr>
              <a:t>https://www.tensorflow.org/guide/saved_model#using_savedmodel_with_estimators</a:t>
            </a:r>
            <a:endParaRPr lang="en-US" sz="1800" dirty="0"/>
          </a:p>
          <a:p>
            <a:pPr marL="0" indent="0">
              <a:buNone/>
            </a:pPr>
            <a:r>
              <a:rPr lang="en-US" sz="1800" dirty="0">
                <a:hlinkClick r:id="rId4"/>
              </a:rPr>
              <a:t>https://github.com/tensorflow/tensorflow/blob/master/tensorflow/python/tools/freeze_graph.py</a:t>
            </a:r>
            <a:endParaRPr lang="en-US" sz="180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782860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CA496-A4CD-554C-AEF8-A41AABD8E3FD}"/>
              </a:ext>
            </a:extLst>
          </p:cNvPr>
          <p:cNvSpPr>
            <a:spLocks noGrp="1"/>
          </p:cNvSpPr>
          <p:nvPr>
            <p:ph type="title"/>
          </p:nvPr>
        </p:nvSpPr>
        <p:spPr>
          <a:xfrm>
            <a:off x="838200" y="365125"/>
            <a:ext cx="10515600" cy="403225"/>
          </a:xfrm>
        </p:spPr>
        <p:txBody>
          <a:bodyPr>
            <a:normAutofit fontScale="90000"/>
          </a:bodyPr>
          <a:lstStyle/>
          <a:p>
            <a:r>
              <a:rPr lang="en-US" dirty="0"/>
              <a:t>TF Lite Convertor</a:t>
            </a:r>
          </a:p>
        </p:txBody>
      </p:sp>
      <p:pic>
        <p:nvPicPr>
          <p:cNvPr id="4" name="Picture 3">
            <a:extLst>
              <a:ext uri="{FF2B5EF4-FFF2-40B4-BE49-F238E27FC236}">
                <a16:creationId xmlns:a16="http://schemas.microsoft.com/office/drawing/2014/main" id="{2ED127BA-0319-3140-8502-31AEE4EB4DEE}"/>
              </a:ext>
            </a:extLst>
          </p:cNvPr>
          <p:cNvPicPr>
            <a:picLocks noChangeAspect="1"/>
          </p:cNvPicPr>
          <p:nvPr/>
        </p:nvPicPr>
        <p:blipFill>
          <a:blip r:embed="rId2"/>
          <a:stretch>
            <a:fillRect/>
          </a:stretch>
        </p:blipFill>
        <p:spPr>
          <a:xfrm>
            <a:off x="920750" y="768350"/>
            <a:ext cx="10350500" cy="5321300"/>
          </a:xfrm>
          <a:prstGeom prst="rect">
            <a:avLst/>
          </a:prstGeom>
        </p:spPr>
      </p:pic>
    </p:spTree>
    <p:extLst>
      <p:ext uri="{BB962C8B-B14F-4D97-AF65-F5344CB8AC3E}">
        <p14:creationId xmlns:p14="http://schemas.microsoft.com/office/powerpoint/2010/main" val="330062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2466</Words>
  <Application>Microsoft Macintosh PowerPoint</Application>
  <PresentationFormat>Widescreen</PresentationFormat>
  <Paragraphs>92</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PowerPoint Presentation</vt:lpstr>
      <vt:lpstr>                               TinyML</vt:lpstr>
      <vt:lpstr>ML training output: .pb file</vt:lpstr>
      <vt:lpstr>Inference flow</vt:lpstr>
      <vt:lpstr>TensorFlow Lite vs TensorFlow</vt:lpstr>
      <vt:lpstr>TF Lite Custom Ops</vt:lpstr>
      <vt:lpstr>How to find all TF ops types</vt:lpstr>
      <vt:lpstr>TF Lite convertor</vt:lpstr>
      <vt:lpstr>TF Lite Convertor</vt:lpstr>
      <vt:lpstr>Example: sine model </vt:lpstr>
      <vt:lpstr>Converting Flatbuffer to C  </vt:lpstr>
      <vt:lpstr>TFLite on MCU:</vt:lpstr>
      <vt:lpstr>Wake-Word Detection</vt:lpstr>
      <vt:lpstr>PowerPoint Presentation</vt:lpstr>
      <vt:lpstr>Audio Provider</vt:lpstr>
      <vt:lpstr>Audio Provider 2</vt:lpstr>
      <vt:lpstr>Feature Provider</vt:lpstr>
      <vt:lpstr>Recognizer</vt:lpstr>
      <vt:lpstr>PowerPoint Presentation</vt:lpstr>
      <vt:lpstr>PowerPoint Presentation</vt:lpstr>
      <vt:lpstr>Output Layer</vt:lpstr>
      <vt:lpstr>Magic Wand</vt:lpstr>
      <vt:lpstr>Accelerometer</vt:lpstr>
      <vt:lpstr>Magic Wand Model</vt:lpstr>
      <vt:lpstr>Magic Wand Inference</vt:lpstr>
      <vt:lpstr>PowerPoint Presentation</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TinyML for microcontrollers</dc:title>
  <dc:creator>Michael Lubinsky</dc:creator>
  <cp:lastModifiedBy>Michael Lubinsky</cp:lastModifiedBy>
  <cp:revision>50</cp:revision>
  <dcterms:created xsi:type="dcterms:W3CDTF">2020-02-02T05:06:01Z</dcterms:created>
  <dcterms:modified xsi:type="dcterms:W3CDTF">2020-02-02T08:08:37Z</dcterms:modified>
</cp:coreProperties>
</file>