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neural-network-embeddings-explained-4d028e6f0526" TargetMode="External"/><Relationship Id="rId3" Type="http://schemas.openxmlformats.org/officeDocument/2006/relationships/hyperlink" Target="https://arxiv.org/abs/1907.01098"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neural-network-embeddings-explained-4d028e6f0526" TargetMode="External"/><Relationship Id="rId3" Type="http://schemas.openxmlformats.org/officeDocument/2006/relationships/hyperlink" Target="https://arxiv.org/abs/1907.01098"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neural-network-embeddings-explained-4d028e6f0526" TargetMode="External"/><Relationship Id="rId3" Type="http://schemas.openxmlformats.org/officeDocument/2006/relationships/hyperlink" Target="https://arxiv.org/abs/1907.01098"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6ae7571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6ae7571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3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Recommendation systems are difficult to evaluate without user-labeled data. User-labeled data can be in the form of gathering the number of skips from the user among the songs in the playlist recommended.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6ae7571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6ae7571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6ae75712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6ae75712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6ae75712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6ae75712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6ae7571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6ae7571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KKBOX is a leading music streaming service provider in East Asia. From KKBOX, we obtain a real-world dataset with 0.1 billion listening records from OCtober 2012 to September 2013. (Limitation)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explore more on using another dataset if we pass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6ae7571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6ae7571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KKBOX is a leading music streaming service provider in East Asia. From KKBOX, we obtain a real-world dataset with 0.1 billion listening records from OCtober 2012 to September 2013. (Limitation)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explore more on using another dataset if we pass one.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6ae75712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6ae75712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KKBOX is a leading music streaming service provider in East Asia. From KKBOX, we obtain a real-world dataset with 0.1 billion listening records from OCtober 2012 to September 2013. (Limitation)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explore more on using another dataset if we pass one.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ae75712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6ae75712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KKBOX is a leading music streaming service provider in East Asia. From KKBOX, we obtain a real-world dataset with 0.1 billion listening records from OCtober 2012 to September 2013. (Limitation)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explore more on using another dataset if we pass one.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6ae75712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6ae75712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KKBOX is a leading music streaming service provider in East Asia. From KKBOX, we obtain a real-world dataset with 0.1 billion listening records from OCtober 2012 to September 2013. (Limitation)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explore more on using another dataset if we pass 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62e3fa7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62e3fa7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66666"/>
                </a:solidFill>
                <a:latin typeface="Roboto"/>
                <a:ea typeface="Roboto"/>
                <a:cs typeface="Roboto"/>
                <a:sym typeface="Roboto"/>
              </a:rPr>
              <a:t>Donald</a:t>
            </a:r>
            <a:endParaRPr sz="1300">
              <a:solidFill>
                <a:srgbClr val="666666"/>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300">
                <a:solidFill>
                  <a:srgbClr val="666666"/>
                </a:solidFill>
                <a:latin typeface="Roboto"/>
                <a:ea typeface="Roboto"/>
                <a:cs typeface="Roboto"/>
                <a:sym typeface="Roboto"/>
              </a:rPr>
              <a:t>Music is a major part of our lives and with this comes the issue of music discovery. New songs are being created and released that we may never know of. We decided to create a playlist recommender to help with this task. We are using playlists because they are able to better represent the music one likes. The goal of this project is to be able to take a spotify playlist as an input and then output several playlists that are similar.  </a:t>
            </a:r>
            <a:endParaRPr sz="1300">
              <a:solidFill>
                <a:srgbClr val="666666"/>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62e3fa7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62e3fa7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https://towardsdatascience.com/neural-network-embeddings-explained-4d028e6f0526</a:t>
            </a:r>
            <a:r>
              <a:rPr lang="en"/>
              <a:t> - Embeddings</a:t>
            </a:r>
            <a:endParaRPr/>
          </a:p>
          <a:p>
            <a:pPr indent="0" lvl="0" marL="0" rtl="0" algn="l">
              <a:spcBef>
                <a:spcPts val="0"/>
              </a:spcBef>
              <a:spcAft>
                <a:spcPts val="0"/>
              </a:spcAft>
              <a:buNone/>
            </a:pPr>
            <a:r>
              <a:rPr lang="en" u="sng">
                <a:solidFill>
                  <a:schemeClr val="hlink"/>
                </a:solidFill>
                <a:hlinkClick r:id="rId3"/>
              </a:rPr>
              <a:t>https://arxiv.org/abs/1907.01098</a:t>
            </a:r>
            <a:r>
              <a:rPr lang="en"/>
              <a:t> - Paper the project is based 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6ae7571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6ae7571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https://towardsdatascience.com/neural-network-embeddings-explained-4d028e6f0526</a:t>
            </a:r>
            <a:r>
              <a:rPr lang="en"/>
              <a:t> - Embeddings</a:t>
            </a:r>
            <a:endParaRPr/>
          </a:p>
          <a:p>
            <a:pPr indent="0" lvl="0" marL="0" rtl="0" algn="l">
              <a:spcBef>
                <a:spcPts val="0"/>
              </a:spcBef>
              <a:spcAft>
                <a:spcPts val="0"/>
              </a:spcAft>
              <a:buNone/>
            </a:pPr>
            <a:r>
              <a:rPr lang="en" u="sng">
                <a:solidFill>
                  <a:schemeClr val="hlink"/>
                </a:solidFill>
                <a:hlinkClick r:id="rId3"/>
              </a:rPr>
              <a:t>https://arxiv.org/abs/1907.01098</a:t>
            </a:r>
            <a:r>
              <a:rPr lang="en"/>
              <a:t> - Paper the project is based 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6ae7571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6ae7571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https://towardsdatascience.com/neural-network-embeddings-explained-4d028e6f0526</a:t>
            </a:r>
            <a:r>
              <a:rPr lang="en"/>
              <a:t> - Embeddings</a:t>
            </a:r>
            <a:endParaRPr/>
          </a:p>
          <a:p>
            <a:pPr indent="0" lvl="0" marL="0" rtl="0" algn="l">
              <a:spcBef>
                <a:spcPts val="0"/>
              </a:spcBef>
              <a:spcAft>
                <a:spcPts val="0"/>
              </a:spcAft>
              <a:buNone/>
            </a:pPr>
            <a:r>
              <a:rPr lang="en" u="sng">
                <a:solidFill>
                  <a:schemeClr val="hlink"/>
                </a:solidFill>
                <a:hlinkClick r:id="rId3"/>
              </a:rPr>
              <a:t>https://arxiv.org/abs/1907.01098</a:t>
            </a:r>
            <a:r>
              <a:rPr lang="en"/>
              <a:t> - Paper the project is based 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62e3fa7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62e3fa7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5 Experiment Setup in the paper - Not 100% sure of this</a:t>
            </a:r>
            <a:endParaRPr/>
          </a:p>
          <a:p>
            <a:pPr indent="0" lvl="0" marL="0" rtl="0" algn="l">
              <a:spcBef>
                <a:spcPts val="0"/>
              </a:spcBef>
              <a:spcAft>
                <a:spcPts val="0"/>
              </a:spcAft>
              <a:buNone/>
            </a:pPr>
            <a:r>
              <a:rPr lang="en"/>
              <a:t>Maybe use LSTM instead of RNN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62e3fa7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62e3fa7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Tracey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62e3fa7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62e3fa7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Tracey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6ae7571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6ae7571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Tracey Kong, Kyra Abbu, Donald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Limitations</a:t>
            </a:r>
            <a:endParaRPr/>
          </a:p>
        </p:txBody>
      </p:sp>
      <p:sp>
        <p:nvSpPr>
          <p:cNvPr id="120" name="Google Shape;120;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Char char="●"/>
            </a:pPr>
            <a:r>
              <a:rPr b="1" lang="en" sz="2600">
                <a:solidFill>
                  <a:srgbClr val="000000"/>
                </a:solidFill>
              </a:rPr>
              <a:t>Time</a:t>
            </a:r>
            <a:endParaRPr b="1" sz="2600">
              <a:solidFill>
                <a:srgbClr val="000000"/>
              </a:solidFill>
            </a:endParaRPr>
          </a:p>
          <a:p>
            <a:pPr indent="-393700" lvl="1" marL="914400" rtl="0" algn="l">
              <a:spcBef>
                <a:spcPts val="0"/>
              </a:spcBef>
              <a:spcAft>
                <a:spcPts val="0"/>
              </a:spcAft>
              <a:buClr>
                <a:srgbClr val="000000"/>
              </a:buClr>
              <a:buSzPts val="2600"/>
              <a:buChar char="○"/>
            </a:pPr>
            <a:r>
              <a:rPr b="1" lang="en" sz="2600">
                <a:solidFill>
                  <a:srgbClr val="000000"/>
                </a:solidFill>
              </a:rPr>
              <a:t>User Input</a:t>
            </a:r>
            <a:endParaRPr b="1" sz="2600">
              <a:solidFill>
                <a:srgbClr val="000000"/>
              </a:solidFill>
            </a:endParaRPr>
          </a:p>
          <a:p>
            <a:pPr indent="0" lvl="0" marL="0" rtl="0" algn="l">
              <a:spcBef>
                <a:spcPts val="1600"/>
              </a:spcBef>
              <a:spcAft>
                <a:spcPts val="1600"/>
              </a:spcAft>
              <a:buNone/>
            </a:pPr>
            <a:r>
              <a:t/>
            </a:r>
            <a:endParaRPr b="1" sz="2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Limitations</a:t>
            </a:r>
            <a:endParaRPr/>
          </a:p>
        </p:txBody>
      </p:sp>
      <p:sp>
        <p:nvSpPr>
          <p:cNvPr id="126" name="Google Shape;126;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Char char="●"/>
            </a:pPr>
            <a:r>
              <a:rPr b="1" lang="en" sz="2600">
                <a:solidFill>
                  <a:srgbClr val="000000"/>
                </a:solidFill>
              </a:rPr>
              <a:t>Time</a:t>
            </a:r>
            <a:endParaRPr b="1" sz="2600">
              <a:solidFill>
                <a:srgbClr val="000000"/>
              </a:solidFill>
            </a:endParaRPr>
          </a:p>
          <a:p>
            <a:pPr indent="-393700" lvl="1" marL="914400" rtl="0" algn="l">
              <a:spcBef>
                <a:spcPts val="0"/>
              </a:spcBef>
              <a:spcAft>
                <a:spcPts val="0"/>
              </a:spcAft>
              <a:buClr>
                <a:srgbClr val="000000"/>
              </a:buClr>
              <a:buSzPts val="2600"/>
              <a:buChar char="○"/>
            </a:pPr>
            <a:r>
              <a:rPr b="1" lang="en" sz="2600">
                <a:solidFill>
                  <a:srgbClr val="000000"/>
                </a:solidFill>
              </a:rPr>
              <a:t>User Input</a:t>
            </a:r>
            <a:endParaRPr b="1" sz="2600">
              <a:solidFill>
                <a:srgbClr val="000000"/>
              </a:solidFill>
            </a:endParaRPr>
          </a:p>
          <a:p>
            <a:pPr indent="-393700" lvl="1" marL="914400" rtl="0" algn="l">
              <a:spcBef>
                <a:spcPts val="0"/>
              </a:spcBef>
              <a:spcAft>
                <a:spcPts val="0"/>
              </a:spcAft>
              <a:buClr>
                <a:srgbClr val="000000"/>
              </a:buClr>
              <a:buSzPts val="2600"/>
              <a:buChar char="○"/>
            </a:pPr>
            <a:r>
              <a:rPr b="1" lang="en" sz="2600">
                <a:solidFill>
                  <a:srgbClr val="000000"/>
                </a:solidFill>
              </a:rPr>
              <a:t>User Feedback</a:t>
            </a:r>
            <a:endParaRPr b="1" sz="2600">
              <a:solidFill>
                <a:srgbClr val="000000"/>
              </a:solidFill>
            </a:endParaRPr>
          </a:p>
          <a:p>
            <a:pPr indent="0" lvl="0" marL="0" rtl="0" algn="l">
              <a:spcBef>
                <a:spcPts val="1600"/>
              </a:spcBef>
              <a:spcAft>
                <a:spcPts val="1600"/>
              </a:spcAft>
              <a:buNone/>
            </a:pPr>
            <a:r>
              <a:t/>
            </a:r>
            <a:endParaRPr b="1" sz="2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32" name="Google Shape;132;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Char char="●"/>
            </a:pPr>
            <a:r>
              <a:rPr b="1" lang="en" sz="2600">
                <a:solidFill>
                  <a:srgbClr val="000000"/>
                </a:solidFill>
              </a:rPr>
              <a:t>Time</a:t>
            </a:r>
            <a:endParaRPr b="1" sz="2600">
              <a:solidFill>
                <a:srgbClr val="000000"/>
              </a:solidFill>
            </a:endParaRPr>
          </a:p>
          <a:p>
            <a:pPr indent="-393700" lvl="1" marL="914400" rtl="0" algn="l">
              <a:spcBef>
                <a:spcPts val="0"/>
              </a:spcBef>
              <a:spcAft>
                <a:spcPts val="0"/>
              </a:spcAft>
              <a:buClr>
                <a:srgbClr val="000000"/>
              </a:buClr>
              <a:buSzPts val="2600"/>
              <a:buChar char="○"/>
            </a:pPr>
            <a:r>
              <a:rPr b="1" lang="en" sz="2600">
                <a:solidFill>
                  <a:srgbClr val="000000"/>
                </a:solidFill>
              </a:rPr>
              <a:t>User Input</a:t>
            </a:r>
            <a:endParaRPr b="1" sz="2600">
              <a:solidFill>
                <a:srgbClr val="000000"/>
              </a:solidFill>
            </a:endParaRPr>
          </a:p>
          <a:p>
            <a:pPr indent="-393700" lvl="1" marL="914400" rtl="0" algn="l">
              <a:spcBef>
                <a:spcPts val="0"/>
              </a:spcBef>
              <a:spcAft>
                <a:spcPts val="0"/>
              </a:spcAft>
              <a:buClr>
                <a:srgbClr val="000000"/>
              </a:buClr>
              <a:buSzPts val="2600"/>
              <a:buChar char="○"/>
            </a:pPr>
            <a:r>
              <a:rPr b="1" lang="en" sz="2600">
                <a:solidFill>
                  <a:srgbClr val="000000"/>
                </a:solidFill>
              </a:rPr>
              <a:t>User Feedback</a:t>
            </a:r>
            <a:endParaRPr b="1" sz="2600">
              <a:solidFill>
                <a:srgbClr val="000000"/>
              </a:solidFill>
            </a:endParaRPr>
          </a:p>
          <a:p>
            <a:pPr indent="-393700" lvl="0" marL="457200" rtl="0" algn="l">
              <a:spcBef>
                <a:spcPts val="0"/>
              </a:spcBef>
              <a:spcAft>
                <a:spcPts val="0"/>
              </a:spcAft>
              <a:buClr>
                <a:srgbClr val="FF0000"/>
              </a:buClr>
              <a:buSzPts val="2600"/>
              <a:buChar char="●"/>
            </a:pPr>
            <a:r>
              <a:rPr b="1" lang="en" sz="2600">
                <a:solidFill>
                  <a:srgbClr val="FF0000"/>
                </a:solidFill>
              </a:rPr>
              <a:t>Taste </a:t>
            </a:r>
            <a:endParaRPr b="1" sz="2600">
              <a:solidFill>
                <a:srgbClr val="FF0000"/>
              </a:solidFill>
            </a:endParaRPr>
          </a:p>
          <a:p>
            <a:pPr indent="0" lvl="0" marL="0" rtl="0" algn="l">
              <a:spcBef>
                <a:spcPts val="1600"/>
              </a:spcBef>
              <a:spcAft>
                <a:spcPts val="1600"/>
              </a:spcAft>
              <a:buNone/>
            </a:pPr>
            <a:r>
              <a:t/>
            </a:r>
            <a:endParaRPr b="1" sz="2600">
              <a:solidFill>
                <a:srgbClr val="000000"/>
              </a:solidFill>
            </a:endParaRPr>
          </a:p>
        </p:txBody>
      </p:sp>
      <p:sp>
        <p:nvSpPr>
          <p:cNvPr id="133" name="Google Shape;133;p2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Limitations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Solution</a:t>
            </a:r>
            <a:endParaRPr/>
          </a:p>
        </p:txBody>
      </p:sp>
      <p:sp>
        <p:nvSpPr>
          <p:cNvPr id="139" name="Google Shape;139;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600">
                <a:solidFill>
                  <a:srgbClr val="000000"/>
                </a:solidFill>
              </a:rPr>
              <a:t>Offline Evaluation Method</a:t>
            </a:r>
            <a:endParaRPr b="1" sz="2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45" name="Google Shape;145;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0000"/>
                </a:solidFill>
              </a:rPr>
              <a:t>Offline Evaluation Method</a:t>
            </a:r>
            <a:endParaRPr b="1" sz="2600">
              <a:solidFill>
                <a:srgbClr val="000000"/>
              </a:solidFill>
            </a:endParaRPr>
          </a:p>
          <a:p>
            <a:pPr indent="0" lvl="0" marL="0" rtl="0" algn="l">
              <a:spcBef>
                <a:spcPts val="1600"/>
              </a:spcBef>
              <a:spcAft>
                <a:spcPts val="0"/>
              </a:spcAft>
              <a:buNone/>
            </a:pPr>
            <a:r>
              <a:rPr b="1" lang="en" sz="2600">
                <a:solidFill>
                  <a:srgbClr val="000000"/>
                </a:solidFill>
              </a:rPr>
              <a:t>: No user-labeled data but use KKBOX dataset to mimic users</a:t>
            </a:r>
            <a:endParaRPr b="1" sz="2600">
              <a:solidFill>
                <a:srgbClr val="000000"/>
              </a:solidFill>
            </a:endParaRPr>
          </a:p>
          <a:p>
            <a:pPr indent="0" lvl="0" marL="0" rtl="0" algn="l">
              <a:spcBef>
                <a:spcPts val="1600"/>
              </a:spcBef>
              <a:spcAft>
                <a:spcPts val="1600"/>
              </a:spcAft>
              <a:buNone/>
            </a:pPr>
            <a:r>
              <a:t/>
            </a:r>
            <a:endParaRPr b="1" sz="2600">
              <a:solidFill>
                <a:srgbClr val="000000"/>
              </a:solidFill>
            </a:endParaRPr>
          </a:p>
        </p:txBody>
      </p:sp>
      <p:sp>
        <p:nvSpPr>
          <p:cNvPr id="146" name="Google Shape;146;p26"/>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Solution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Measurements</a:t>
            </a:r>
            <a:endParaRPr/>
          </a:p>
          <a:p>
            <a:pPr indent="0" lvl="0" marL="0" rtl="0" algn="l">
              <a:spcBef>
                <a:spcPts val="0"/>
              </a:spcBef>
              <a:spcAft>
                <a:spcPts val="0"/>
              </a:spcAft>
              <a:buNone/>
            </a:pPr>
            <a:r>
              <a:t/>
            </a:r>
            <a:endParaRPr/>
          </a:p>
        </p:txBody>
      </p:sp>
      <p:sp>
        <p:nvSpPr>
          <p:cNvPr id="152" name="Google Shape;152;p2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600">
              <a:solidFill>
                <a:srgbClr val="000000"/>
              </a:solidFill>
            </a:endParaRPr>
          </a:p>
          <a:p>
            <a:pPr indent="0" lvl="0" marL="0" rtl="0" algn="l">
              <a:spcBef>
                <a:spcPts val="1600"/>
              </a:spcBef>
              <a:spcAft>
                <a:spcPts val="0"/>
              </a:spcAft>
              <a:buNone/>
            </a:pPr>
            <a:r>
              <a:rPr b="1" lang="en" sz="2600">
                <a:solidFill>
                  <a:srgbClr val="000000"/>
                </a:solidFill>
              </a:rPr>
              <a:t>Novelty</a:t>
            </a:r>
            <a:endParaRPr b="1" sz="2600">
              <a:solidFill>
                <a:srgbClr val="000000"/>
              </a:solidFill>
            </a:endParaRPr>
          </a:p>
          <a:p>
            <a:pPr indent="0" lvl="0" marL="0" rtl="0" algn="l">
              <a:spcBef>
                <a:spcPts val="1600"/>
              </a:spcBef>
              <a:spcAft>
                <a:spcPts val="1600"/>
              </a:spcAft>
              <a:buNone/>
            </a:pPr>
            <a:r>
              <a:rPr b="1" lang="en" sz="2600">
                <a:solidFill>
                  <a:srgbClr val="000000"/>
                </a:solidFill>
              </a:rPr>
              <a:t>:</a:t>
            </a:r>
            <a:r>
              <a:rPr b="1" lang="en" sz="1800">
                <a:solidFill>
                  <a:srgbClr val="000000"/>
                </a:solidFill>
              </a:rPr>
              <a:t> Determines if the recommended songs are new to the user or not. Are they outside the user’s comfort zone?</a:t>
            </a:r>
            <a:endParaRPr b="1" sz="1800">
              <a:solidFill>
                <a:srgbClr val="000000"/>
              </a:solidFill>
            </a:endParaRPr>
          </a:p>
        </p:txBody>
      </p:sp>
      <p:pic>
        <p:nvPicPr>
          <p:cNvPr id="153" name="Google Shape;153;p27"/>
          <p:cNvPicPr preferRelativeResize="0"/>
          <p:nvPr/>
        </p:nvPicPr>
        <p:blipFill>
          <a:blip r:embed="rId3">
            <a:alphaModFix/>
          </a:blip>
          <a:stretch>
            <a:fillRect/>
          </a:stretch>
        </p:blipFill>
        <p:spPr>
          <a:xfrm>
            <a:off x="4841925" y="3223500"/>
            <a:ext cx="3771900" cy="78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Measurements</a:t>
            </a:r>
            <a:endParaRPr/>
          </a:p>
          <a:p>
            <a:pPr indent="0" lvl="0" marL="0" rtl="0" algn="l">
              <a:spcBef>
                <a:spcPts val="0"/>
              </a:spcBef>
              <a:spcAft>
                <a:spcPts val="0"/>
              </a:spcAft>
              <a:buNone/>
            </a:pPr>
            <a:r>
              <a:t/>
            </a:r>
            <a:endParaRPr/>
          </a:p>
        </p:txBody>
      </p:sp>
      <p:sp>
        <p:nvSpPr>
          <p:cNvPr id="159" name="Google Shape;159;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600">
              <a:solidFill>
                <a:srgbClr val="000000"/>
              </a:solidFill>
            </a:endParaRPr>
          </a:p>
          <a:p>
            <a:pPr indent="0" lvl="0" marL="0" rtl="0" algn="l">
              <a:spcBef>
                <a:spcPts val="1600"/>
              </a:spcBef>
              <a:spcAft>
                <a:spcPts val="0"/>
              </a:spcAft>
              <a:buNone/>
            </a:pPr>
            <a:r>
              <a:rPr b="1" lang="en" sz="2600">
                <a:solidFill>
                  <a:srgbClr val="000000"/>
                </a:solidFill>
              </a:rPr>
              <a:t>Diversity</a:t>
            </a:r>
            <a:endParaRPr b="1" sz="2600">
              <a:solidFill>
                <a:srgbClr val="000000"/>
              </a:solidFill>
            </a:endParaRPr>
          </a:p>
          <a:p>
            <a:pPr indent="0" lvl="0" marL="0" rtl="0" algn="l">
              <a:spcBef>
                <a:spcPts val="1600"/>
              </a:spcBef>
              <a:spcAft>
                <a:spcPts val="1600"/>
              </a:spcAft>
              <a:buNone/>
            </a:pPr>
            <a:r>
              <a:rPr b="1" lang="en" sz="2600">
                <a:solidFill>
                  <a:srgbClr val="000000"/>
                </a:solidFill>
              </a:rPr>
              <a:t>:</a:t>
            </a:r>
            <a:r>
              <a:rPr b="1" lang="en" sz="1800">
                <a:solidFill>
                  <a:srgbClr val="000000"/>
                </a:solidFill>
              </a:rPr>
              <a:t> Compute the genre histogram and defines the average entropy of the histogram.</a:t>
            </a:r>
            <a:endParaRPr b="1" sz="1800">
              <a:solidFill>
                <a:srgbClr val="000000"/>
              </a:solidFill>
            </a:endParaRPr>
          </a:p>
        </p:txBody>
      </p:sp>
      <p:pic>
        <p:nvPicPr>
          <p:cNvPr id="160" name="Google Shape;160;p28"/>
          <p:cNvPicPr preferRelativeResize="0"/>
          <p:nvPr/>
        </p:nvPicPr>
        <p:blipFill>
          <a:blip r:embed="rId3">
            <a:alphaModFix/>
          </a:blip>
          <a:stretch>
            <a:fillRect/>
          </a:stretch>
        </p:blipFill>
        <p:spPr>
          <a:xfrm>
            <a:off x="4341825" y="3241400"/>
            <a:ext cx="4648200" cy="857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Measurements</a:t>
            </a:r>
            <a:endParaRPr/>
          </a:p>
          <a:p>
            <a:pPr indent="0" lvl="0" marL="0" rtl="0" algn="l">
              <a:spcBef>
                <a:spcPts val="0"/>
              </a:spcBef>
              <a:spcAft>
                <a:spcPts val="0"/>
              </a:spcAft>
              <a:buNone/>
            </a:pPr>
            <a:r>
              <a:t/>
            </a:r>
            <a:endParaRPr/>
          </a:p>
        </p:txBody>
      </p:sp>
      <p:sp>
        <p:nvSpPr>
          <p:cNvPr id="166" name="Google Shape;166;p2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600">
              <a:solidFill>
                <a:srgbClr val="000000"/>
              </a:solidFill>
            </a:endParaRPr>
          </a:p>
          <a:p>
            <a:pPr indent="0" lvl="0" marL="0" rtl="0" algn="l">
              <a:spcBef>
                <a:spcPts val="1600"/>
              </a:spcBef>
              <a:spcAft>
                <a:spcPts val="0"/>
              </a:spcAft>
              <a:buNone/>
            </a:pPr>
            <a:r>
              <a:rPr b="1" lang="en" sz="2600">
                <a:solidFill>
                  <a:srgbClr val="000000"/>
                </a:solidFill>
              </a:rPr>
              <a:t>Freshness</a:t>
            </a:r>
            <a:endParaRPr b="1" sz="2600">
              <a:solidFill>
                <a:srgbClr val="000000"/>
              </a:solidFill>
            </a:endParaRPr>
          </a:p>
          <a:p>
            <a:pPr indent="0" lvl="0" marL="0" rtl="0" algn="l">
              <a:spcBef>
                <a:spcPts val="1600"/>
              </a:spcBef>
              <a:spcAft>
                <a:spcPts val="1600"/>
              </a:spcAft>
              <a:buNone/>
            </a:pPr>
            <a:r>
              <a:rPr b="1" lang="en" sz="2600">
                <a:solidFill>
                  <a:srgbClr val="000000"/>
                </a:solidFill>
              </a:rPr>
              <a:t>:</a:t>
            </a:r>
            <a:r>
              <a:rPr b="1" lang="en" sz="1800">
                <a:solidFill>
                  <a:srgbClr val="000000"/>
                </a:solidFill>
              </a:rPr>
              <a:t> Takes the average of the release date to determine new or old songs.</a:t>
            </a:r>
            <a:endParaRPr b="1" sz="1800">
              <a:solidFill>
                <a:srgbClr val="000000"/>
              </a:solidFill>
            </a:endParaRPr>
          </a:p>
        </p:txBody>
      </p:sp>
      <p:pic>
        <p:nvPicPr>
          <p:cNvPr id="167" name="Google Shape;167;p29"/>
          <p:cNvPicPr preferRelativeResize="0"/>
          <p:nvPr/>
        </p:nvPicPr>
        <p:blipFill>
          <a:blip r:embed="rId3">
            <a:alphaModFix/>
          </a:blip>
          <a:stretch>
            <a:fillRect/>
          </a:stretch>
        </p:blipFill>
        <p:spPr>
          <a:xfrm>
            <a:off x="4644675" y="3218575"/>
            <a:ext cx="3790950" cy="87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Measurements</a:t>
            </a:r>
            <a:endParaRPr/>
          </a:p>
          <a:p>
            <a:pPr indent="0" lvl="0" marL="0" rtl="0" algn="l">
              <a:spcBef>
                <a:spcPts val="0"/>
              </a:spcBef>
              <a:spcAft>
                <a:spcPts val="0"/>
              </a:spcAft>
              <a:buNone/>
            </a:pPr>
            <a:r>
              <a:t/>
            </a:r>
            <a:endParaRPr/>
          </a:p>
        </p:txBody>
      </p:sp>
      <p:sp>
        <p:nvSpPr>
          <p:cNvPr id="173" name="Google Shape;173;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600">
              <a:solidFill>
                <a:srgbClr val="000000"/>
              </a:solidFill>
            </a:endParaRPr>
          </a:p>
          <a:p>
            <a:pPr indent="0" lvl="0" marL="0" rtl="0" algn="l">
              <a:spcBef>
                <a:spcPts val="1600"/>
              </a:spcBef>
              <a:spcAft>
                <a:spcPts val="0"/>
              </a:spcAft>
              <a:buNone/>
            </a:pPr>
            <a:r>
              <a:rPr b="1" lang="en" sz="2600">
                <a:solidFill>
                  <a:srgbClr val="000000"/>
                </a:solidFill>
              </a:rPr>
              <a:t>Popularity</a:t>
            </a:r>
            <a:endParaRPr b="1" sz="2600">
              <a:solidFill>
                <a:srgbClr val="000000"/>
              </a:solidFill>
            </a:endParaRPr>
          </a:p>
          <a:p>
            <a:pPr indent="0" lvl="0" marL="0" rtl="0" algn="l">
              <a:spcBef>
                <a:spcPts val="1600"/>
              </a:spcBef>
              <a:spcAft>
                <a:spcPts val="1600"/>
              </a:spcAft>
              <a:buNone/>
            </a:pPr>
            <a:r>
              <a:rPr b="1" lang="en" sz="2600">
                <a:solidFill>
                  <a:srgbClr val="000000"/>
                </a:solidFill>
              </a:rPr>
              <a:t>:</a:t>
            </a:r>
            <a:r>
              <a:rPr b="1" lang="en" sz="1800">
                <a:solidFill>
                  <a:srgbClr val="000000"/>
                </a:solidFill>
              </a:rPr>
              <a:t> Measures the number of users that have listened to the song and takes the average of the top-N songs from the recommendation.</a:t>
            </a:r>
            <a:endParaRPr b="1" sz="1800">
              <a:solidFill>
                <a:srgbClr val="000000"/>
              </a:solidFill>
            </a:endParaRPr>
          </a:p>
        </p:txBody>
      </p:sp>
      <p:pic>
        <p:nvPicPr>
          <p:cNvPr id="174" name="Google Shape;174;p30"/>
          <p:cNvPicPr preferRelativeResize="0"/>
          <p:nvPr/>
        </p:nvPicPr>
        <p:blipFill>
          <a:blip r:embed="rId3">
            <a:alphaModFix/>
          </a:blip>
          <a:stretch>
            <a:fillRect/>
          </a:stretch>
        </p:blipFill>
        <p:spPr>
          <a:xfrm>
            <a:off x="4572000" y="3333525"/>
            <a:ext cx="3962400"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a:p>
            <a:pPr indent="0" lvl="0" marL="0" rtl="0" algn="l">
              <a:spcBef>
                <a:spcPts val="0"/>
              </a:spcBef>
              <a:spcAft>
                <a:spcPts val="0"/>
              </a:spcAft>
              <a:buNone/>
            </a:pPr>
            <a:r>
              <a:rPr lang="en"/>
              <a:t>Description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Music can change an individual’ mood, fuel excitement, or provide calmness and relaxation. However, there is an endless amount of music. Songs are constantly created and released but an individual’s playlist can still become repetitive and tiring. The problem is that it is impossible to manually search billions of songs to identify one’s liking. </a:t>
            </a:r>
            <a:endParaRPr b="1" sz="1400">
              <a:solidFill>
                <a:srgbClr val="000000"/>
              </a:solidFill>
            </a:endParaRPr>
          </a:p>
          <a:p>
            <a:pPr indent="0" lvl="0" marL="0" rtl="0" algn="l">
              <a:spcBef>
                <a:spcPts val="1600"/>
              </a:spcBef>
              <a:spcAft>
                <a:spcPts val="1600"/>
              </a:spcAft>
              <a:buNone/>
            </a:pPr>
            <a:r>
              <a:rPr b="1" lang="en" sz="1400">
                <a:solidFill>
                  <a:srgbClr val="000000"/>
                </a:solidFill>
              </a:rPr>
              <a:t>An even bigger problem is that music recommendation systems encounter the problem of taste. Taste is subjective and unique to an individual’s emotions at a certain time. Our proposal is to create a music recommendation system using state-of-the art algorithms and evaluation methods to maintain novelty, freshness, diversity, and popularity in a playlist.</a:t>
            </a:r>
            <a:endParaRPr b="1"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of the Art and Related Works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solidFill>
                  <a:srgbClr val="000000"/>
                </a:solidFill>
                <a:latin typeface="Arial"/>
                <a:ea typeface="Arial"/>
                <a:cs typeface="Arial"/>
                <a:sym typeface="Arial"/>
              </a:rPr>
              <a:t>Bag of Words (BoW) </a:t>
            </a:r>
            <a:r>
              <a:rPr b="1" lang="en">
                <a:solidFill>
                  <a:srgbClr val="000000"/>
                </a:solidFill>
                <a:latin typeface="Arial"/>
                <a:ea typeface="Arial"/>
                <a:cs typeface="Arial"/>
                <a:sym typeface="Arial"/>
              </a:rPr>
              <a:t>algorithm</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creates a feature vector where each feature is a unique genre of the songs from an input playlist</a:t>
            </a:r>
            <a:endParaRPr sz="13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of the Art and Related Works</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solidFill>
                  <a:srgbClr val="000000"/>
                </a:solidFill>
                <a:latin typeface="Arial"/>
                <a:ea typeface="Arial"/>
                <a:cs typeface="Arial"/>
                <a:sym typeface="Arial"/>
              </a:rPr>
              <a:t>Bag of Words (BoW) algorithm</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creates a feature vector where each feature is a unique genre of the songs from an input playlist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Sequence-to-Sequence (seq2seq) models</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Uses two Recurrent Neural Networks (RNN) as a encoder and decoder. The encoder turns an input into a target vector and the decoder reverses the process.  </a:t>
            </a:r>
            <a:endParaRPr sz="1300">
              <a:solidFill>
                <a:srgbClr val="000000"/>
              </a:solidFill>
              <a:latin typeface="Arial"/>
              <a:ea typeface="Arial"/>
              <a:cs typeface="Arial"/>
              <a:sym typeface="Arial"/>
            </a:endParaRPr>
          </a:p>
          <a:p>
            <a:pPr indent="0" lvl="0" marL="914400" rtl="0" algn="l">
              <a:spcBef>
                <a:spcPts val="160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of the Art and Related Works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solidFill>
                  <a:srgbClr val="000000"/>
                </a:solidFill>
                <a:latin typeface="Arial"/>
                <a:ea typeface="Arial"/>
                <a:cs typeface="Arial"/>
                <a:sym typeface="Arial"/>
              </a:rPr>
              <a:t>Bag of Words (BoW) algorithm</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creates a feature vector where each feature is a unique genre of the songs from an input playlist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Sequence-to-Sequence (seq2seq) models</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Uses two Recurrent Neural Networks (RNN) as a encoder and decoder. The encoder turns an input into a target vector and the decoder reverses the process.  </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(Optional) Top-N-Targets-Balanced Recommendation Based on Attentional Sequence-to-Sequence Learning</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an algorithm with proven results of taking into account the changing interests and needs of the users as well as possible mistakes in choosing a song which can decrease the accuracy</a:t>
            </a:r>
            <a:endParaRPr sz="1300">
              <a:solidFill>
                <a:srgbClr val="000000"/>
              </a:solidFill>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311150" lvl="0" marL="457200" rtl="0" algn="l">
              <a:spcBef>
                <a:spcPts val="1600"/>
              </a:spcBef>
              <a:spcAft>
                <a:spcPts val="0"/>
              </a:spcAft>
              <a:buClr>
                <a:srgbClr val="000000"/>
              </a:buClr>
              <a:buSzPts val="1300"/>
              <a:buFont typeface="Arial"/>
              <a:buChar char="●"/>
            </a:pPr>
            <a:r>
              <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a:solidFill>
                  <a:srgbClr val="000000"/>
                </a:solidFill>
              </a:rPr>
              <a:t>We will be using a base and weighted Bag of Words(BoW) model, and a unidirectional and bidirectional Sequence to Sequence model to classify the playlists. </a:t>
            </a:r>
            <a:endParaRPr b="1">
              <a:solidFill>
                <a:srgbClr val="000000"/>
              </a:solidFill>
            </a:endParaRPr>
          </a:p>
          <a:p>
            <a:pPr indent="0" lvl="0" marL="0" rtl="0" algn="l">
              <a:lnSpc>
                <a:spcPct val="80000"/>
              </a:lnSpc>
              <a:spcBef>
                <a:spcPts val="300"/>
              </a:spcBef>
              <a:spcAft>
                <a:spcPts val="0"/>
              </a:spcAft>
              <a:buNone/>
            </a:pPr>
            <a:r>
              <a:t/>
            </a:r>
            <a:endParaRPr b="1">
              <a:solidFill>
                <a:srgbClr val="000000"/>
              </a:solidFill>
            </a:endParaRPr>
          </a:p>
          <a:p>
            <a:pPr indent="0" lvl="0" marL="0" rtl="0" algn="l">
              <a:lnSpc>
                <a:spcPct val="80000"/>
              </a:lnSpc>
              <a:spcBef>
                <a:spcPts val="300"/>
              </a:spcBef>
              <a:spcAft>
                <a:spcPts val="0"/>
              </a:spcAft>
              <a:buNone/>
            </a:pPr>
            <a:r>
              <a:rPr b="1" lang="en">
                <a:solidFill>
                  <a:srgbClr val="000000"/>
                </a:solidFill>
              </a:rPr>
              <a:t>After classifying an input playlists, we will get an embedded vector that will then be used with K-Nearest-Neighbors to find similar playlists.</a:t>
            </a:r>
            <a:endParaRPr b="1">
              <a:solidFill>
                <a:srgbClr val="000000"/>
              </a:solidFill>
            </a:endParaRPr>
          </a:p>
          <a:p>
            <a:pPr indent="0" lvl="0" marL="0" rtl="0" algn="l">
              <a:lnSpc>
                <a:spcPct val="80000"/>
              </a:lnSpc>
              <a:spcBef>
                <a:spcPts val="300"/>
              </a:spcBef>
              <a:spcAft>
                <a:spcPts val="0"/>
              </a:spcAft>
              <a:buNone/>
            </a:pPr>
            <a:r>
              <a:t/>
            </a:r>
            <a:endParaRPr b="1">
              <a:solidFill>
                <a:srgbClr val="000000"/>
              </a:solidFill>
            </a:endParaRPr>
          </a:p>
          <a:p>
            <a:pPr indent="0" lvl="0" marL="0" rtl="0" algn="l">
              <a:lnSpc>
                <a:spcPct val="80000"/>
              </a:lnSpc>
              <a:spcBef>
                <a:spcPts val="300"/>
              </a:spcBef>
              <a:spcAft>
                <a:spcPts val="0"/>
              </a:spcAft>
              <a:buNone/>
            </a:pPr>
            <a:r>
              <a:rPr b="1" lang="en">
                <a:solidFill>
                  <a:srgbClr val="000000"/>
                </a:solidFill>
              </a:rPr>
              <a:t>The embedded vector will consist of the parameters given by the Spotify API and the genre that is given by the algorithm</a:t>
            </a:r>
            <a:endParaRPr b="1">
              <a:solidFill>
                <a:srgbClr val="000000"/>
              </a:solidFill>
            </a:endParaRPr>
          </a:p>
          <a:p>
            <a:pPr indent="0" lvl="0" marL="0" rtl="0" algn="l">
              <a:lnSpc>
                <a:spcPct val="80000"/>
              </a:lnSpc>
              <a:spcBef>
                <a:spcPts val="300"/>
              </a:spcBef>
              <a:spcAft>
                <a:spcPts val="0"/>
              </a:spcAft>
              <a:buNone/>
            </a:pPr>
            <a:r>
              <a:t/>
            </a:r>
            <a:endParaRPr b="1">
              <a:solidFill>
                <a:srgbClr val="000000"/>
              </a:solidFill>
            </a:endParaRPr>
          </a:p>
          <a:p>
            <a:pPr indent="0" lvl="0" marL="0" rtl="0" algn="l">
              <a:lnSpc>
                <a:spcPct val="80000"/>
              </a:lnSpc>
              <a:spcBef>
                <a:spcPts val="300"/>
              </a:spcBef>
              <a:spcAft>
                <a:spcPts val="0"/>
              </a:spcAft>
              <a:buNone/>
            </a:pPr>
            <a:r>
              <a:rPr b="1" lang="en">
                <a:solidFill>
                  <a:srgbClr val="000000"/>
                </a:solidFill>
              </a:rPr>
              <a:t>The parameters given by the Spotify API: </a:t>
            </a:r>
            <a:endParaRPr b="1">
              <a:solidFill>
                <a:srgbClr val="000000"/>
              </a:solidFill>
            </a:endParaRPr>
          </a:p>
          <a:p>
            <a:pPr indent="0" lvl="0" marL="0" rtl="0" algn="l">
              <a:lnSpc>
                <a:spcPct val="80000"/>
              </a:lnSpc>
              <a:spcBef>
                <a:spcPts val="300"/>
              </a:spcBef>
              <a:spcAft>
                <a:spcPts val="0"/>
              </a:spcAft>
              <a:buNone/>
            </a:pPr>
            <a:r>
              <a:rPr b="1" lang="en">
                <a:solidFill>
                  <a:srgbClr val="000000"/>
                </a:solidFill>
              </a:rPr>
              <a:t>[duration, acousticness, danceability, energy, instrumentalness, liveness, loudness, speechness, valence,tempo] </a:t>
            </a:r>
            <a:endParaRPr b="1">
              <a:solidFill>
                <a:srgbClr val="000000"/>
              </a:solidFill>
            </a:endParaRPr>
          </a:p>
          <a:p>
            <a:pPr indent="0" lvl="0" marL="0" rtl="0" algn="l">
              <a:lnSpc>
                <a:spcPct val="80000"/>
              </a:lnSpc>
              <a:spcBef>
                <a:spcPts val="300"/>
              </a:spcBef>
              <a:spcAft>
                <a:spcPts val="0"/>
              </a:spcAft>
              <a:buNone/>
            </a:pPr>
            <a:r>
              <a:t/>
            </a:r>
            <a:endParaRPr b="1">
              <a:solidFill>
                <a:srgbClr val="000000"/>
              </a:solidFill>
            </a:endParaRPr>
          </a:p>
          <a:p>
            <a:pPr indent="0" lvl="0" marL="0" rtl="0" algn="l">
              <a:lnSpc>
                <a:spcPct val="80000"/>
              </a:lnSpc>
              <a:spcBef>
                <a:spcPts val="300"/>
              </a:spcBef>
              <a:spcAft>
                <a:spcPts val="300"/>
              </a:spcAft>
              <a:buNone/>
            </a:pPr>
            <a:r>
              <a:rPr b="1" lang="en">
                <a:solidFill>
                  <a:srgbClr val="000000"/>
                </a:solidFill>
              </a:rPr>
              <a:t>The </a:t>
            </a:r>
            <a:r>
              <a:rPr b="1" lang="en">
                <a:solidFill>
                  <a:srgbClr val="000000"/>
                </a:solidFill>
              </a:rPr>
              <a:t>Spotify API</a:t>
            </a:r>
            <a:r>
              <a:rPr b="1" lang="en">
                <a:solidFill>
                  <a:srgbClr val="000000"/>
                </a:solidFill>
              </a:rPr>
              <a:t> does not assign genres to tracks but artists do have genres associated with them so we will match songs to their artist’s genre.</a:t>
            </a:r>
            <a:endParaRPr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Roles</a:t>
            </a:r>
            <a:endParaRPr/>
          </a:p>
        </p:txBody>
      </p:sp>
      <p:sp>
        <p:nvSpPr>
          <p:cNvPr id="101" name="Google Shape;101;p19"/>
          <p:cNvSpPr txBox="1"/>
          <p:nvPr>
            <p:ph idx="1" type="body"/>
          </p:nvPr>
        </p:nvSpPr>
        <p:spPr>
          <a:xfrm>
            <a:off x="4625500" y="299625"/>
            <a:ext cx="4166400" cy="409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000000"/>
                </a:solidFill>
              </a:rPr>
              <a:t>Tracey</a:t>
            </a:r>
            <a:endParaRPr b="1" sz="1500">
              <a:solidFill>
                <a:srgbClr val="000000"/>
              </a:solidFill>
            </a:endParaRPr>
          </a:p>
          <a:p>
            <a:pPr indent="-311150" lvl="0" marL="457200" rtl="0" algn="l">
              <a:lnSpc>
                <a:spcPct val="100000"/>
              </a:lnSpc>
              <a:spcBef>
                <a:spcPts val="1600"/>
              </a:spcBef>
              <a:spcAft>
                <a:spcPts val="0"/>
              </a:spcAft>
              <a:buClr>
                <a:srgbClr val="000000"/>
              </a:buClr>
              <a:buSzPts val="1300"/>
              <a:buChar char="●"/>
            </a:pPr>
            <a:r>
              <a:rPr lang="en">
                <a:solidFill>
                  <a:srgbClr val="000000"/>
                </a:solidFill>
              </a:rPr>
              <a:t>Implement the base and BiDirectional seq2seq algorithms to classify playlists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Work on a simple web app to visualize the recommendation system</a:t>
            </a:r>
            <a:endParaRPr>
              <a:solidFill>
                <a:srgbClr val="000000"/>
              </a:solidFill>
            </a:endParaRPr>
          </a:p>
          <a:p>
            <a:pPr indent="0" lvl="0" marL="0" rtl="0" algn="l">
              <a:lnSpc>
                <a:spcPct val="100000"/>
              </a:lnSpc>
              <a:spcBef>
                <a:spcPts val="1600"/>
              </a:spcBef>
              <a:spcAft>
                <a:spcPts val="0"/>
              </a:spcAft>
              <a:buNone/>
            </a:pPr>
            <a:r>
              <a:rPr b="1" lang="en" sz="1500">
                <a:solidFill>
                  <a:srgbClr val="000000"/>
                </a:solidFill>
              </a:rPr>
              <a:t>Kyra</a:t>
            </a:r>
            <a:endParaRPr b="1" sz="1500">
              <a:solidFill>
                <a:srgbClr val="000000"/>
              </a:solidFill>
            </a:endParaRPr>
          </a:p>
          <a:p>
            <a:pPr indent="-311150" lvl="0" marL="457200" rtl="0" algn="l">
              <a:lnSpc>
                <a:spcPct val="100000"/>
              </a:lnSpc>
              <a:spcBef>
                <a:spcPts val="1600"/>
              </a:spcBef>
              <a:spcAft>
                <a:spcPts val="0"/>
              </a:spcAft>
              <a:buClr>
                <a:srgbClr val="000000"/>
              </a:buClr>
              <a:buSzPts val="1300"/>
              <a:buChar char="●"/>
            </a:pPr>
            <a:r>
              <a:rPr lang="en">
                <a:solidFill>
                  <a:srgbClr val="000000"/>
                </a:solidFill>
              </a:rPr>
              <a:t>Implement a KNN algorithm to extract results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Implement the Approximate Nearest Neighbors algorithm (Spotify ANNOY library) to extract results.</a:t>
            </a:r>
            <a:endParaRPr>
              <a:solidFill>
                <a:srgbClr val="000000"/>
              </a:solidFill>
            </a:endParaRPr>
          </a:p>
          <a:p>
            <a:pPr indent="0" lvl="0" marL="0" rtl="0" algn="l">
              <a:lnSpc>
                <a:spcPct val="100000"/>
              </a:lnSpc>
              <a:spcBef>
                <a:spcPts val="1600"/>
              </a:spcBef>
              <a:spcAft>
                <a:spcPts val="0"/>
              </a:spcAft>
              <a:buNone/>
            </a:pPr>
            <a:r>
              <a:rPr b="1" lang="en" sz="1500">
                <a:solidFill>
                  <a:srgbClr val="000000"/>
                </a:solidFill>
              </a:rPr>
              <a:t>Donald</a:t>
            </a:r>
            <a:endParaRPr b="1" sz="1500">
              <a:solidFill>
                <a:srgbClr val="000000"/>
              </a:solidFill>
            </a:endParaRPr>
          </a:p>
          <a:p>
            <a:pPr indent="-311150" lvl="0" marL="457200" rtl="0" algn="l">
              <a:lnSpc>
                <a:spcPct val="100000"/>
              </a:lnSpc>
              <a:spcBef>
                <a:spcPts val="1600"/>
              </a:spcBef>
              <a:spcAft>
                <a:spcPts val="0"/>
              </a:spcAft>
              <a:buClr>
                <a:srgbClr val="000000"/>
              </a:buClr>
              <a:buSzPts val="1300"/>
              <a:buChar char="●"/>
            </a:pPr>
            <a:r>
              <a:rPr lang="en">
                <a:solidFill>
                  <a:srgbClr val="000000"/>
                </a:solidFill>
              </a:rPr>
              <a:t>Implement the base and weighted BoW algorithms to classify playlists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Work on a simple web app to visualize the recommendation system</a:t>
            </a:r>
            <a:endParaRPr b="1"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5097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07" name="Google Shape;107;p20"/>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08" name="Google Shape;108;p20"/>
          <p:cNvPicPr preferRelativeResize="0"/>
          <p:nvPr/>
        </p:nvPicPr>
        <p:blipFill>
          <a:blip r:embed="rId3">
            <a:alphaModFix/>
          </a:blip>
          <a:stretch>
            <a:fillRect/>
          </a:stretch>
        </p:blipFill>
        <p:spPr>
          <a:xfrm>
            <a:off x="3955650" y="0"/>
            <a:ext cx="505431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rPr baseline="30000" lang="en"/>
              <a:t>Limitations</a:t>
            </a:r>
            <a:endParaRPr baseline="30000"/>
          </a:p>
        </p:txBody>
      </p:sp>
      <p:sp>
        <p:nvSpPr>
          <p:cNvPr id="114" name="Google Shape;114;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Char char="●"/>
            </a:pPr>
            <a:r>
              <a:rPr b="1" lang="en" sz="2600">
                <a:solidFill>
                  <a:srgbClr val="000000"/>
                </a:solidFill>
              </a:rPr>
              <a:t>Time</a:t>
            </a:r>
            <a:endParaRPr b="1" sz="2600">
              <a:solidFill>
                <a:srgbClr val="000000"/>
              </a:solidFill>
            </a:endParaRPr>
          </a:p>
          <a:p>
            <a:pPr indent="0" lvl="0" marL="0" rtl="0" algn="l">
              <a:spcBef>
                <a:spcPts val="1600"/>
              </a:spcBef>
              <a:spcAft>
                <a:spcPts val="1600"/>
              </a:spcAft>
              <a:buNone/>
            </a:pPr>
            <a:r>
              <a:t/>
            </a:r>
            <a:endParaRPr b="1" sz="2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