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bf0c338b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bf0c338b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bf0c338b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bf0c338b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bf0c338b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bf0c338b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bf0c338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bf0c338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bf0c338b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bf0c338b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bf0c338b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bf0c338b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bf0c338b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bf0c338b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f0c338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f0c338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1986200" y="717725"/>
            <a:ext cx="6966000" cy="158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Library</a:t>
            </a:r>
            <a:r>
              <a:rPr lang="en" sz="4400"/>
              <a:t> </a:t>
            </a:r>
            <a:r>
              <a:rPr lang="en" sz="4400"/>
              <a:t>Management</a:t>
            </a:r>
            <a:r>
              <a:rPr lang="en" sz="4400"/>
              <a:t> System</a:t>
            </a:r>
            <a:endParaRPr sz="4400"/>
          </a:p>
        </p:txBody>
      </p:sp>
      <p:sp>
        <p:nvSpPr>
          <p:cNvPr id="102" name="Google Shape;102;p25"/>
          <p:cNvSpPr txBox="1"/>
          <p:nvPr>
            <p:ph idx="1" type="subTitle"/>
          </p:nvPr>
        </p:nvSpPr>
        <p:spPr>
          <a:xfrm>
            <a:off x="2162100" y="3221075"/>
            <a:ext cx="1194000" cy="458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Group 1</a:t>
            </a:r>
            <a:endParaRPr/>
          </a:p>
        </p:txBody>
      </p:sp>
      <p:sp>
        <p:nvSpPr>
          <p:cNvPr id="103" name="Google Shape;103;p25"/>
          <p:cNvSpPr txBox="1"/>
          <p:nvPr>
            <p:ph idx="1" type="subTitle"/>
          </p:nvPr>
        </p:nvSpPr>
        <p:spPr>
          <a:xfrm>
            <a:off x="7208925" y="4471300"/>
            <a:ext cx="1788300" cy="51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Apr 12, 2024</a:t>
            </a:r>
            <a:endParaRPr sz="1600"/>
          </a:p>
        </p:txBody>
      </p:sp>
      <p:pic>
        <p:nvPicPr>
          <p:cNvPr id="104" name="Google Shape;104;p25"/>
          <p:cNvPicPr preferRelativeResize="0"/>
          <p:nvPr/>
        </p:nvPicPr>
        <p:blipFill>
          <a:blip r:embed="rId3">
            <a:alphaModFix/>
          </a:blip>
          <a:stretch>
            <a:fillRect/>
          </a:stretch>
        </p:blipFill>
        <p:spPr>
          <a:xfrm>
            <a:off x="520575" y="1214500"/>
            <a:ext cx="1193950" cy="1193950"/>
          </a:xfrm>
          <a:prstGeom prst="rect">
            <a:avLst/>
          </a:prstGeom>
          <a:noFill/>
          <a:ln>
            <a:noFill/>
          </a:ln>
        </p:spPr>
      </p:pic>
      <p:sp>
        <p:nvSpPr>
          <p:cNvPr id="105" name="Google Shape;105;p25"/>
          <p:cNvSpPr txBox="1"/>
          <p:nvPr>
            <p:ph idx="1" type="subTitle"/>
          </p:nvPr>
        </p:nvSpPr>
        <p:spPr>
          <a:xfrm>
            <a:off x="2071075" y="3607950"/>
            <a:ext cx="4331100" cy="4584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a:t>Hadush Hailu, Sanjukta Sunar, Luwam Weldetensae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ctrTitle"/>
          </p:nvPr>
        </p:nvSpPr>
        <p:spPr>
          <a:xfrm>
            <a:off x="311700" y="2048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Contents</a:t>
            </a:r>
            <a:endParaRPr/>
          </a:p>
        </p:txBody>
      </p:sp>
      <p:sp>
        <p:nvSpPr>
          <p:cNvPr id="111" name="Google Shape;111;p26"/>
          <p:cNvSpPr txBox="1"/>
          <p:nvPr>
            <p:ph idx="1" type="subTitle"/>
          </p:nvPr>
        </p:nvSpPr>
        <p:spPr>
          <a:xfrm>
            <a:off x="531700" y="1415500"/>
            <a:ext cx="8520600" cy="31119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Clr>
                <a:schemeClr val="dk1"/>
              </a:buClr>
              <a:buSzPts val="1500"/>
              <a:buAutoNum type="arabicPeriod"/>
            </a:pPr>
            <a:r>
              <a:rPr lang="en" sz="1500">
                <a:solidFill>
                  <a:schemeClr val="dk1"/>
                </a:solidFill>
              </a:rPr>
              <a:t>Use Case</a:t>
            </a:r>
            <a:r>
              <a:rPr lang="en" sz="1500">
                <a:solidFill>
                  <a:schemeClr val="dk1"/>
                </a:solidFill>
              </a:rPr>
              <a:t> Diagram</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Class Model Diagram</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Sequence Diagram</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Validation Rules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Conclusion with SCI Knowledge</a:t>
            </a:r>
            <a:endParaRPr sz="1500">
              <a:solidFill>
                <a:schemeClr val="dk1"/>
              </a:solidFill>
            </a:endParaRPr>
          </a:p>
          <a:p>
            <a:pPr indent="0" lvl="0" marL="0" rtl="0" algn="l">
              <a:spcBef>
                <a:spcPts val="120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ctrTitle"/>
          </p:nvPr>
        </p:nvSpPr>
        <p:spPr>
          <a:xfrm>
            <a:off x="247800" y="11335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Use Case Diagram</a:t>
            </a:r>
            <a:endParaRPr sz="3000"/>
          </a:p>
        </p:txBody>
      </p:sp>
      <p:pic>
        <p:nvPicPr>
          <p:cNvPr id="117" name="Google Shape;117;p27"/>
          <p:cNvPicPr preferRelativeResize="0"/>
          <p:nvPr/>
        </p:nvPicPr>
        <p:blipFill>
          <a:blip r:embed="rId3">
            <a:alphaModFix/>
          </a:blip>
          <a:stretch>
            <a:fillRect/>
          </a:stretch>
        </p:blipFill>
        <p:spPr>
          <a:xfrm>
            <a:off x="956550" y="1081550"/>
            <a:ext cx="6667674" cy="3841276"/>
          </a:xfrm>
          <a:prstGeom prst="rect">
            <a:avLst/>
          </a:prstGeom>
          <a:noFill/>
          <a:ln>
            <a:noFill/>
          </a:ln>
        </p:spPr>
      </p:pic>
      <p:cxnSp>
        <p:nvCxnSpPr>
          <p:cNvPr id="118" name="Google Shape;118;p27"/>
          <p:cNvCxnSpPr/>
          <p:nvPr/>
        </p:nvCxnSpPr>
        <p:spPr>
          <a:xfrm flipH="1" rot="10800000">
            <a:off x="311050" y="986100"/>
            <a:ext cx="8526900" cy="15300"/>
          </a:xfrm>
          <a:prstGeom prst="straightConnector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ctrTitle"/>
          </p:nvPr>
        </p:nvSpPr>
        <p:spPr>
          <a:xfrm>
            <a:off x="311700" y="358750"/>
            <a:ext cx="8520600" cy="48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Class</a:t>
            </a:r>
            <a:r>
              <a:rPr lang="en" sz="3000"/>
              <a:t> Diagram</a:t>
            </a:r>
            <a:endParaRPr sz="3000"/>
          </a:p>
        </p:txBody>
      </p:sp>
      <p:cxnSp>
        <p:nvCxnSpPr>
          <p:cNvPr id="124" name="Google Shape;124;p28"/>
          <p:cNvCxnSpPr/>
          <p:nvPr/>
        </p:nvCxnSpPr>
        <p:spPr>
          <a:xfrm flipH="1" rot="10800000">
            <a:off x="311050" y="986100"/>
            <a:ext cx="8526900" cy="15300"/>
          </a:xfrm>
          <a:prstGeom prst="straightConnector1">
            <a:avLst/>
          </a:prstGeom>
          <a:noFill/>
          <a:ln cap="flat" cmpd="sng" w="19050">
            <a:solidFill>
              <a:srgbClr val="3C78D8"/>
            </a:solidFill>
            <a:prstDash val="solid"/>
            <a:round/>
            <a:headEnd len="med" w="med" type="none"/>
            <a:tailEnd len="med" w="med" type="none"/>
          </a:ln>
        </p:spPr>
      </p:cxnSp>
      <p:pic>
        <p:nvPicPr>
          <p:cNvPr id="125" name="Google Shape;125;p28"/>
          <p:cNvPicPr preferRelativeResize="0"/>
          <p:nvPr/>
        </p:nvPicPr>
        <p:blipFill>
          <a:blip r:embed="rId3">
            <a:alphaModFix/>
          </a:blip>
          <a:stretch>
            <a:fillRect/>
          </a:stretch>
        </p:blipFill>
        <p:spPr>
          <a:xfrm>
            <a:off x="1662075" y="1062075"/>
            <a:ext cx="6212500" cy="3898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ctrTitle"/>
          </p:nvPr>
        </p:nvSpPr>
        <p:spPr>
          <a:xfrm>
            <a:off x="311700" y="5242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Sequence Diagram</a:t>
            </a:r>
            <a:endParaRPr sz="3000"/>
          </a:p>
        </p:txBody>
      </p:sp>
      <p:sp>
        <p:nvSpPr>
          <p:cNvPr id="131" name="Google Shape;131;p29"/>
          <p:cNvSpPr txBox="1"/>
          <p:nvPr>
            <p:ph idx="1" type="subTitle"/>
          </p:nvPr>
        </p:nvSpPr>
        <p:spPr>
          <a:xfrm>
            <a:off x="531700" y="1415500"/>
            <a:ext cx="8520600" cy="31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following use case diagrams are attached as PDF format:</a:t>
            </a:r>
            <a:endParaRPr sz="2000"/>
          </a:p>
          <a:p>
            <a:pPr indent="-355600" lvl="0" marL="1828800" rtl="0" algn="l">
              <a:spcBef>
                <a:spcPts val="0"/>
              </a:spcBef>
              <a:spcAft>
                <a:spcPts val="0"/>
              </a:spcAft>
              <a:buSzPts val="2000"/>
              <a:buChar char="●"/>
            </a:pPr>
            <a:r>
              <a:rPr lang="en" sz="2000"/>
              <a:t>Checkout Book Use case</a:t>
            </a:r>
            <a:endParaRPr sz="2000"/>
          </a:p>
          <a:p>
            <a:pPr indent="-355600" lvl="0" marL="1828800" rtl="0" algn="l">
              <a:spcBef>
                <a:spcPts val="0"/>
              </a:spcBef>
              <a:spcAft>
                <a:spcPts val="0"/>
              </a:spcAft>
              <a:buSzPts val="2000"/>
              <a:buChar char="●"/>
            </a:pPr>
            <a:r>
              <a:rPr lang="en" sz="2000"/>
              <a:t>Add a copy of an existing book.</a:t>
            </a:r>
            <a:endParaRPr sz="2000"/>
          </a:p>
          <a:p>
            <a:pPr indent="-355600" lvl="0" marL="1828800" rtl="0" algn="l">
              <a:spcBef>
                <a:spcPts val="0"/>
              </a:spcBef>
              <a:spcAft>
                <a:spcPts val="0"/>
              </a:spcAft>
              <a:buSzPts val="2000"/>
              <a:buChar char="●"/>
            </a:pPr>
            <a:r>
              <a:rPr lang="en" sz="2000"/>
              <a:t>Add a new member.</a:t>
            </a:r>
            <a:endParaRPr sz="2000"/>
          </a:p>
        </p:txBody>
      </p:sp>
      <p:cxnSp>
        <p:nvCxnSpPr>
          <p:cNvPr id="132" name="Google Shape;132;p29"/>
          <p:cNvCxnSpPr/>
          <p:nvPr/>
        </p:nvCxnSpPr>
        <p:spPr>
          <a:xfrm flipH="1" rot="10800000">
            <a:off x="311050" y="986100"/>
            <a:ext cx="8526900" cy="15300"/>
          </a:xfrm>
          <a:prstGeom prst="straightConnector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ctrTitle"/>
          </p:nvPr>
        </p:nvSpPr>
        <p:spPr>
          <a:xfrm>
            <a:off x="311700" y="12862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Validation rules</a:t>
            </a:r>
            <a:endParaRPr sz="3000"/>
          </a:p>
        </p:txBody>
      </p:sp>
      <p:sp>
        <p:nvSpPr>
          <p:cNvPr id="138" name="Google Shape;138;p30"/>
          <p:cNvSpPr txBox="1"/>
          <p:nvPr>
            <p:ph idx="1" type="subTitle"/>
          </p:nvPr>
        </p:nvSpPr>
        <p:spPr>
          <a:xfrm>
            <a:off x="531700" y="1415500"/>
            <a:ext cx="8520600" cy="31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Validation rule is attached as PDF format as 5_validation_rules.pdf</a:t>
            </a:r>
            <a:endParaRPr sz="2000"/>
          </a:p>
        </p:txBody>
      </p:sp>
      <p:cxnSp>
        <p:nvCxnSpPr>
          <p:cNvPr id="139" name="Google Shape;139;p30"/>
          <p:cNvCxnSpPr/>
          <p:nvPr/>
        </p:nvCxnSpPr>
        <p:spPr>
          <a:xfrm flipH="1" rot="10800000">
            <a:off x="311050" y="986100"/>
            <a:ext cx="8526900" cy="15300"/>
          </a:xfrm>
          <a:prstGeom prst="straightConnector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ctrTitle"/>
          </p:nvPr>
        </p:nvSpPr>
        <p:spPr>
          <a:xfrm>
            <a:off x="311700" y="5242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Validation rules</a:t>
            </a:r>
            <a:endParaRPr sz="3000"/>
          </a:p>
        </p:txBody>
      </p:sp>
      <p:sp>
        <p:nvSpPr>
          <p:cNvPr id="145" name="Google Shape;145;p31"/>
          <p:cNvSpPr txBox="1"/>
          <p:nvPr>
            <p:ph idx="1" type="subTitle"/>
          </p:nvPr>
        </p:nvSpPr>
        <p:spPr>
          <a:xfrm>
            <a:off x="531700" y="1415500"/>
            <a:ext cx="8520600" cy="31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Validation rule is attached as PDF format as:</a:t>
            </a:r>
            <a:endParaRPr sz="2000"/>
          </a:p>
          <a:p>
            <a:pPr indent="-355600" lvl="0" marL="914400" rtl="0" algn="l">
              <a:spcBef>
                <a:spcPts val="0"/>
              </a:spcBef>
              <a:spcAft>
                <a:spcPts val="0"/>
              </a:spcAft>
              <a:buSzPts val="2000"/>
              <a:buChar char="●"/>
            </a:pPr>
            <a:r>
              <a:rPr lang="en" sz="2000"/>
              <a:t>5_validation_rules.pdf</a:t>
            </a:r>
            <a:endParaRPr sz="2000"/>
          </a:p>
        </p:txBody>
      </p:sp>
      <p:cxnSp>
        <p:nvCxnSpPr>
          <p:cNvPr id="146" name="Google Shape;146;p31"/>
          <p:cNvCxnSpPr/>
          <p:nvPr/>
        </p:nvCxnSpPr>
        <p:spPr>
          <a:xfrm flipH="1" rot="10800000">
            <a:off x="311050" y="986100"/>
            <a:ext cx="8526900" cy="15300"/>
          </a:xfrm>
          <a:prstGeom prst="straightConnector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ctrTitle"/>
          </p:nvPr>
        </p:nvSpPr>
        <p:spPr>
          <a:xfrm>
            <a:off x="311700" y="5242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SCI Knowledge</a:t>
            </a:r>
            <a:endParaRPr sz="3000"/>
          </a:p>
        </p:txBody>
      </p:sp>
      <p:sp>
        <p:nvSpPr>
          <p:cNvPr id="152" name="Google Shape;152;p32"/>
          <p:cNvSpPr txBox="1"/>
          <p:nvPr>
            <p:ph idx="1" type="subTitle"/>
          </p:nvPr>
        </p:nvSpPr>
        <p:spPr>
          <a:xfrm>
            <a:off x="531700" y="1415500"/>
            <a:ext cx="8520600" cy="3111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100">
                <a:solidFill>
                  <a:schemeClr val="dk1"/>
                </a:solidFill>
              </a:rPr>
              <a:t>We would like to relate our project to some of the fundamentals we have been taught, so that we can best progress through life:</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 </a:t>
            </a:r>
            <a:r>
              <a:rPr b="1" lang="en" sz="1100">
                <a:solidFill>
                  <a:schemeClr val="dk1"/>
                </a:solidFill>
              </a:rPr>
              <a:t>Integration</a:t>
            </a:r>
            <a:r>
              <a:rPr lang="en" sz="1100">
                <a:solidFill>
                  <a:schemeClr val="dk1"/>
                </a:solidFill>
              </a:rPr>
              <a:t>: To be a person of integrity, both personally and professionally, all the elements of our life must be integrated. And In Our Library system all the business layers, controllers, data access and UI layers had to be integrated properly to have a fully functioning application</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growth: </a:t>
            </a:r>
            <a:r>
              <a:rPr lang="en" sz="1100">
                <a:solidFill>
                  <a:schemeClr val="dk1"/>
                </a:solidFill>
              </a:rPr>
              <a:t>the nature of life is to grow. We always want to be taking that upward direction in life. And our team has been working really hard by taking the upward direction to make our library system application grow in the right direction.</a:t>
            </a:r>
            <a:endParaRPr sz="1100">
              <a:solidFill>
                <a:schemeClr val="dk1"/>
              </a:solidFill>
            </a:endParaRPr>
          </a:p>
          <a:p>
            <a:pPr indent="0" lvl="0" marL="0" rtl="0" algn="l">
              <a:spcBef>
                <a:spcPts val="1200"/>
              </a:spcBef>
              <a:spcAft>
                <a:spcPts val="0"/>
              </a:spcAft>
              <a:buNone/>
            </a:pPr>
            <a:r>
              <a:t/>
            </a:r>
            <a:endParaRPr sz="2000"/>
          </a:p>
        </p:txBody>
      </p:sp>
      <p:cxnSp>
        <p:nvCxnSpPr>
          <p:cNvPr id="153" name="Google Shape;153;p32"/>
          <p:cNvCxnSpPr/>
          <p:nvPr/>
        </p:nvCxnSpPr>
        <p:spPr>
          <a:xfrm flipH="1" rot="10800000">
            <a:off x="311050" y="986100"/>
            <a:ext cx="8526900" cy="15300"/>
          </a:xfrm>
          <a:prstGeom prst="straightConnector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idx="1" type="subTitle"/>
          </p:nvPr>
        </p:nvSpPr>
        <p:spPr>
          <a:xfrm>
            <a:off x="3964950" y="2249975"/>
            <a:ext cx="1214100" cy="8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END!!</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