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8" r:id="rId6"/>
    <p:sldId id="311" r:id="rId7"/>
    <p:sldId id="303" r:id="rId8"/>
    <p:sldId id="309" r:id="rId9"/>
    <p:sldId id="313" r:id="rId10"/>
    <p:sldId id="307" r:id="rId11"/>
    <p:sldId id="294" r:id="rId12"/>
    <p:sldId id="295" r:id="rId13"/>
    <p:sldId id="304" r:id="rId14"/>
    <p:sldId id="305" r:id="rId15"/>
    <p:sldId id="314"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6" d="100"/>
          <a:sy n="86" d="100"/>
        </p:scale>
        <p:origin x="562"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74-4FBB-8267-A07818BB3818}"/>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74-4FBB-8267-A07818BB3818}"/>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74-4FBB-8267-A07818BB3818}"/>
            </c:ext>
          </c:extLst>
        </c:ser>
        <c:dLbls>
          <c:showLegendKey val="0"/>
          <c:showVal val="0"/>
          <c:showCatName val="0"/>
          <c:showSerName val="0"/>
          <c:showPercent val="0"/>
          <c:showBubbleSize val="0"/>
        </c:dLbls>
        <c:gapWidth val="219"/>
        <c:overlap val="-27"/>
        <c:axId val="1228544223"/>
        <c:axId val="1196036207"/>
      </c:barChart>
      <c:catAx>
        <c:axId val="122854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28544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b="0" i="0" dirty="0"/>
            <a:t>B2B: Enhancing Customer Service</a:t>
          </a:r>
          <a:endParaRPr lang="en-US" b="0" dirty="0"/>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pPr algn="ctr"/>
          <a:r>
            <a:rPr lang="en-US" b="0" i="0" u="none" dirty="0"/>
            <a:t>Collaborating with call centers to improve customer interactions by detecting negative emotions in real-time and providing associates with engagement strategies.</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dgm:spPr/>
      <dgm:t>
        <a:bodyPr/>
        <a:lstStyle/>
        <a:p>
          <a:pPr algn="ctr"/>
          <a:r>
            <a:rPr lang="en-US" b="0" i="0" u="none" dirty="0"/>
            <a:t>Users can personalize their journey with in-app purchases, accessing content like guided meditations and emotional coaching.</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In-App Purchases: Enhancing User Experience</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2">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2">
        <dgm:presLayoutVars>
          <dgm:chMax val="0"/>
          <dgm:chPref val="0"/>
          <dgm:bulletEnabled val="1"/>
        </dgm:presLayoutVars>
      </dgm:prSet>
      <dgm:spPr/>
    </dgm:pt>
    <dgm:pt modelId="{810D7AA7-A541-4507-BE7F-36CCF210089F}" type="pres">
      <dgm:prSet presAssocID="{AACEAFD5-63CF-4AFC-B46F-BE086C5D447C}" presName="desTx" presStyleLbl="revTx" presStyleIdx="0" presStyleCnt="2">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2">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2">
        <dgm:presLayoutVars>
          <dgm:chMax val="0"/>
          <dgm:chPref val="0"/>
          <dgm:bulletEnabled val="1"/>
        </dgm:presLayoutVars>
      </dgm:prSet>
      <dgm:spPr/>
    </dgm:pt>
    <dgm:pt modelId="{5E07F9E4-149C-4A89-848F-4ABDD305F0C5}" type="pres">
      <dgm:prSet presAssocID="{D07AD3FD-84FF-467E-9693-752776549C61}" presName="desTx" presStyleLbl="revTx" presStyleIdx="1" presStyleCnt="2">
        <dgm:presLayoutVars>
          <dgm:chMax val="0"/>
          <dgm:chPref val="0"/>
          <dgm:bulletEnabled val="1"/>
        </dgm:presLayoutVars>
      </dgm:prSet>
      <dgm:spPr/>
    </dgm:pt>
    <dgm:pt modelId="{2928FCAD-BE3F-45AC-93A5-FD98F8A50E00}" type="pres">
      <dgm:prSet presAssocID="{D07AD3FD-84FF-467E-9693-752776549C61}"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Hadi Ahmed</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Haitham Mahmoud</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Hani Mohamed</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Yousef Ahmed</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792710" y="1678275"/>
          <a:ext cx="1988820" cy="400109"/>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644" y="2872740"/>
          <a:ext cx="5001369"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i="0" kern="1200" dirty="0"/>
            <a:t>B2B: Enhancing Customer Service</a:t>
          </a:r>
          <a:endParaRPr lang="en-US" sz="1600" b="0" kern="1200" dirty="0"/>
        </a:p>
      </dsp:txBody>
      <dsp:txXfrm>
        <a:off x="1644" y="2872740"/>
        <a:ext cx="4918502" cy="662940"/>
      </dsp:txXfrm>
    </dsp:sp>
    <dsp:sp modelId="{810D7AA7-A541-4507-BE7F-36CCF210089F}">
      <dsp:nvSpPr>
        <dsp:cNvPr id="0" name=""/>
        <dsp:cNvSpPr/>
      </dsp:nvSpPr>
      <dsp:spPr>
        <a:xfrm>
          <a:off x="401754" y="1123985"/>
          <a:ext cx="4061111" cy="1273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u="none" kern="1200" dirty="0"/>
            <a:t>Collaborating with call centers to improve customer interactions by detecting negative emotions in real-time and providing associates with engagement strategies.</a:t>
          </a:r>
          <a:endParaRPr lang="en-US" sz="1500" kern="1200" dirty="0"/>
        </a:p>
      </dsp:txBody>
      <dsp:txXfrm>
        <a:off x="401754" y="1123985"/>
        <a:ext cx="4061111" cy="1273266"/>
      </dsp:txXfrm>
    </dsp:sp>
    <dsp:sp modelId="{E41E7729-FD3F-426D-804C-45BD60BD762D}">
      <dsp:nvSpPr>
        <dsp:cNvPr id="0" name=""/>
        <dsp:cNvSpPr/>
      </dsp:nvSpPr>
      <dsp:spPr>
        <a:xfrm rot="5400000">
          <a:off x="4108631" y="1678275"/>
          <a:ext cx="1988820" cy="40010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4902986" y="2872740"/>
          <a:ext cx="5001369"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In-App Purchases: Enhancing User Experience</a:t>
          </a:r>
        </a:p>
      </dsp:txBody>
      <dsp:txXfrm>
        <a:off x="5068721" y="2872740"/>
        <a:ext cx="4669899" cy="662940"/>
      </dsp:txXfrm>
    </dsp:sp>
    <dsp:sp modelId="{5E07F9E4-149C-4A89-848F-4ABDD305F0C5}">
      <dsp:nvSpPr>
        <dsp:cNvPr id="0" name=""/>
        <dsp:cNvSpPr/>
      </dsp:nvSpPr>
      <dsp:spPr>
        <a:xfrm>
          <a:off x="5303095" y="1123985"/>
          <a:ext cx="4061111" cy="1273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u="none" kern="1200" dirty="0"/>
            <a:t>Users can personalize their journey with in-app purchases, accessing content like guided meditations and emotional coaching.</a:t>
          </a:r>
          <a:endParaRPr lang="en-US" sz="1500" kern="1200" dirty="0"/>
        </a:p>
      </dsp:txBody>
      <dsp:txXfrm>
        <a:off x="5303095" y="1123985"/>
        <a:ext cx="4061111" cy="1273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bg1"/>
              </a:solidFill>
            </a:rPr>
            <a:t>Hadi Ahmed</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0526" y="460948"/>
          <a:ext cx="2194559" cy="2468883"/>
        </a:xfrm>
        <a:prstGeom prst="rect">
          <a:avLst/>
        </a:prstGeom>
        <a:solidFill>
          <a:schemeClr val="accent2">
            <a:hueOff val="-441124"/>
            <a:satOff val="497"/>
            <a:lumOff val="117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bg1"/>
              </a:solidFill>
            </a:rPr>
            <a:t>Haitham Mahmoud</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6101" y="460948"/>
          <a:ext cx="2194559" cy="2468883"/>
        </a:xfrm>
        <a:prstGeom prst="rect">
          <a:avLst/>
        </a:prstGeom>
        <a:solidFill>
          <a:schemeClr val="accent2">
            <a:hueOff val="-882249"/>
            <a:satOff val="995"/>
            <a:lumOff val="2353"/>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bg1"/>
              </a:solidFill>
            </a:rPr>
            <a:t>Hani Mohamed</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solidFill>
          <a:schemeClr val="accent2">
            <a:hueOff val="-1323373"/>
            <a:satOff val="1492"/>
            <a:lumOff val="353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bg1"/>
              </a:solidFill>
            </a:rPr>
            <a:t>Yousef Ahmed</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2414726"/>
            <a:ext cx="6272784" cy="1023418"/>
          </a:xfrm>
        </p:spPr>
        <p:txBody>
          <a:bodyPr/>
          <a:lstStyle/>
          <a:p>
            <a:r>
              <a:rPr lang="en-US" cap="none" spc="400" dirty="0"/>
              <a:t>MoodEcho</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98449" y="3429000"/>
            <a:ext cx="6558290" cy="1197864"/>
          </a:xfrm>
        </p:spPr>
        <p:txBody>
          <a:bodyPr/>
          <a:lstStyle/>
          <a:p>
            <a:r>
              <a:rPr lang="en-US" sz="2000" dirty="0">
                <a:solidFill>
                  <a:schemeClr val="bg1"/>
                </a:solidFill>
              </a:rPr>
              <a:t>Your Path to Emotional Clarity and mindful decisions</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Title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r>
              <a:rPr lang="en-US" sz="2000" dirty="0"/>
              <a:t>Open the Design Ideas pane for instant slide makeovers. </a:t>
            </a:r>
          </a:p>
          <a:p>
            <a:r>
              <a:rPr lang="en-US" sz="2000" dirty="0"/>
              <a:t>When we have design ideas, we’ll show them to you right there. </a:t>
            </a:r>
          </a:p>
        </p:txBody>
      </p:sp>
    </p:spTree>
    <p:extLst>
      <p:ext uri="{BB962C8B-B14F-4D97-AF65-F5344CB8AC3E}">
        <p14:creationId xmlns:p14="http://schemas.microsoft.com/office/powerpoint/2010/main" val="312476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Title </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2834640" cy="82391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2834640" cy="3684588"/>
          </a:xfrm>
        </p:spPr>
        <p:txBody>
          <a:bodyPr>
            <a:normAutofit/>
          </a:body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987335" y="1681163"/>
            <a:ext cx="2834640" cy="82391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4987335" y="2505075"/>
            <a:ext cx="2834640" cy="3684588"/>
          </a:xfrm>
        </p:spPr>
        <p:txBody>
          <a:bodyPr>
            <a:normAutofit/>
          </a:bodyPr>
          <a:lstStyle/>
          <a:p>
            <a:r>
              <a:rPr lang="en-US" sz="2000" dirty="0"/>
              <a:t>Open the Design Ideas pane for instant slide makeovers. </a:t>
            </a:r>
          </a:p>
          <a:p>
            <a:r>
              <a:rPr lang="en-US" sz="2000" dirty="0"/>
              <a:t>When we have design ideas, we’ll show them to you right there.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8526870" y="1681163"/>
            <a:ext cx="283464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Subtitle</a:t>
            </a:r>
          </a:p>
        </p:txBody>
      </p:sp>
      <p:sp>
        <p:nvSpPr>
          <p:cNvPr id="13" name="Content Placeholder 5">
            <a:extLst>
              <a:ext uri="{FF2B5EF4-FFF2-40B4-BE49-F238E27FC236}">
                <a16:creationId xmlns:a16="http://schemas.microsoft.com/office/drawing/2014/main" id="{DE486408-F529-4D60-A080-911A0851FE1B}"/>
              </a:ext>
            </a:extLst>
          </p:cNvPr>
          <p:cNvSpPr txBox="1">
            <a:spLocks/>
          </p:cNvSpPr>
          <p:nvPr/>
        </p:nvSpPr>
        <p:spPr>
          <a:xfrm>
            <a:off x="8526870" y="2505075"/>
            <a:ext cx="2834640"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PowerPoint theme uses its own unique set of colors, fonts, and effects to create the overall look and feel of these slides. </a:t>
            </a:r>
          </a:p>
          <a:p>
            <a:r>
              <a:rPr lang="en-US" sz="2000"/>
              <a:t>PowerPoint has tons of themes to give your presentation just the right personality. </a:t>
            </a:r>
            <a:endParaRPr lang="en-US" sz="2000" dirty="0"/>
          </a:p>
        </p:txBody>
      </p:sp>
    </p:spTree>
    <p:extLst>
      <p:ext uri="{BB962C8B-B14F-4D97-AF65-F5344CB8AC3E}">
        <p14:creationId xmlns:p14="http://schemas.microsoft.com/office/powerpoint/2010/main" val="14034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12</a:t>
            </a:fld>
            <a:endParaRPr lang="en-US" dirty="0"/>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Tree>
    <p:extLst>
      <p:ext uri="{BB962C8B-B14F-4D97-AF65-F5344CB8AC3E}">
        <p14:creationId xmlns:p14="http://schemas.microsoft.com/office/powerpoint/2010/main" val="305579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4"/>
          <a:srcRect t="108" b="108"/>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986917"/>
            <a:ext cx="6190488" cy="1179576"/>
          </a:xfrm>
        </p:spPr>
        <p:txBody>
          <a:bodyPr/>
          <a:lstStyle/>
          <a:p>
            <a:r>
              <a:rPr lang="en-US" sz="5400" dirty="0"/>
              <a:t>Problem</a:t>
            </a: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9/9/2023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cap="none" dirty="0"/>
              <a:t>MoodEcho</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2" name="Text Placeholder 2">
            <a:extLst>
              <a:ext uri="{FF2B5EF4-FFF2-40B4-BE49-F238E27FC236}">
                <a16:creationId xmlns:a16="http://schemas.microsoft.com/office/drawing/2014/main" id="{4EA9C75B-060C-BF17-A3F3-9460CC3F7DFF}"/>
              </a:ext>
            </a:extLst>
          </p:cNvPr>
          <p:cNvSpPr txBox="1">
            <a:spLocks/>
          </p:cNvSpPr>
          <p:nvPr/>
        </p:nvSpPr>
        <p:spPr>
          <a:xfrm>
            <a:off x="1681520" y="2559838"/>
            <a:ext cx="2834640" cy="82391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p>
          <a:p>
            <a:pPr marL="342900" indent="-342900" algn="ctr">
              <a:buFont typeface="Arial" panose="020B0604020202020204" pitchFamily="34" charset="0"/>
              <a:buChar char="•"/>
            </a:pPr>
            <a:r>
              <a:rPr lang="en-US" b="1" dirty="0"/>
              <a:t>Lack of Awareness</a:t>
            </a:r>
          </a:p>
        </p:txBody>
      </p:sp>
      <p:sp>
        <p:nvSpPr>
          <p:cNvPr id="5" name="Content Placeholder 3">
            <a:extLst>
              <a:ext uri="{FF2B5EF4-FFF2-40B4-BE49-F238E27FC236}">
                <a16:creationId xmlns:a16="http://schemas.microsoft.com/office/drawing/2014/main" id="{3DD154A0-0EF6-40C1-D83D-A16F172D4C08}"/>
              </a:ext>
            </a:extLst>
          </p:cNvPr>
          <p:cNvSpPr txBox="1">
            <a:spLocks/>
          </p:cNvSpPr>
          <p:nvPr/>
        </p:nvSpPr>
        <p:spPr>
          <a:xfrm>
            <a:off x="393587" y="3205441"/>
            <a:ext cx="2834640"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9EDDB7A9-8731-A4B2-D3A1-7F932DC406CF}"/>
              </a:ext>
            </a:extLst>
          </p:cNvPr>
          <p:cNvPicPr>
            <a:picLocks noChangeAspect="1"/>
          </p:cNvPicPr>
          <p:nvPr/>
        </p:nvPicPr>
        <p:blipFill>
          <a:blip r:embed="rId2"/>
          <a:stretch>
            <a:fillRect/>
          </a:stretch>
        </p:blipFill>
        <p:spPr>
          <a:xfrm>
            <a:off x="2870240" y="2473531"/>
            <a:ext cx="457200" cy="457200"/>
          </a:xfrm>
          <a:prstGeom prst="rect">
            <a:avLst/>
          </a:prstGeom>
        </p:spPr>
      </p:pic>
      <p:sp>
        <p:nvSpPr>
          <p:cNvPr id="17" name="TextBox 16">
            <a:extLst>
              <a:ext uri="{FF2B5EF4-FFF2-40B4-BE49-F238E27FC236}">
                <a16:creationId xmlns:a16="http://schemas.microsoft.com/office/drawing/2014/main" id="{06774F8B-C675-F0E1-8248-3DE12AF5A313}"/>
              </a:ext>
            </a:extLst>
          </p:cNvPr>
          <p:cNvSpPr txBox="1"/>
          <p:nvPr/>
        </p:nvSpPr>
        <p:spPr>
          <a:xfrm>
            <a:off x="1420142" y="3447344"/>
            <a:ext cx="3616170" cy="923330"/>
          </a:xfrm>
          <a:prstGeom prst="rect">
            <a:avLst/>
          </a:prstGeom>
          <a:noFill/>
        </p:spPr>
        <p:txBody>
          <a:bodyPr wrap="square">
            <a:spAutoFit/>
          </a:bodyPr>
          <a:lstStyle/>
          <a:p>
            <a:pPr algn="ctr"/>
            <a:r>
              <a:rPr lang="en-US" dirty="0"/>
              <a:t>Many struggle to recognize</a:t>
            </a:r>
          </a:p>
          <a:p>
            <a:pPr algn="ctr"/>
            <a:r>
              <a:rPr lang="en-US" dirty="0"/>
              <a:t>and understand their emotions effectively.</a:t>
            </a:r>
          </a:p>
        </p:txBody>
      </p:sp>
      <p:sp>
        <p:nvSpPr>
          <p:cNvPr id="18" name="Text Placeholder 2">
            <a:extLst>
              <a:ext uri="{FF2B5EF4-FFF2-40B4-BE49-F238E27FC236}">
                <a16:creationId xmlns:a16="http://schemas.microsoft.com/office/drawing/2014/main" id="{B188C455-731F-C8B2-A378-C763FE0AACD4}"/>
              </a:ext>
            </a:extLst>
          </p:cNvPr>
          <p:cNvSpPr txBox="1">
            <a:spLocks/>
          </p:cNvSpPr>
          <p:nvPr/>
        </p:nvSpPr>
        <p:spPr>
          <a:xfrm>
            <a:off x="7237965" y="2559838"/>
            <a:ext cx="2834640" cy="82391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p>
          <a:p>
            <a:pPr marL="342900" indent="-342900" algn="ctr">
              <a:buFont typeface="Arial" panose="020B0604020202020204" pitchFamily="34" charset="0"/>
              <a:buChar char="•"/>
            </a:pPr>
            <a:r>
              <a:rPr lang="en-US" b="1" dirty="0"/>
              <a:t>Conflicts</a:t>
            </a:r>
          </a:p>
        </p:txBody>
      </p:sp>
      <p:sp>
        <p:nvSpPr>
          <p:cNvPr id="19" name="TextBox 18">
            <a:extLst>
              <a:ext uri="{FF2B5EF4-FFF2-40B4-BE49-F238E27FC236}">
                <a16:creationId xmlns:a16="http://schemas.microsoft.com/office/drawing/2014/main" id="{C01B6EBD-7C2B-CA89-3B4E-491D668343E2}"/>
              </a:ext>
            </a:extLst>
          </p:cNvPr>
          <p:cNvSpPr txBox="1"/>
          <p:nvPr/>
        </p:nvSpPr>
        <p:spPr>
          <a:xfrm>
            <a:off x="6894309" y="3447344"/>
            <a:ext cx="3616170" cy="923330"/>
          </a:xfrm>
          <a:prstGeom prst="rect">
            <a:avLst/>
          </a:prstGeom>
          <a:noFill/>
        </p:spPr>
        <p:txBody>
          <a:bodyPr wrap="square">
            <a:spAutoFit/>
          </a:bodyPr>
          <a:lstStyle/>
          <a:p>
            <a:pPr algn="ctr"/>
            <a:r>
              <a:rPr lang="en-US" dirty="0"/>
              <a:t>Unmanaged emotions can damage personal and professional relationships.</a:t>
            </a:r>
          </a:p>
        </p:txBody>
      </p:sp>
      <p:sp>
        <p:nvSpPr>
          <p:cNvPr id="20" name="Text Placeholder 2">
            <a:extLst>
              <a:ext uri="{FF2B5EF4-FFF2-40B4-BE49-F238E27FC236}">
                <a16:creationId xmlns:a16="http://schemas.microsoft.com/office/drawing/2014/main" id="{9DB12F4B-CAA8-CFA6-2269-5518A8EF035D}"/>
              </a:ext>
            </a:extLst>
          </p:cNvPr>
          <p:cNvSpPr txBox="1">
            <a:spLocks/>
          </p:cNvSpPr>
          <p:nvPr/>
        </p:nvSpPr>
        <p:spPr>
          <a:xfrm>
            <a:off x="1681520" y="4545514"/>
            <a:ext cx="2834640" cy="82391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p>
          <a:p>
            <a:pPr marL="342900" indent="-342900" algn="ctr">
              <a:buFont typeface="Arial" panose="020B0604020202020204" pitchFamily="34" charset="0"/>
              <a:buChar char="•"/>
            </a:pPr>
            <a:r>
              <a:rPr lang="en-US" b="1" dirty="0"/>
              <a:t>Loss of Control</a:t>
            </a:r>
          </a:p>
        </p:txBody>
      </p:sp>
      <p:sp>
        <p:nvSpPr>
          <p:cNvPr id="21" name="TextBox 20">
            <a:extLst>
              <a:ext uri="{FF2B5EF4-FFF2-40B4-BE49-F238E27FC236}">
                <a16:creationId xmlns:a16="http://schemas.microsoft.com/office/drawing/2014/main" id="{5B3793EB-3137-9164-9581-C80725429BC8}"/>
              </a:ext>
            </a:extLst>
          </p:cNvPr>
          <p:cNvSpPr txBox="1"/>
          <p:nvPr/>
        </p:nvSpPr>
        <p:spPr>
          <a:xfrm>
            <a:off x="1519355" y="5433020"/>
            <a:ext cx="3616170" cy="1200329"/>
          </a:xfrm>
          <a:prstGeom prst="rect">
            <a:avLst/>
          </a:prstGeom>
          <a:noFill/>
        </p:spPr>
        <p:txBody>
          <a:bodyPr wrap="square">
            <a:spAutoFit/>
          </a:bodyPr>
          <a:lstStyle/>
          <a:p>
            <a:pPr algn="ctr"/>
            <a:r>
              <a:rPr lang="en-US" dirty="0"/>
              <a:t>Emotions often lead to impulsive actions, causing individuals to lose control of their reactions.</a:t>
            </a:r>
          </a:p>
        </p:txBody>
      </p:sp>
      <p:sp>
        <p:nvSpPr>
          <p:cNvPr id="22" name="Text Placeholder 2">
            <a:extLst>
              <a:ext uri="{FF2B5EF4-FFF2-40B4-BE49-F238E27FC236}">
                <a16:creationId xmlns:a16="http://schemas.microsoft.com/office/drawing/2014/main" id="{30808406-7EED-2467-C4F5-D1105C1129B1}"/>
              </a:ext>
            </a:extLst>
          </p:cNvPr>
          <p:cNvSpPr txBox="1">
            <a:spLocks/>
          </p:cNvSpPr>
          <p:nvPr/>
        </p:nvSpPr>
        <p:spPr>
          <a:xfrm>
            <a:off x="7066136" y="4635779"/>
            <a:ext cx="3272515" cy="82391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p>
          <a:p>
            <a:pPr marL="342900" indent="-342900" algn="ctr">
              <a:buFont typeface="Arial" panose="020B0604020202020204" pitchFamily="34" charset="0"/>
              <a:buChar char="•"/>
            </a:pPr>
            <a:r>
              <a:rPr lang="en-US" b="1" dirty="0"/>
              <a:t>Complexity of emotions</a:t>
            </a:r>
          </a:p>
        </p:txBody>
      </p:sp>
      <p:sp>
        <p:nvSpPr>
          <p:cNvPr id="23" name="TextBox 22">
            <a:extLst>
              <a:ext uri="{FF2B5EF4-FFF2-40B4-BE49-F238E27FC236}">
                <a16:creationId xmlns:a16="http://schemas.microsoft.com/office/drawing/2014/main" id="{E09577DE-49A9-4C8A-E4D9-F85E069E18DE}"/>
              </a:ext>
            </a:extLst>
          </p:cNvPr>
          <p:cNvSpPr txBox="1"/>
          <p:nvPr/>
        </p:nvSpPr>
        <p:spPr>
          <a:xfrm>
            <a:off x="7056475" y="5688723"/>
            <a:ext cx="3616170" cy="646331"/>
          </a:xfrm>
          <a:prstGeom prst="rect">
            <a:avLst/>
          </a:prstGeom>
          <a:noFill/>
        </p:spPr>
        <p:txBody>
          <a:bodyPr wrap="square">
            <a:spAutoFit/>
          </a:bodyPr>
          <a:lstStyle/>
          <a:p>
            <a:pPr algn="ctr"/>
            <a:r>
              <a:rPr lang="en-US" dirty="0"/>
              <a:t>Emotions can be challenging to navigate.</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28646991-5BD7-D022-C7CA-851C99B471D0}"/>
              </a:ext>
            </a:extLst>
          </p:cNvPr>
          <p:cNvPicPr>
            <a:picLocks noChangeAspect="1"/>
          </p:cNvPicPr>
          <p:nvPr/>
        </p:nvPicPr>
        <p:blipFill>
          <a:blip r:embed="rId3"/>
          <a:stretch>
            <a:fillRect/>
          </a:stretch>
        </p:blipFill>
        <p:spPr>
          <a:xfrm>
            <a:off x="8473794" y="2518284"/>
            <a:ext cx="457200" cy="457200"/>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C05A5A2D-595F-8129-600A-4D38BF4F2157}"/>
              </a:ext>
            </a:extLst>
          </p:cNvPr>
          <p:cNvPicPr>
            <a:picLocks noChangeAspect="1"/>
          </p:cNvPicPr>
          <p:nvPr/>
        </p:nvPicPr>
        <p:blipFill>
          <a:blip r:embed="rId4"/>
          <a:stretch>
            <a:fillRect/>
          </a:stretch>
        </p:blipFill>
        <p:spPr>
          <a:xfrm>
            <a:off x="8473794" y="4499471"/>
            <a:ext cx="457200" cy="457200"/>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A45537D7-F6FE-7BE7-7A5B-DD725366FA41}"/>
              </a:ext>
            </a:extLst>
          </p:cNvPr>
          <p:cNvPicPr>
            <a:picLocks noChangeAspect="1"/>
          </p:cNvPicPr>
          <p:nvPr/>
        </p:nvPicPr>
        <p:blipFill>
          <a:blip r:embed="rId5"/>
          <a:stretch>
            <a:fillRect/>
          </a:stretch>
        </p:blipFill>
        <p:spPr>
          <a:xfrm>
            <a:off x="2897509" y="4499471"/>
            <a:ext cx="457200" cy="45720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095999" y="482884"/>
            <a:ext cx="4521693" cy="919786"/>
          </a:xfrm>
        </p:spPr>
        <p:txBody>
          <a:bodyPr/>
          <a:lstStyle/>
          <a:p>
            <a:r>
              <a:rPr lang="en-US" dirty="0"/>
              <a:t>Solution</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MoodEcho</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
        <p:nvSpPr>
          <p:cNvPr id="7" name="Picture Placeholder 6">
            <a:extLst>
              <a:ext uri="{FF2B5EF4-FFF2-40B4-BE49-F238E27FC236}">
                <a16:creationId xmlns:a16="http://schemas.microsoft.com/office/drawing/2014/main" id="{482E796E-03D4-5F63-9E0C-5136B30913D4}"/>
              </a:ext>
            </a:extLst>
          </p:cNvPr>
          <p:cNvSpPr>
            <a:spLocks noGrp="1"/>
          </p:cNvSpPr>
          <p:nvPr>
            <p:ph type="pic" sz="quarter" idx="13"/>
          </p:nvPr>
        </p:nvSpPr>
        <p:spPr/>
        <p:txBody>
          <a:bodyPr/>
          <a:lstStyle/>
          <a:p>
            <a:r>
              <a:rPr lang="en-US" dirty="0"/>
              <a:t>logo</a:t>
            </a:r>
          </a:p>
        </p:txBody>
      </p:sp>
      <p:sp>
        <p:nvSpPr>
          <p:cNvPr id="3" name="Text Placeholder 2">
            <a:extLst>
              <a:ext uri="{FF2B5EF4-FFF2-40B4-BE49-F238E27FC236}">
                <a16:creationId xmlns:a16="http://schemas.microsoft.com/office/drawing/2014/main" id="{5207E6DE-A723-F1E8-6668-32E18560D719}"/>
              </a:ext>
            </a:extLst>
          </p:cNvPr>
          <p:cNvSpPr txBox="1">
            <a:spLocks/>
          </p:cNvSpPr>
          <p:nvPr/>
        </p:nvSpPr>
        <p:spPr>
          <a:xfrm>
            <a:off x="7068758" y="4023781"/>
            <a:ext cx="2776343" cy="109414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b="1" dirty="0"/>
          </a:p>
          <a:p>
            <a:pPr marL="342900" indent="-342900" algn="ctr">
              <a:buFont typeface="Arial" panose="020B0604020202020204" pitchFamily="34" charset="0"/>
              <a:buChar char="•"/>
            </a:pPr>
            <a:r>
              <a:rPr lang="en-US" sz="1600" b="1" dirty="0"/>
              <a:t>Personalized Guidance with Interactive Tips</a:t>
            </a:r>
          </a:p>
        </p:txBody>
      </p:sp>
      <p:sp>
        <p:nvSpPr>
          <p:cNvPr id="4" name="Text Placeholder 2">
            <a:extLst>
              <a:ext uri="{FF2B5EF4-FFF2-40B4-BE49-F238E27FC236}">
                <a16:creationId xmlns:a16="http://schemas.microsoft.com/office/drawing/2014/main" id="{9E35517D-CB0B-288D-24C2-4AE38DB9C7E3}"/>
              </a:ext>
            </a:extLst>
          </p:cNvPr>
          <p:cNvSpPr txBox="1">
            <a:spLocks/>
          </p:cNvSpPr>
          <p:nvPr/>
        </p:nvSpPr>
        <p:spPr>
          <a:xfrm>
            <a:off x="6915914" y="1862031"/>
            <a:ext cx="3075744" cy="109414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b="1" dirty="0"/>
          </a:p>
          <a:p>
            <a:pPr marL="342900" indent="-342900" algn="ctr">
              <a:buFont typeface="Arial" panose="020B0604020202020204" pitchFamily="34" charset="0"/>
              <a:buChar char="•"/>
            </a:pPr>
            <a:r>
              <a:rPr lang="en-US" sz="1600" b="1" dirty="0"/>
              <a:t>Real-Time Emotion detection</a:t>
            </a:r>
          </a:p>
        </p:txBody>
      </p:sp>
      <p:sp>
        <p:nvSpPr>
          <p:cNvPr id="6" name="TextBox 5">
            <a:extLst>
              <a:ext uri="{FF2B5EF4-FFF2-40B4-BE49-F238E27FC236}">
                <a16:creationId xmlns:a16="http://schemas.microsoft.com/office/drawing/2014/main" id="{F73475C7-872F-D00B-73DB-550726A84D5E}"/>
              </a:ext>
            </a:extLst>
          </p:cNvPr>
          <p:cNvSpPr txBox="1"/>
          <p:nvPr/>
        </p:nvSpPr>
        <p:spPr>
          <a:xfrm>
            <a:off x="6971605" y="2956180"/>
            <a:ext cx="3616170" cy="923330"/>
          </a:xfrm>
          <a:prstGeom prst="rect">
            <a:avLst/>
          </a:prstGeom>
          <a:noFill/>
        </p:spPr>
        <p:txBody>
          <a:bodyPr wrap="square">
            <a:spAutoFit/>
          </a:bodyPr>
          <a:lstStyle/>
          <a:p>
            <a:pPr algn="ctr"/>
            <a:r>
              <a:rPr lang="en-US" dirty="0"/>
              <a:t>Empowers users with the ability to pause and consider their emotions.</a:t>
            </a:r>
          </a:p>
        </p:txBody>
      </p:sp>
      <p:sp>
        <p:nvSpPr>
          <p:cNvPr id="8" name="TextBox 7">
            <a:extLst>
              <a:ext uri="{FF2B5EF4-FFF2-40B4-BE49-F238E27FC236}">
                <a16:creationId xmlns:a16="http://schemas.microsoft.com/office/drawing/2014/main" id="{8A9826A7-F486-3466-76BE-C0B8E6005FA2}"/>
              </a:ext>
            </a:extLst>
          </p:cNvPr>
          <p:cNvSpPr txBox="1"/>
          <p:nvPr/>
        </p:nvSpPr>
        <p:spPr>
          <a:xfrm>
            <a:off x="6971605" y="5117930"/>
            <a:ext cx="3616170" cy="923330"/>
          </a:xfrm>
          <a:prstGeom prst="rect">
            <a:avLst/>
          </a:prstGeom>
          <a:noFill/>
        </p:spPr>
        <p:txBody>
          <a:bodyPr wrap="square">
            <a:spAutoFit/>
          </a:bodyPr>
          <a:lstStyle/>
          <a:p>
            <a:pPr algn="ctr"/>
            <a:r>
              <a:rPr lang="en-US" dirty="0"/>
              <a:t>Helps users become more conscious of their emotions and how to manage them.</a:t>
            </a: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0DAB565C-F42E-A5D2-7543-831D50C6C031}"/>
              </a:ext>
            </a:extLst>
          </p:cNvPr>
          <p:cNvPicPr>
            <a:picLocks noChangeAspect="1"/>
          </p:cNvPicPr>
          <p:nvPr/>
        </p:nvPicPr>
        <p:blipFill>
          <a:blip r:embed="rId2"/>
          <a:stretch>
            <a:fillRect/>
          </a:stretch>
        </p:blipFill>
        <p:spPr>
          <a:xfrm>
            <a:off x="6095999" y="2483545"/>
            <a:ext cx="914400" cy="907767"/>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19073315-6E0A-56E4-0F11-DED660E01A07}"/>
              </a:ext>
            </a:extLst>
          </p:cNvPr>
          <p:cNvPicPr>
            <a:picLocks noChangeAspect="1"/>
          </p:cNvPicPr>
          <p:nvPr/>
        </p:nvPicPr>
        <p:blipFill>
          <a:blip r:embed="rId3"/>
          <a:stretch>
            <a:fillRect/>
          </a:stretch>
        </p:blipFill>
        <p:spPr>
          <a:xfrm>
            <a:off x="6153704" y="4775030"/>
            <a:ext cx="685800" cy="685800"/>
          </a:xfrm>
          <a:prstGeom prst="rect">
            <a:avLst/>
          </a:prstGeom>
        </p:spPr>
      </p:pic>
    </p:spTree>
    <p:extLst>
      <p:ext uri="{BB962C8B-B14F-4D97-AF65-F5344CB8AC3E}">
        <p14:creationId xmlns:p14="http://schemas.microsoft.com/office/powerpoint/2010/main" val="358477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dirty="0"/>
              <a:t>Revenue streams</a:t>
            </a: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652380897"/>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4</a:t>
            </a:fld>
            <a:endParaRPr lang="en-US" b="1" cap="all" spc="100" dirty="0">
              <a:solidFill>
                <a:schemeClr val="accent2"/>
              </a:solidFill>
            </a:endParaRP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1CE40E53-FB51-07FD-B3AF-9C8ACBA456FC}"/>
              </a:ext>
            </a:extLst>
          </p:cNvPr>
          <p:cNvPicPr>
            <a:picLocks noChangeAspect="1"/>
          </p:cNvPicPr>
          <p:nvPr/>
        </p:nvPicPr>
        <p:blipFill>
          <a:blip r:embed="rId7"/>
          <a:stretch>
            <a:fillRect/>
          </a:stretch>
        </p:blipFill>
        <p:spPr>
          <a:xfrm>
            <a:off x="8004365" y="4902884"/>
            <a:ext cx="1828800" cy="18288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B113644F-40A9-C045-D035-781720E5EDCF}"/>
              </a:ext>
            </a:extLst>
          </p:cNvPr>
          <p:cNvPicPr>
            <a:picLocks noChangeAspect="1"/>
          </p:cNvPicPr>
          <p:nvPr/>
        </p:nvPicPr>
        <p:blipFill>
          <a:blip r:embed="rId8"/>
          <a:stretch>
            <a:fillRect/>
          </a:stretch>
        </p:blipFill>
        <p:spPr>
          <a:xfrm>
            <a:off x="2837561" y="4902884"/>
            <a:ext cx="1828800" cy="1828800"/>
          </a:xfrm>
          <a:prstGeom prst="rect">
            <a:avLst/>
          </a:prstGeom>
        </p:spPr>
      </p:pic>
    </p:spTree>
    <p:extLst>
      <p:ext uri="{BB962C8B-B14F-4D97-AF65-F5344CB8AC3E}">
        <p14:creationId xmlns:p14="http://schemas.microsoft.com/office/powerpoint/2010/main" val="315928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DEMO</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375380802"/>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9/9/2023</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MoodEcho</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2700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Topic one</a:t>
            </a:r>
          </a:p>
          <a:p>
            <a:pPr algn="r"/>
            <a:r>
              <a:rPr lang="en-US" sz="1800" dirty="0">
                <a:solidFill>
                  <a:schemeClr val="bg1"/>
                </a:solidFill>
              </a:rPr>
              <a:t>Topic two</a:t>
            </a:r>
          </a:p>
          <a:p>
            <a:pPr algn="r"/>
            <a:r>
              <a:rPr lang="en-US" sz="1800" dirty="0">
                <a:solidFill>
                  <a:schemeClr val="bg1"/>
                </a:solidFill>
              </a:rPr>
              <a:t>Topic three</a:t>
            </a:r>
          </a:p>
          <a:p>
            <a:pPr algn="r"/>
            <a:r>
              <a:rPr lang="en-US" sz="1800" dirty="0">
                <a:solidFill>
                  <a:schemeClr val="bg1"/>
                </a:solidFill>
              </a:rPr>
              <a:t>Topic four</a:t>
            </a:r>
          </a:p>
        </p:txBody>
      </p:sp>
    </p:spTree>
    <p:extLst>
      <p:ext uri="{BB962C8B-B14F-4D97-AF65-F5344CB8AC3E}">
        <p14:creationId xmlns:p14="http://schemas.microsoft.com/office/powerpoint/2010/main" val="161359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Chart</a:t>
            </a:r>
          </a:p>
        </p:txBody>
      </p:sp>
      <p:graphicFrame>
        <p:nvGraphicFramePr>
          <p:cNvPr id="8" name="Content Placeholder 7" descr="chart">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1669518980"/>
              </p:ext>
            </p:extLst>
          </p:nvPr>
        </p:nvGraphicFramePr>
        <p:xfrm>
          <a:off x="1447800" y="2185945"/>
          <a:ext cx="9906000" cy="3650975"/>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spTree>
    <p:extLst>
      <p:ext uri="{BB962C8B-B14F-4D97-AF65-F5344CB8AC3E}">
        <p14:creationId xmlns:p14="http://schemas.microsoft.com/office/powerpoint/2010/main" val="78391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Table</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612315666"/>
              </p:ext>
            </p:extLst>
          </p:nvPr>
        </p:nvGraphicFramePr>
        <p:xfrm>
          <a:off x="1447800" y="2209799"/>
          <a:ext cx="9753600" cy="3010885"/>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gridCol w="1950720">
                  <a:extLst>
                    <a:ext uri="{9D8B030D-6E8A-4147-A177-3AD203B41FA5}">
                      <a16:colId xmlns:a16="http://schemas.microsoft.com/office/drawing/2014/main" val="2004813969"/>
                    </a:ext>
                  </a:extLst>
                </a:gridCol>
              </a:tblGrid>
              <a:tr h="602177">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Category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dirty="0">
                          <a:solidFill>
                            <a:schemeClr val="bg1"/>
                          </a:solidFill>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02177">
                <a:tc>
                  <a:txBody>
                    <a:bodyPr/>
                    <a:lstStyle/>
                    <a:p>
                      <a:pPr algn="ctr"/>
                      <a:r>
                        <a:rPr lang="en-US" b="0" dirty="0"/>
                        <a:t>Item 1 </a:t>
                      </a:r>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2.3</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1.7</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5</a:t>
                      </a:r>
                    </a:p>
                  </a:txBody>
                  <a:tcPr anchor="ctr">
                    <a:lnL w="6350"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a:r>
                        <a:rPr lang="en-US" b="0" dirty="0"/>
                        <a:t>Item 2</a:t>
                      </a:r>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a:r>
                        <a:rPr lang="en-US" dirty="0"/>
                        <a:t>5.1</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a:r>
                        <a:rPr lang="en-US" dirty="0"/>
                        <a:t>4.4</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tc>
                  <a:txBody>
                    <a:bodyPr/>
                    <a:lstStyle/>
                    <a:p>
                      <a:pPr algn="ctr"/>
                      <a:r>
                        <a:rPr lang="en-US" dirty="0"/>
                        <a:t>3</a:t>
                      </a:r>
                    </a:p>
                  </a:txBody>
                  <a:tcPr anchor="ctr">
                    <a:lnL w="6350"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02177">
                <a:tc>
                  <a:txBody>
                    <a:bodyPr/>
                    <a:lstStyle/>
                    <a:p>
                      <a:pPr algn="ctr"/>
                      <a:r>
                        <a:rPr lang="en-US" b="0" dirty="0"/>
                        <a:t>Item 3</a:t>
                      </a:r>
                    </a:p>
                  </a:txBody>
                  <a:tcPr anchor="ctr">
                    <a:lnR w="6350" cap="flat" cmpd="sng" algn="ctr">
                      <a:solidFill>
                        <a:schemeClr val="accent1"/>
                      </a:solidFill>
                      <a:prstDash val="solid"/>
                      <a:round/>
                      <a:headEnd type="none" w="med" len="med"/>
                      <a:tailEnd type="none" w="med" len="med"/>
                    </a:lnR>
                    <a:noFill/>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r>
                        <a:rPr lang="en-US" dirty="0"/>
                        <a:t>1.7</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r>
                        <a:rPr lang="en-US" dirty="0"/>
                        <a:t>2.5</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r>
                        <a:rPr lang="en-US" dirty="0"/>
                        <a:t>2.8</a:t>
                      </a:r>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02177">
                <a:tc>
                  <a:txBody>
                    <a:bodyPr/>
                    <a:lstStyle/>
                    <a:p>
                      <a:pPr algn="ctr"/>
                      <a:r>
                        <a:rPr lang="en-US" b="0" dirty="0"/>
                        <a:t>Item 4</a:t>
                      </a:r>
                    </a:p>
                  </a:txBody>
                  <a:tcPr anchor="ctr">
                    <a:lnR w="6350" cap="flat" cmpd="sng" algn="ctr">
                      <a:solidFill>
                        <a:schemeClr val="accent1"/>
                      </a:solidFill>
                      <a:prstDash val="solid"/>
                      <a:round/>
                      <a:headEnd type="none" w="med" len="med"/>
                      <a:tailEnd type="none" w="med" len="med"/>
                    </a:lnR>
                    <a:noFill/>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r>
                        <a:rPr lang="en-US" dirty="0"/>
                        <a:t>2.2</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r>
                        <a:rPr lang="en-US" dirty="0"/>
                        <a:t>1.7</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r>
                        <a:rPr lang="en-US" dirty="0"/>
                        <a:t>7</a:t>
                      </a:r>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bl>
          </a:graphicData>
        </a:graphic>
      </p:graphicFrame>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theme/theme1.xml><?xml version="1.0" encoding="utf-8"?>
<a:theme xmlns:a="http://schemas.openxmlformats.org/drawingml/2006/main" name="Cust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D909BD3F-B240-4348-8BE3-67FDD68BA7A7}"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D4A67D12-FAB5-406C-9279-3EAA5A20A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TotalTime>
  <Words>458</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Custom</vt:lpstr>
      <vt:lpstr>MoodEcho</vt:lpstr>
      <vt:lpstr>Problem</vt:lpstr>
      <vt:lpstr>Solution</vt:lpstr>
      <vt:lpstr>Revenue streams</vt:lpstr>
      <vt:lpstr>DEMO</vt:lpstr>
      <vt:lpstr>Team</vt:lpstr>
      <vt:lpstr>Agenda</vt:lpstr>
      <vt:lpstr>Chart</vt:lpstr>
      <vt:lpstr>Table</vt:lpstr>
      <vt:lpstr>Title</vt:lpstr>
      <vt:lpstr>Title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MoodEcho</dc:title>
  <dc:creator>يوسف احمد امام حسن</dc:creator>
  <cp:lastModifiedBy>يوسف احمد امام حسن</cp:lastModifiedBy>
  <cp:revision>5</cp:revision>
  <dcterms:created xsi:type="dcterms:W3CDTF">2023-09-08T16:21:21Z</dcterms:created>
  <dcterms:modified xsi:type="dcterms:W3CDTF">2023-09-09T13:05:52Z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