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627" r:id="rId28"/>
    <p:sldId id="628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B716A6-EBED-451F-BA21-F6803BEC4458}">
          <p14:sldIdLst>
            <p14:sldId id="256"/>
            <p14:sldId id="288"/>
            <p14:sldId id="258"/>
          </p14:sldIdLst>
        </p14:section>
        <p14:section name="Cookies and Sessions" id="{2721BBD4-3044-465D-9634-598BFB89EE6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uthentication Concepts" id="{6F92DA22-805E-4D6A-B10E-57F0C4E8F7A0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JWT" id="{AD76B0CA-E888-4C1D-AAFF-B4F0430417F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3AE796F6-32AF-4226-ACCB-BA4FE3E26D9A}">
          <p14:sldIdLst>
            <p14:sldId id="279"/>
            <p14:sldId id="285"/>
            <p14:sldId id="627"/>
            <p14:sldId id="628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561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621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66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55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795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onwebtoke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and Application 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45392"/>
            <a:ext cx="2096732" cy="22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b="1" dirty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It serves to verify whether the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/>
              <a:t>is who or what it declares itself to be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It's built on several </a:t>
            </a:r>
            <a:r>
              <a:rPr lang="en-US" b="1" dirty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is </a:t>
            </a:r>
            <a:r>
              <a:rPr lang="en-US" b="1" dirty="0">
                <a:solidFill>
                  <a:schemeClr val="bg1"/>
                </a:solidFill>
              </a:rPr>
              <a:t>a cross-cutting concern</a:t>
            </a:r>
            <a:r>
              <a:rPr lang="en-US" dirty="0"/>
              <a:t>, best handled away</a:t>
            </a:r>
            <a:br>
              <a:rPr lang="en-US" dirty="0"/>
            </a:br>
            <a:r>
              <a:rPr lang="en-US" dirty="0"/>
              <a:t>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1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DA6C7-D7B9-4020-B5D5-0BE54AD12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 password hashing function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Besides incorporating </a:t>
            </a:r>
            <a:r>
              <a:rPr lang="en-US" b="1" dirty="0">
                <a:solidFill>
                  <a:schemeClr val="bg1"/>
                </a:solidFill>
              </a:rPr>
              <a:t>salt</a:t>
            </a:r>
            <a:r>
              <a:rPr lang="en-US" dirty="0"/>
              <a:t> to protect against </a:t>
            </a:r>
            <a:r>
              <a:rPr lang="en-US" b="1" dirty="0">
                <a:solidFill>
                  <a:schemeClr val="bg1"/>
                </a:solidFill>
              </a:rPr>
              <a:t>rainbow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br>
              <a:rPr lang="en-US" dirty="0"/>
            </a:br>
            <a:r>
              <a:rPr lang="en-US" dirty="0"/>
              <a:t>attacks, </a:t>
            </a: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an adaptive function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 time, the iteration count can be increased to make it</a:t>
            </a:r>
            <a:br>
              <a:rPr lang="en-US" dirty="0"/>
            </a:br>
            <a:r>
              <a:rPr lang="en-US" dirty="0"/>
              <a:t>slower, so it remains resistant to </a:t>
            </a:r>
            <a:r>
              <a:rPr lang="en-US" b="1" dirty="0">
                <a:solidFill>
                  <a:schemeClr val="bg1"/>
                </a:solidFill>
              </a:rPr>
              <a:t>brute-force search attacks</a:t>
            </a:r>
            <a:br>
              <a:rPr lang="en-US" dirty="0"/>
            </a:br>
            <a:r>
              <a:rPr lang="en-US" dirty="0"/>
              <a:t>even with increasing computation power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34312-0A8B-49B0-BE44-A7AE333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313BF8-C91D-47F1-B95F-92F91622FDA2}"/>
              </a:ext>
            </a:extLst>
          </p:cNvPr>
          <p:cNvSpPr/>
          <p:nvPr/>
        </p:nvSpPr>
        <p:spPr bwMode="auto">
          <a:xfrm>
            <a:off x="4034222" y="5283187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3A4572-DEE7-4F47-B28C-F28BF152D5A2}"/>
              </a:ext>
            </a:extLst>
          </p:cNvPr>
          <p:cNvSpPr/>
          <p:nvPr/>
        </p:nvSpPr>
        <p:spPr bwMode="auto">
          <a:xfrm>
            <a:off x="7192269" y="5283171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3A001F85-124B-4B22-84B9-195B0C91030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79" y="4700256"/>
            <a:ext cx="1526024" cy="15260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DE67C0E-1E94-4E20-9D13-8481C3D823AE}"/>
              </a:ext>
            </a:extLst>
          </p:cNvPr>
          <p:cNvGrpSpPr/>
          <p:nvPr/>
        </p:nvGrpSpPr>
        <p:grpSpPr>
          <a:xfrm>
            <a:off x="5428189" y="4755703"/>
            <a:ext cx="1526024" cy="1526024"/>
            <a:chOff x="5428189" y="4755703"/>
            <a:chExt cx="1526024" cy="1526024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id="{8C3C4B22-D2A9-43C1-A15C-33653A9BE675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189" y="4755703"/>
              <a:ext cx="1526024" cy="15260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43659A-8DF9-4263-9B0C-87353F4DE5D5}"/>
                </a:ext>
              </a:extLst>
            </p:cNvPr>
            <p:cNvSpPr txBox="1"/>
            <p:nvPr/>
          </p:nvSpPr>
          <p:spPr>
            <a:xfrm>
              <a:off x="5874235" y="5051427"/>
              <a:ext cx="596987" cy="98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accent6">
                      <a:lumMod val="10000"/>
                    </a:schemeClr>
                  </a:solidFill>
                </a:rPr>
                <a:t>#</a:t>
              </a:r>
              <a:endParaRPr lang="bg-BG" sz="4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1EA00D-1C58-4424-BD45-64C819AF1352}"/>
              </a:ext>
            </a:extLst>
          </p:cNvPr>
          <p:cNvGrpSpPr/>
          <p:nvPr/>
        </p:nvGrpSpPr>
        <p:grpSpPr>
          <a:xfrm>
            <a:off x="8581131" y="4755703"/>
            <a:ext cx="1526024" cy="1526024"/>
            <a:chOff x="8581131" y="4755703"/>
            <a:chExt cx="1526024" cy="1526024"/>
          </a:xfrm>
        </p:grpSpPr>
        <p:pic>
          <p:nvPicPr>
            <p:cNvPr id="11" name="Graphic 10" descr="Paper">
              <a:extLst>
                <a:ext uri="{FF2B5EF4-FFF2-40B4-BE49-F238E27FC236}">
                  <a16:creationId xmlns:a16="http://schemas.microsoft.com/office/drawing/2014/main" id="{368CB8A2-EF55-4AED-A51F-AE8DB155E75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131" y="4755703"/>
              <a:ext cx="1526024" cy="1526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D3A35D-73D4-4E19-87FA-E67E13BF2394}"/>
                </a:ext>
              </a:extLst>
            </p:cNvPr>
            <p:cNvSpPr txBox="1"/>
            <p:nvPr/>
          </p:nvSpPr>
          <p:spPr>
            <a:xfrm>
              <a:off x="8832175" y="5258421"/>
              <a:ext cx="104101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#b!%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1C4218-6765-4236-8E3B-70D7D177FB96}"/>
              </a:ext>
            </a:extLst>
          </p:cNvPr>
          <p:cNvSpPr txBox="1"/>
          <p:nvPr/>
        </p:nvSpPr>
        <p:spPr>
          <a:xfrm>
            <a:off x="2135447" y="6110479"/>
            <a:ext cx="147793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Plain Text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D248B-5C6D-40D5-8EBD-D0D34DBA8AFF}"/>
              </a:ext>
            </a:extLst>
          </p:cNvPr>
          <p:cNvSpPr txBox="1"/>
          <p:nvPr/>
        </p:nvSpPr>
        <p:spPr>
          <a:xfrm>
            <a:off x="5236675" y="6110479"/>
            <a:ext cx="207335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 Function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83CB9-005F-4996-9450-ED2EFDA32E9D}"/>
              </a:ext>
            </a:extLst>
          </p:cNvPr>
          <p:cNvSpPr txBox="1"/>
          <p:nvPr/>
        </p:nvSpPr>
        <p:spPr>
          <a:xfrm>
            <a:off x="8533885" y="6095166"/>
            <a:ext cx="180654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Hashed Text</a:t>
            </a:r>
            <a:endParaRPr lang="bg-BG" sz="24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3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543E9-75A4-49D9-806E-FC1FC75E8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755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5335F-1F91-4017-A1F7-63FE93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24BB06-5EB7-415A-978F-031F308E31EA}"/>
              </a:ext>
            </a:extLst>
          </p:cNvPr>
          <p:cNvSpPr txBox="1">
            <a:spLocks/>
          </p:cNvSpPr>
          <p:nvPr/>
        </p:nvSpPr>
        <p:spPr>
          <a:xfrm>
            <a:off x="696001" y="1944000"/>
            <a:ext cx="308859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bcrypt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AE53F-4A53-4A58-A43F-260B3F9DDE72}"/>
              </a:ext>
            </a:extLst>
          </p:cNvPr>
          <p:cNvSpPr txBox="1">
            <a:spLocks/>
          </p:cNvSpPr>
          <p:nvPr/>
        </p:nvSpPr>
        <p:spPr>
          <a:xfrm>
            <a:off x="696001" y="3269505"/>
            <a:ext cx="1017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require('bcrypt');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saltRounds = 9;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genSalt</a:t>
            </a:r>
            <a:r>
              <a:rPr lang="en-US" noProof="1">
                <a:solidFill>
                  <a:schemeClr val="tx2"/>
                </a:solidFill>
                <a:effectLst/>
              </a:rPr>
              <a:t>(saltRounds, (err, </a:t>
            </a:r>
            <a:r>
              <a:rPr lang="en-US" noProof="1">
                <a:solidFill>
                  <a:schemeClr val="bg1"/>
                </a:solidFill>
                <a:effectLst/>
              </a:rPr>
              <a:t>salt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salt, (err, 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console.log(hash);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$2b$09$pdhUAoT4qE0tmku.ZkXWROeLcJCy.LDRq.1I4IVImjrUTGuUbYQMi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})});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25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C9A92-A03E-49A2-B23E-29A168C0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 is </a:t>
            </a:r>
            <a:r>
              <a:rPr lang="en-US" b="1" dirty="0"/>
              <a:t>recommended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C74D3-BE40-45BC-A144-EBFB291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6CCF0-C1D5-4B5E-80F1-667E7C5B2A29}"/>
              </a:ext>
            </a:extLst>
          </p:cNvPr>
          <p:cNvSpPr txBox="1">
            <a:spLocks/>
          </p:cNvSpPr>
          <p:nvPr/>
        </p:nvSpPr>
        <p:spPr>
          <a:xfrm>
            <a:off x="641337" y="2075225"/>
            <a:ext cx="109250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hash = "$2b$09$pdhUAoT4qE0tmku.ZkXWROeLcJCy.LDRq.1I4IVImjrUTGuUbYQMi";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compare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hash, (err,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console.log(res);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true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verifying the identity </a:t>
            </a:r>
            <a:r>
              <a:rPr lang="en-US" dirty="0"/>
              <a:t>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do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a password, smart card, external token, etc...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</a:t>
            </a:r>
            <a:r>
              <a:rPr lang="en-US" b="1" dirty="0">
                <a:solidFill>
                  <a:schemeClr val="bg1"/>
                </a:solidFill>
              </a:rPr>
              <a:t>permitted</a:t>
            </a:r>
            <a:r>
              <a:rPr lang="en-US" dirty="0"/>
              <a:t>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306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 compact and self-contained way for securely 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0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r>
              <a:rPr lang="en-US"/>
              <a:t>(a most </a:t>
            </a:r>
            <a:r>
              <a:rPr lang="en-US" dirty="0"/>
              <a:t>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</a:t>
            </a:r>
            <a:r>
              <a:rPr lang="en-US"/>
              <a:t>, services, </a:t>
            </a:r>
            <a:r>
              <a:rPr lang="en-US" dirty="0"/>
              <a:t>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 -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Should You Use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9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Token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03F94-0E8E-4787-9BF4-3FF6C9668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39220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Encode token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578D3-7BC0-4833-A88E-32EC2D6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CF3D06-99A9-433F-9F40-5C8B6C4BAADC}"/>
              </a:ext>
            </a:extLst>
          </p:cNvPr>
          <p:cNvSpPr txBox="1">
            <a:spLocks/>
          </p:cNvSpPr>
          <p:nvPr/>
        </p:nvSpPr>
        <p:spPr>
          <a:xfrm>
            <a:off x="772007" y="1940807"/>
            <a:ext cx="390159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jsonwebtoken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539D79-379C-4896-8DF9-31063B607707}"/>
              </a:ext>
            </a:extLst>
          </p:cNvPr>
          <p:cNvSpPr txBox="1">
            <a:spLocks/>
          </p:cNvSpPr>
          <p:nvPr/>
        </p:nvSpPr>
        <p:spPr>
          <a:xfrm>
            <a:off x="731125" y="3257470"/>
            <a:ext cx="107297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require('jsonwebtoken');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payloads</a:t>
            </a:r>
            <a:r>
              <a:rPr lang="en-US" noProof="1">
                <a:solidFill>
                  <a:schemeClr val="tx2"/>
                </a:solidFill>
                <a:effectLst/>
              </a:rPr>
              <a:t> = { _id, username 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options</a:t>
            </a:r>
            <a:r>
              <a:rPr lang="en-US" noProof="1">
                <a:solidFill>
                  <a:schemeClr val="tx2"/>
                </a:solidFill>
                <a:effectLst/>
              </a:rPr>
              <a:t> = { expiresIn: '2d'};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 = 'MySuperPrivateSecret';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sign</a:t>
            </a:r>
            <a:r>
              <a:rPr lang="en-US" noProof="1">
                <a:solidFill>
                  <a:schemeClr val="tx2"/>
                </a:solidFill>
                <a:effectLst/>
              </a:rPr>
              <a:t>(payload, secret, options);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console.log(token);</a:t>
            </a:r>
            <a:r>
              <a:rPr lang="en-US" i="1" noProof="1">
                <a:solidFill>
                  <a:schemeClr val="accent2"/>
                </a:solidFill>
                <a:effectLst/>
              </a:rPr>
              <a:t> //eyJhbGciOiJIUzI1NiIsInR5cCI6IkpXVCJ9.eyJwYXkiOiIxMjM0NTY3ODkwIiwibmFtZSI6IkpvaG4gRG9lIiwiaWF0IjoxNTE2MjM5MDIyfQ.xzK8LJQz0lDkJqsng04BYxcUQzxWngyEBP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561C3-0E7E-4799-9A08-48EF650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JWT, you can find</a:t>
            </a:r>
          </a:p>
          <a:p>
            <a:pPr lvl="1"/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https://www.npmjs.com/package/jsonwebtoken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731ED-87D7-4C22-B83E-0C7D2F0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33CD2E-CBED-45DF-BE0A-0365D7600F86}"/>
              </a:ext>
            </a:extLst>
          </p:cNvPr>
          <p:cNvSpPr txBox="1">
            <a:spLocks/>
          </p:cNvSpPr>
          <p:nvPr/>
        </p:nvSpPr>
        <p:spPr>
          <a:xfrm>
            <a:off x="731125" y="1857666"/>
            <a:ext cx="100448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req.cookies['token'] || sessionStorage.getItem('token');</a:t>
            </a:r>
          </a:p>
          <a:p>
            <a:r>
              <a:rPr lang="en-US" i="1" noProof="1">
                <a:solidFill>
                  <a:schemeClr val="accent2"/>
                </a:solidFill>
                <a:effectLst/>
              </a:rPr>
              <a:t>// Depends where you store the token..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verify</a:t>
            </a:r>
            <a:r>
              <a:rPr lang="en-US" noProof="1">
                <a:solidFill>
                  <a:schemeClr val="tx2"/>
                </a:solidFill>
                <a:effectLst/>
              </a:rPr>
              <a:t>(token, secretKey);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{ _id: ..., username: ... }</a:t>
            </a:r>
            <a:endParaRPr lang="en-US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7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1319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8" y="1419225"/>
            <a:ext cx="742387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Cookies and Sessions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Definitions and Usage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Cookies vs Sessions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Authentication Concepts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Application Security with bcrypt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JSON Web Token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What is JWT?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Structure and Usage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0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across 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 cookie</a:t>
            </a:r>
            <a:r>
              <a:rPr lang="en-US" dirty="0"/>
              <a:t> -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8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DB64A-9613-4281-B944-54C1C4A30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short-term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preferred when you need to store </a:t>
            </a:r>
            <a:r>
              <a:rPr lang="en-US" b="1" dirty="0">
                <a:solidFill>
                  <a:schemeClr val="bg1"/>
                </a:solidFill>
              </a:rPr>
              <a:t>long-term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dirty="0"/>
              <a:t>Session is </a:t>
            </a:r>
            <a:r>
              <a:rPr lang="en-US" b="1" dirty="0">
                <a:solidFill>
                  <a:schemeClr val="bg1"/>
                </a:solidFill>
              </a:rPr>
              <a:t>safer</a:t>
            </a:r>
            <a:r>
              <a:rPr lang="en-US" dirty="0"/>
              <a:t> because is stored on the server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are not very safe. Expiration </a:t>
            </a:r>
            <a:r>
              <a:rPr lang="en-US" b="1" dirty="0">
                <a:solidFill>
                  <a:schemeClr val="bg1"/>
                </a:solidFill>
              </a:rPr>
              <a:t>can be set</a:t>
            </a:r>
            <a:r>
              <a:rPr lang="en-US" dirty="0"/>
              <a:t>, and it can last for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8E108-C1C4-4998-AD3B-CC62D39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9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53" y="2574000"/>
            <a:ext cx="650453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136" y="1890978"/>
            <a:ext cx="650453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cookie-parser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3671" y="2389028"/>
            <a:ext cx="6627171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: 'my secret',</a:t>
            </a:r>
            <a:br>
              <a:rPr lang="en-US" noProof="1">
                <a:solidFill>
                  <a:schemeClr val="tx2"/>
                </a:solidFill>
                <a:effectLst/>
              </a:rPr>
            </a:br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resave</a:t>
            </a:r>
            <a:r>
              <a:rPr lang="en-US" noProof="1">
                <a:solidFill>
                  <a:schemeClr val="tx2"/>
                </a:solidFill>
                <a:effectLst/>
              </a:rPr>
              <a:t>: false,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saveUnitialized</a:t>
            </a:r>
            <a:r>
              <a:rPr lang="en-US" noProof="1">
                <a:solidFill>
                  <a:schemeClr val="tx2"/>
                </a:solidFill>
                <a:effectLst/>
              </a:rPr>
              <a:t>: true,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cookie</a:t>
            </a:r>
            <a:r>
              <a:rPr lang="en-US" noProof="1">
                <a:solidFill>
                  <a:schemeClr val="tx2"/>
                </a:solidFill>
                <a:effectLst/>
              </a:rPr>
              <a:t>: {secure: true } }))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3671" y="1821200"/>
            <a:ext cx="6627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express-session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0760447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</TotalTime>
  <Words>1354</Words>
  <Application>Microsoft Office PowerPoint</Application>
  <PresentationFormat>Широк екран</PresentationFormat>
  <Paragraphs>218</Paragraphs>
  <Slides>29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Sessions and Authentication</vt:lpstr>
      <vt:lpstr>Table of Contents</vt:lpstr>
      <vt:lpstr>Have a Question?</vt:lpstr>
      <vt:lpstr>Cookies and Sessions</vt:lpstr>
      <vt:lpstr>HTTP Communication</vt:lpstr>
      <vt:lpstr>Session vs Cookie</vt:lpstr>
      <vt:lpstr>Using Cookies</vt:lpstr>
      <vt:lpstr>Using Sessions</vt:lpstr>
      <vt:lpstr>Live Demo</vt:lpstr>
      <vt:lpstr>Authentication Concepts</vt:lpstr>
      <vt:lpstr>Application Security</vt:lpstr>
      <vt:lpstr>Bcrypt</vt:lpstr>
      <vt:lpstr>Bcrypt</vt:lpstr>
      <vt:lpstr>Bcrypt</vt:lpstr>
      <vt:lpstr>Authentication vs. Authorization</vt:lpstr>
      <vt:lpstr>Live Demo</vt:lpstr>
      <vt:lpstr>JSON Web Token</vt:lpstr>
      <vt:lpstr>What is JWT?</vt:lpstr>
      <vt:lpstr>When Should You Use JWT?</vt:lpstr>
      <vt:lpstr>JWT Structure</vt:lpstr>
      <vt:lpstr>JWT Usage</vt:lpstr>
      <vt:lpstr>JWT Usage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35</cp:revision>
  <dcterms:created xsi:type="dcterms:W3CDTF">2018-05-23T13:08:44Z</dcterms:created>
  <dcterms:modified xsi:type="dcterms:W3CDTF">2022-12-19T13:50:15Z</dcterms:modified>
  <cp:category>programming; education; software engineering; software development </cp:category>
</cp:coreProperties>
</file>