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503" r:id="rId2"/>
    <p:sldId id="276" r:id="rId3"/>
    <p:sldId id="492" r:id="rId4"/>
    <p:sldId id="543" r:id="rId5"/>
    <p:sldId id="507" r:id="rId6"/>
    <p:sldId id="515" r:id="rId7"/>
    <p:sldId id="544" r:id="rId8"/>
    <p:sldId id="547" r:id="rId9"/>
    <p:sldId id="546" r:id="rId10"/>
    <p:sldId id="530" r:id="rId11"/>
    <p:sldId id="548" r:id="rId12"/>
    <p:sldId id="549" r:id="rId13"/>
    <p:sldId id="557" r:id="rId14"/>
    <p:sldId id="553" r:id="rId15"/>
    <p:sldId id="559" r:id="rId16"/>
    <p:sldId id="558" r:id="rId17"/>
    <p:sldId id="517" r:id="rId18"/>
    <p:sldId id="550" r:id="rId19"/>
    <p:sldId id="556" r:id="rId20"/>
    <p:sldId id="529" r:id="rId21"/>
    <p:sldId id="554" r:id="rId22"/>
    <p:sldId id="555" r:id="rId23"/>
    <p:sldId id="560" r:id="rId24"/>
    <p:sldId id="561" r:id="rId25"/>
    <p:sldId id="539" r:id="rId26"/>
    <p:sldId id="563" r:id="rId27"/>
    <p:sldId id="540" r:id="rId28"/>
    <p:sldId id="565" r:id="rId29"/>
    <p:sldId id="564" r:id="rId30"/>
    <p:sldId id="542" r:id="rId31"/>
    <p:sldId id="567" r:id="rId32"/>
    <p:sldId id="569" r:id="rId33"/>
    <p:sldId id="570" r:id="rId34"/>
    <p:sldId id="566" r:id="rId35"/>
    <p:sldId id="568" r:id="rId36"/>
    <p:sldId id="496" r:id="rId37"/>
    <p:sldId id="349" r:id="rId38"/>
    <p:sldId id="401" r:id="rId39"/>
    <p:sldId id="318" r:id="rId40"/>
    <p:sldId id="316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Registration" id="{66DCFE1F-60FD-44F2-BE82-706DDBC14898}">
          <p14:sldIdLst>
            <p14:sldId id="543"/>
            <p14:sldId id="507"/>
            <p14:sldId id="515"/>
            <p14:sldId id="544"/>
            <p14:sldId id="547"/>
            <p14:sldId id="546"/>
            <p14:sldId id="530"/>
          </p14:sldIdLst>
        </p14:section>
        <p14:section name="Extending the Django User" id="{37B2BCA5-9B41-44B3-8186-DCDE3C10C016}">
          <p14:sldIdLst>
            <p14:sldId id="548"/>
            <p14:sldId id="549"/>
            <p14:sldId id="557"/>
            <p14:sldId id="553"/>
            <p14:sldId id="559"/>
            <p14:sldId id="558"/>
          </p14:sldIdLst>
        </p14:section>
        <p14:section name="Login/Logout" id="{911C91AE-0247-4C3E-A01E-3DDBFF18487C}">
          <p14:sldIdLst>
            <p14:sldId id="517"/>
            <p14:sldId id="550"/>
            <p14:sldId id="556"/>
            <p14:sldId id="529"/>
            <p14:sldId id="554"/>
            <p14:sldId id="555"/>
            <p14:sldId id="560"/>
            <p14:sldId id="561"/>
          </p14:sldIdLst>
        </p14:section>
        <p14:section name="Password Management" id="{8989EEF4-B4F6-4485-A605-E0E0188A0B5E}">
          <p14:sldIdLst>
            <p14:sldId id="539"/>
            <p14:sldId id="563"/>
            <p14:sldId id="540"/>
            <p14:sldId id="565"/>
            <p14:sldId id="564"/>
            <p14:sldId id="542"/>
            <p14:sldId id="567"/>
            <p14:sldId id="569"/>
            <p14:sldId id="570"/>
            <p14:sldId id="566"/>
            <p14:sldId id="568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318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6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61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0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topics/auth/default/#django.contrib.auth.views.PasswordChangeView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topics/auth/default/#module-django.contrib.auth.forms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www.youtube.com/c/CodeItUpwithIvo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Registration and Password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2079000"/>
            <a:ext cx="2556185" cy="25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the registered users in the </a:t>
            </a:r>
            <a:r>
              <a:rPr lang="en-US" b="1" dirty="0">
                <a:solidFill>
                  <a:schemeClr val="bg1"/>
                </a:solidFill>
              </a:rPr>
              <a:t>admin page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in the Admin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70F9E-02C0-4677-A4EB-FD4C2A7B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68" y="1978631"/>
            <a:ext cx="9795464" cy="4527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62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Extending the Django User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4DB858-882F-497B-98A9-1DD551AB6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92" y="1584000"/>
            <a:ext cx="2261815" cy="22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6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often need 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the Django User in our applications</a:t>
            </a:r>
          </a:p>
          <a:p>
            <a:r>
              <a:rPr lang="en-US" dirty="0"/>
              <a:t>Ways to extend the User model</a:t>
            </a:r>
          </a:p>
          <a:p>
            <a:pPr lvl="1"/>
            <a:r>
              <a:rPr lang="en-US" dirty="0"/>
              <a:t>Model inheritance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pPr lvl="1"/>
            <a:r>
              <a:rPr lang="en-US" dirty="0"/>
              <a:t>Having its </a:t>
            </a:r>
            <a:r>
              <a:rPr lang="en-US" b="1" dirty="0">
                <a:solidFill>
                  <a:schemeClr val="bg1"/>
                </a:solidFill>
              </a:rPr>
              <a:t>own table </a:t>
            </a:r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</a:rPr>
              <a:t>One-To-One relationship </a:t>
            </a:r>
            <a:r>
              <a:rPr lang="en-US" dirty="0"/>
              <a:t>with the existing User Model</a:t>
            </a:r>
          </a:p>
          <a:p>
            <a:pPr lvl="1"/>
            <a:r>
              <a:rPr lang="en-US" dirty="0"/>
              <a:t>Creating custom user extending the </a:t>
            </a:r>
            <a:r>
              <a:rPr lang="en-US" b="1" dirty="0" err="1">
                <a:solidFill>
                  <a:schemeClr val="bg1"/>
                </a:solidFill>
              </a:rPr>
              <a:t>AbstractBaseUser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new user </a:t>
            </a:r>
            <a:r>
              <a:rPr lang="en-US" dirty="0"/>
              <a:t>model that inherit from </a:t>
            </a:r>
            <a:r>
              <a:rPr lang="en-US" b="1" dirty="0" err="1">
                <a:solidFill>
                  <a:schemeClr val="bg1"/>
                </a:solidFill>
              </a:rPr>
              <a:t>AbstractUser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User Model</a:t>
            </a:r>
          </a:p>
        </p:txBody>
      </p:sp>
    </p:spTree>
    <p:extLst>
      <p:ext uri="{BB962C8B-B14F-4D97-AF65-F5344CB8AC3E}">
        <p14:creationId xmlns:p14="http://schemas.microsoft.com/office/powerpoint/2010/main" val="13358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Inheritance (Using Proxy Model)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It is used to </a:t>
            </a:r>
            <a:r>
              <a:rPr lang="en-US" b="1" dirty="0">
                <a:solidFill>
                  <a:schemeClr val="bg1"/>
                </a:solidFill>
              </a:rPr>
              <a:t>change the behavior </a:t>
            </a:r>
            <a:r>
              <a:rPr lang="en-US" dirty="0"/>
              <a:t>of an existing model </a:t>
            </a:r>
            <a:r>
              <a:rPr lang="en-US" b="1" dirty="0">
                <a:solidFill>
                  <a:schemeClr val="bg1"/>
                </a:solidFill>
              </a:rPr>
              <a:t>without affecting</a:t>
            </a:r>
            <a:r>
              <a:rPr lang="en-US" dirty="0"/>
              <a:t> the existing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schema</a:t>
            </a:r>
            <a:endParaRPr lang="bg-BG" dirty="0"/>
          </a:p>
          <a:p>
            <a:pPr lvl="1"/>
            <a:r>
              <a:rPr lang="en-US" dirty="0"/>
              <a:t>e.g., add extra methods; add default ordering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43660" y="3294000"/>
            <a:ext cx="8698317" cy="297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django.contrib.auth.models</a:t>
            </a:r>
            <a:r>
              <a:rPr lang="en-US" sz="2400" b="1" dirty="0">
                <a:latin typeface="Consolas" panose="020B0609020204030204" pitchFamily="49" charset="0"/>
              </a:rPr>
              <a:t> import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Person(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class Meta: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proxy =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ordering = ('</a:t>
            </a:r>
            <a:r>
              <a:rPr lang="en-US" sz="2400" b="1" dirty="0" err="1">
                <a:latin typeface="Consolas" panose="020B0609020204030204" pitchFamily="49" charset="0"/>
              </a:rPr>
              <a:t>first_name</a:t>
            </a:r>
            <a:r>
              <a:rPr lang="en-US" sz="2400" b="1" dirty="0">
                <a:latin typeface="Consolas" panose="020B0609020204030204" pitchFamily="49" charset="0"/>
              </a:rPr>
              <a:t>', 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def </a:t>
            </a:r>
            <a:r>
              <a:rPr lang="en-US" sz="2400" b="1" dirty="0" err="1">
                <a:latin typeface="Consolas" panose="020B0609020204030204" pitchFamily="49" charset="0"/>
              </a:rPr>
              <a:t>some_behavior</a:t>
            </a:r>
            <a:r>
              <a:rPr lang="en-US" sz="2400" b="1" dirty="0">
                <a:latin typeface="Consolas" panose="020B0609020204030204" pitchFamily="49" charset="0"/>
              </a:rPr>
              <a:t>(self):...</a:t>
            </a:r>
          </a:p>
        </p:txBody>
      </p:sp>
    </p:spTree>
    <p:extLst>
      <p:ext uri="{BB962C8B-B14F-4D97-AF65-F5344CB8AC3E}">
        <p14:creationId xmlns:p14="http://schemas.microsoft.com/office/powerpoint/2010/main" val="106132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One-to-One Relationship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14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It is used to </a:t>
            </a:r>
            <a:r>
              <a:rPr lang="en-US" b="1" dirty="0">
                <a:solidFill>
                  <a:schemeClr val="bg1"/>
                </a:solidFill>
              </a:rPr>
              <a:t>store extra information </a:t>
            </a:r>
            <a:r>
              <a:rPr lang="en-US" dirty="0"/>
              <a:t>about the existing User Model that is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r>
              <a:rPr lang="en-US" dirty="0"/>
              <a:t>related to the authentication process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3280" y="2754000"/>
            <a:ext cx="1101234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django.db</a:t>
            </a:r>
            <a:r>
              <a:rPr lang="en-US" sz="2400" b="1" dirty="0">
                <a:latin typeface="Consolas" panose="020B0609020204030204" pitchFamily="49" charset="0"/>
              </a:rPr>
              <a:t> import models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django.contrib.auth.models</a:t>
            </a:r>
            <a:r>
              <a:rPr lang="en-US" sz="2400" b="1" dirty="0">
                <a:latin typeface="Consolas" panose="020B0609020204030204" pitchFamily="49" charset="0"/>
              </a:rPr>
              <a:t> import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Profile(</a:t>
            </a:r>
            <a:r>
              <a:rPr lang="en-US" sz="2400" b="1" dirty="0" err="1">
                <a:latin typeface="Consolas" panose="020B0609020204030204" pitchFamily="49" charset="0"/>
              </a:rPr>
              <a:t>models.Model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user = </a:t>
            </a:r>
            <a:r>
              <a:rPr lang="en-US" sz="2400" b="1" dirty="0" err="1">
                <a:latin typeface="Consolas" panose="020B0609020204030204" pitchFamily="49" charset="0"/>
              </a:rPr>
              <a:t>models.OneToOneField</a:t>
            </a:r>
            <a:r>
              <a:rPr lang="en-US" sz="2400" b="1" dirty="0">
                <a:latin typeface="Consolas" panose="020B0609020204030204" pitchFamily="49" charset="0"/>
              </a:rPr>
              <a:t>(User, </a:t>
            </a:r>
            <a:r>
              <a:rPr lang="en-US" sz="2400" b="1" dirty="0" err="1">
                <a:latin typeface="Consolas" panose="020B0609020204030204" pitchFamily="49" charset="0"/>
              </a:rPr>
              <a:t>on_delete</a:t>
            </a:r>
            <a:r>
              <a:rPr lang="en-US" sz="2400" b="1" dirty="0"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latin typeface="Consolas" panose="020B0609020204030204" pitchFamily="49" charset="0"/>
              </a:rPr>
              <a:t>models.CASCADE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# add new fields</a:t>
            </a:r>
          </a:p>
        </p:txBody>
      </p:sp>
    </p:spTree>
    <p:extLst>
      <p:ext uri="{BB962C8B-B14F-4D97-AF65-F5344CB8AC3E}">
        <p14:creationId xmlns:p14="http://schemas.microsoft.com/office/powerpoint/2010/main" val="179822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</a:t>
            </a:r>
            <a:r>
              <a:rPr lang="en-US" dirty="0" err="1">
                <a:latin typeface="Consolas" panose="020B0609020204030204" pitchFamily="49" charset="0"/>
              </a:rPr>
              <a:t>AbstractUser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Like the one-to-one relationship it is used to </a:t>
            </a:r>
            <a:r>
              <a:rPr lang="en-US" b="1" dirty="0">
                <a:solidFill>
                  <a:schemeClr val="bg1"/>
                </a:solidFill>
              </a:rPr>
              <a:t>add some extra information</a:t>
            </a:r>
          </a:p>
          <a:p>
            <a:r>
              <a:rPr lang="en-US" dirty="0"/>
              <a:t>However, it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makes the changes in the </a:t>
            </a:r>
            <a:r>
              <a:rPr lang="en-US" b="1" dirty="0">
                <a:solidFill>
                  <a:schemeClr val="bg1"/>
                </a:solidFill>
              </a:rPr>
              <a:t>User model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an extra class</a:t>
            </a:r>
          </a:p>
          <a:p>
            <a:r>
              <a:rPr lang="en-US" dirty="0"/>
              <a:t>Keep in mind that it </a:t>
            </a:r>
            <a:r>
              <a:rPr lang="en-US" b="1" dirty="0">
                <a:solidFill>
                  <a:schemeClr val="bg1"/>
                </a:solidFill>
              </a:rPr>
              <a:t>dramatically impact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schema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6000" y="4599000"/>
            <a:ext cx="10987614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latin typeface="Consolas" panose="020B0609020204030204" pitchFamily="49" charset="0"/>
              </a:rPr>
              <a:t>CustomUser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AbstractUser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# add extra fields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    # update settings.py AUTH_USER_MODEL property</a:t>
            </a:r>
          </a:p>
        </p:txBody>
      </p:sp>
    </p:spTree>
    <p:extLst>
      <p:ext uri="{BB962C8B-B14F-4D97-AF65-F5344CB8AC3E}">
        <p14:creationId xmlns:p14="http://schemas.microsoft.com/office/powerpoint/2010/main" val="124488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</a:t>
            </a:r>
            <a:r>
              <a:rPr lang="en-US" dirty="0" err="1">
                <a:latin typeface="Consolas" panose="020B0609020204030204" pitchFamily="49" charset="0"/>
              </a:rPr>
              <a:t>AbstractBaseUser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It is used when the app have </a:t>
            </a:r>
            <a:r>
              <a:rPr lang="en-US" b="1" dirty="0">
                <a:solidFill>
                  <a:schemeClr val="bg1"/>
                </a:solidFill>
              </a:rPr>
              <a:t>specific requirements in relation </a:t>
            </a:r>
            <a:r>
              <a:rPr lang="en-US" dirty="0"/>
              <a:t>to the authentication process</a:t>
            </a:r>
          </a:p>
          <a:p>
            <a:r>
              <a:rPr lang="en-US" dirty="0"/>
              <a:t>Keep in mind that it </a:t>
            </a:r>
            <a:r>
              <a:rPr lang="en-US" b="1" dirty="0">
                <a:solidFill>
                  <a:schemeClr val="bg1"/>
                </a:solidFill>
              </a:rPr>
              <a:t>dramatically impact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schema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5643" y="3429000"/>
            <a:ext cx="10987614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django.contrib.auth.models</a:t>
            </a:r>
            <a:r>
              <a:rPr lang="en-US" sz="2400" b="1" dirty="0">
                <a:latin typeface="Consolas" panose="020B0609020204030204" pitchFamily="49" charset="0"/>
              </a:rPr>
              <a:t> import </a:t>
            </a:r>
            <a:r>
              <a:rPr lang="en-US" sz="2400" b="1" dirty="0" err="1">
                <a:latin typeface="Consolas" panose="020B0609020204030204" pitchFamily="49" charset="0"/>
              </a:rPr>
              <a:t>PermissionsMixin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django.contrib.auth.base_user</a:t>
            </a:r>
            <a:r>
              <a:rPr lang="en-US" sz="2400" b="1" dirty="0">
                <a:latin typeface="Consolas" panose="020B0609020204030204" pitchFamily="49" charset="0"/>
              </a:rPr>
              <a:t> import </a:t>
            </a:r>
            <a:r>
              <a:rPr lang="en-US" sz="2400" b="1" dirty="0" err="1">
                <a:latin typeface="Consolas" panose="020B0609020204030204" pitchFamily="49" charset="0"/>
              </a:rPr>
              <a:t>AbstractBaseUser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latin typeface="Consolas" panose="020B0609020204030204" pitchFamily="49" charset="0"/>
              </a:rPr>
              <a:t>CustomUser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AbstractBaseUser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PermissionsMixin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# create the class similar to the build-in User Model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    # pay attention to all objects related like Manager, etc.</a:t>
            </a:r>
          </a:p>
        </p:txBody>
      </p:sp>
    </p:spTree>
    <p:extLst>
      <p:ext uri="{BB962C8B-B14F-4D97-AF65-F5344CB8AC3E}">
        <p14:creationId xmlns:p14="http://schemas.microsoft.com/office/powerpoint/2010/main" val="25421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Login/Logout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E12F7E-630D-44C1-8624-0F28D0F6F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53" y="1560537"/>
            <a:ext cx="2033094" cy="203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2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Once a user is registered, we want to make sure that </a:t>
            </a:r>
            <a:r>
              <a:rPr lang="en-US" b="1" dirty="0">
                <a:solidFill>
                  <a:schemeClr val="bg1"/>
                </a:solidFill>
              </a:rPr>
              <a:t>they can log in and out </a:t>
            </a:r>
            <a:r>
              <a:rPr lang="en-US" dirty="0"/>
              <a:t>of the site</a:t>
            </a:r>
          </a:p>
          <a:p>
            <a:pPr>
              <a:buClr>
                <a:schemeClr val="tx1"/>
              </a:buClr>
            </a:pPr>
            <a:r>
              <a:rPr lang="en-US" dirty="0"/>
              <a:t>Django provides class-based views that you can use: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LoginView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LogoutView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They use the built-in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/>
              <a:t>, but you can pass in </a:t>
            </a:r>
            <a:r>
              <a:rPr lang="en-US" b="1" dirty="0">
                <a:solidFill>
                  <a:schemeClr val="bg1"/>
                </a:solidFill>
              </a:rPr>
              <a:t>your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own forms</a:t>
            </a:r>
          </a:p>
          <a:p>
            <a:r>
              <a:rPr lang="en-US" dirty="0"/>
              <a:t>Django provides </a:t>
            </a:r>
            <a:r>
              <a:rPr lang="en-US" b="1" dirty="0">
                <a:solidFill>
                  <a:schemeClr val="bg1"/>
                </a:solidFill>
              </a:rPr>
              <a:t>no default template </a:t>
            </a:r>
            <a:r>
              <a:rPr lang="en-US" dirty="0"/>
              <a:t>for the authentication views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Views</a:t>
            </a:r>
          </a:p>
        </p:txBody>
      </p:sp>
    </p:spTree>
    <p:extLst>
      <p:ext uri="{BB962C8B-B14F-4D97-AF65-F5344CB8AC3E}">
        <p14:creationId xmlns:p14="http://schemas.microsoft.com/office/powerpoint/2010/main" val="41132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Login System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19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To use most of the provided Django authentication system, </a:t>
            </a:r>
            <a:r>
              <a:rPr lang="en-US" b="1" dirty="0">
                <a:solidFill>
                  <a:schemeClr val="bg1"/>
                </a:solidFill>
              </a:rPr>
              <a:t>include the provided </a:t>
            </a:r>
            <a:r>
              <a:rPr lang="en-US" b="1" dirty="0" err="1">
                <a:solidFill>
                  <a:schemeClr val="bg1"/>
                </a:solidFill>
              </a:rPr>
              <a:t>URLconf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 your own </a:t>
            </a:r>
            <a:r>
              <a:rPr lang="en-US" dirty="0" err="1"/>
              <a:t>URLconf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Or you can </a:t>
            </a:r>
            <a:r>
              <a:rPr lang="en-US" b="1" dirty="0">
                <a:solidFill>
                  <a:schemeClr val="bg1"/>
                </a:solidFill>
              </a:rPr>
              <a:t>directly use the view </a:t>
            </a:r>
            <a:r>
              <a:rPr lang="en-US" dirty="0"/>
              <a:t>in your </a:t>
            </a:r>
            <a:r>
              <a:rPr lang="en-US" dirty="0" err="1"/>
              <a:t>URLconf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364" y="4551096"/>
            <a:ext cx="11013533" cy="2023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</a:t>
            </a:r>
            <a:r>
              <a:rPr lang="en-US" sz="2400" b="1" dirty="0">
                <a:latin typeface="Consolas" panose="020B0609020204030204" pitchFamily="49" charset="0"/>
              </a:rPr>
              <a:t> import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views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urlpatterns</a:t>
            </a:r>
            <a:r>
              <a:rPr lang="en-US" sz="2400" b="1" dirty="0">
                <a:latin typeface="Consolas" panose="020B0609020204030204" pitchFamily="49" charset="0"/>
              </a:rPr>
              <a:t>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path('sign-in/',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views.LoginView</a:t>
            </a:r>
            <a:r>
              <a:rPr lang="en-US" sz="2400" b="1" dirty="0" err="1">
                <a:latin typeface="Consolas" panose="020B0609020204030204" pitchFamily="49" charset="0"/>
              </a:rPr>
              <a:t>.as_view</a:t>
            </a:r>
            <a:r>
              <a:rPr lang="en-US" sz="2400" b="1" dirty="0">
                <a:latin typeface="Consolas" panose="020B0609020204030204" pitchFamily="49" charset="0"/>
              </a:rPr>
              <a:t>()),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73F26-70A4-4C30-AE6E-9B0F1640C2F1}"/>
              </a:ext>
            </a:extLst>
          </p:cNvPr>
          <p:cNvSpPr txBox="1"/>
          <p:nvPr/>
        </p:nvSpPr>
        <p:spPr>
          <a:xfrm>
            <a:off x="598364" y="2427791"/>
            <a:ext cx="10988909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urlpatterns</a:t>
            </a:r>
            <a:r>
              <a:rPr lang="en-US" sz="2400" b="1" dirty="0">
                <a:latin typeface="Consolas" panose="020B0609020204030204" pitchFamily="49" charset="0"/>
              </a:rPr>
              <a:t>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path('accounts/', include(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django.contrib.auth.urls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latin typeface="Consolas" panose="020B0609020204030204" pitchFamily="49" charset="0"/>
              </a:rPr>
              <a:t>)),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653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r>
              <a:rPr lang="en-US" dirty="0"/>
              <a:t>Extending the User Model</a:t>
            </a:r>
          </a:p>
          <a:p>
            <a:r>
              <a:rPr lang="en-US" dirty="0"/>
              <a:t>Login/ Logout</a:t>
            </a:r>
          </a:p>
          <a:p>
            <a:r>
              <a:rPr lang="en-US" dirty="0"/>
              <a:t>Password Management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needed, you can easily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customize the views </a:t>
            </a:r>
            <a:r>
              <a:rPr lang="en-US" dirty="0"/>
              <a:t>by subclassing them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Requests are redirected after login to </a:t>
            </a:r>
            <a:r>
              <a:rPr lang="en-US" b="1" dirty="0">
                <a:solidFill>
                  <a:schemeClr val="bg1"/>
                </a:solidFill>
              </a:rPr>
              <a:t>'/accounts/profile/'</a:t>
            </a:r>
          </a:p>
          <a:p>
            <a:pPr lvl="1"/>
            <a:r>
              <a:rPr lang="en-US" dirty="0"/>
              <a:t>Change it by adding </a:t>
            </a:r>
            <a:r>
              <a:rPr lang="en-US" b="1" dirty="0">
                <a:solidFill>
                  <a:schemeClr val="bg1"/>
                </a:solidFill>
              </a:rPr>
              <a:t>LOGIN_REDIRECT_URL </a:t>
            </a:r>
            <a:r>
              <a:rPr lang="en-US" dirty="0"/>
              <a:t>to the settings.py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Login System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000" y="2439000"/>
            <a:ext cx="10890000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django.contrib.auth.views</a:t>
            </a:r>
            <a:r>
              <a:rPr lang="en-US" sz="2400" b="1" dirty="0">
                <a:latin typeface="Consolas" panose="020B0609020204030204" pitchFamily="49" charset="0"/>
              </a:rPr>
              <a:t> import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LoginView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latin typeface="Consolas" panose="020B0609020204030204" pitchFamily="49" charset="0"/>
              </a:rPr>
              <a:t>CustomLoginView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LoginView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# extending or customizing the view</a:t>
            </a:r>
          </a:p>
        </p:txBody>
      </p:sp>
    </p:spTree>
    <p:extLst>
      <p:ext uri="{BB962C8B-B14F-4D97-AF65-F5344CB8AC3E}">
        <p14:creationId xmlns:p14="http://schemas.microsoft.com/office/powerpoint/2010/main" val="323685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LoginView</a:t>
            </a:r>
            <a:r>
              <a:rPr lang="en-US" dirty="0"/>
              <a:t> the created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gets passed four template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</a:t>
            </a:r>
            <a:r>
              <a:rPr lang="en-US" dirty="0"/>
              <a:t> - a Form object representing the </a:t>
            </a:r>
            <a:r>
              <a:rPr lang="en-US" dirty="0" err="1"/>
              <a:t>AuthenticationForm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- the URL to redirect to after successful login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site</a:t>
            </a:r>
            <a:r>
              <a:rPr lang="en-US" dirty="0"/>
              <a:t> - the current Site, according to the SITE_ID setting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site_name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an alias for site.name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Login System (3)</a:t>
            </a:r>
          </a:p>
        </p:txBody>
      </p:sp>
    </p:spTree>
    <p:extLst>
      <p:ext uri="{BB962C8B-B14F-4D97-AF65-F5344CB8AC3E}">
        <p14:creationId xmlns:p14="http://schemas.microsoft.com/office/powerpoint/2010/main" val="96910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Logout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22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It is like when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LoginView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Differences: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LOGOUT_REDIRECT_URL </a:t>
            </a:r>
            <a:r>
              <a:rPr lang="en-US" dirty="0"/>
              <a:t>to the settings.py</a:t>
            </a:r>
          </a:p>
          <a:p>
            <a:pPr lvl="1"/>
            <a:r>
              <a:rPr lang="en-US" dirty="0"/>
              <a:t>Template </a:t>
            </a:r>
            <a:r>
              <a:rPr lang="en-US" b="1" dirty="0">
                <a:solidFill>
                  <a:schemeClr val="bg1"/>
                </a:solidFill>
              </a:rPr>
              <a:t>context variables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title</a:t>
            </a:r>
            <a:r>
              <a:rPr lang="en-US" dirty="0"/>
              <a:t> - the string "Logged out"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site</a:t>
            </a:r>
            <a:r>
              <a:rPr lang="en-US" dirty="0"/>
              <a:t> - the current Site, according to the SITE_ID setting</a:t>
            </a:r>
          </a:p>
          <a:p>
            <a:pPr lvl="2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site_name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an alias for site.name</a:t>
            </a:r>
          </a:p>
        </p:txBody>
      </p:sp>
    </p:spTree>
    <p:extLst>
      <p:ext uri="{BB962C8B-B14F-4D97-AF65-F5344CB8AC3E}">
        <p14:creationId xmlns:p14="http://schemas.microsoft.com/office/powerpoint/2010/main" val="174956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logout_then_login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Logs a user out, then </a:t>
            </a:r>
            <a:r>
              <a:rPr lang="en-US" b="1" dirty="0">
                <a:solidFill>
                  <a:schemeClr val="bg1"/>
                </a:solidFill>
              </a:rPr>
              <a:t>redirects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login page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login_url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optional argument, defaults to </a:t>
            </a:r>
            <a:r>
              <a:rPr lang="en-US" dirty="0" err="1"/>
              <a:t>settings.LOGIN_URL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2791E-EB35-47F5-9CB4-98439B61F852}"/>
              </a:ext>
            </a:extLst>
          </p:cNvPr>
          <p:cNvSpPr txBox="1"/>
          <p:nvPr/>
        </p:nvSpPr>
        <p:spPr>
          <a:xfrm>
            <a:off x="621450" y="2889000"/>
            <a:ext cx="10956000" cy="33122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&lt;body&gt;</a:t>
            </a: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&lt;form method="post"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    action="{% </a:t>
            </a:r>
            <a:r>
              <a:rPr lang="en-US" sz="2200" b="1" dirty="0" err="1">
                <a:latin typeface="Consolas" panose="020B0609020204030204" pitchFamily="49" charset="0"/>
              </a:rPr>
              <a:t>url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django.contrib.auth.views.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logout_then_login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%}"&gt;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{% </a:t>
            </a:r>
            <a:r>
              <a:rPr lang="en-US" sz="2200" b="1" dirty="0" err="1">
                <a:latin typeface="Consolas" panose="020B0609020204030204" pitchFamily="49" charset="0"/>
              </a:rPr>
              <a:t>csrf_token</a:t>
            </a:r>
            <a:r>
              <a:rPr lang="en-US" sz="2200" b="1" dirty="0">
                <a:latin typeface="Consolas" panose="020B0609020204030204" pitchFamily="49" charset="0"/>
              </a:rPr>
              <a:t> %}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&lt;input type="submit" value="Logout"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&lt;/form&gt;</a:t>
            </a: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0168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redirect_to_login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24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Redirects to the </a:t>
            </a:r>
            <a:r>
              <a:rPr lang="en-US" b="1" dirty="0">
                <a:solidFill>
                  <a:schemeClr val="bg1"/>
                </a:solidFill>
              </a:rPr>
              <a:t>login page</a:t>
            </a:r>
            <a:r>
              <a:rPr lang="en-US" dirty="0"/>
              <a:t>, and then </a:t>
            </a:r>
            <a:r>
              <a:rPr lang="en-US" b="1" dirty="0">
                <a:solidFill>
                  <a:schemeClr val="bg1"/>
                </a:solidFill>
              </a:rPr>
              <a:t>back to another URL </a:t>
            </a:r>
            <a:r>
              <a:rPr lang="en-US" dirty="0"/>
              <a:t>after a successful login</a:t>
            </a:r>
          </a:p>
          <a:p>
            <a:r>
              <a:rPr lang="en-US" dirty="0"/>
              <a:t>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- required; the URL to redirect to after a successful login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login_url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optional; defaults to LOGIN_URL if not supplied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redirect_field_name</a:t>
            </a:r>
            <a:r>
              <a:rPr lang="en-US" dirty="0"/>
              <a:t> - optional; the name of a GET field containing the URL to redirect to after log out</a:t>
            </a:r>
          </a:p>
          <a:p>
            <a:pPr lvl="2"/>
            <a:r>
              <a:rPr lang="en-US" dirty="0"/>
              <a:t>Overrides </a:t>
            </a: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if the given GET parameter is passed</a:t>
            </a:r>
          </a:p>
        </p:txBody>
      </p:sp>
    </p:spTree>
    <p:extLst>
      <p:ext uri="{BB962C8B-B14F-4D97-AF65-F5344CB8AC3E}">
        <p14:creationId xmlns:p14="http://schemas.microsoft.com/office/powerpoint/2010/main" val="232036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30953"/>
            <a:ext cx="10961783" cy="768084"/>
          </a:xfrm>
        </p:spPr>
        <p:txBody>
          <a:bodyPr/>
          <a:lstStyle/>
          <a:p>
            <a:r>
              <a:rPr lang="en-US" dirty="0"/>
              <a:t>Password Management</a:t>
            </a:r>
          </a:p>
        </p:txBody>
      </p:sp>
      <p:pic>
        <p:nvPicPr>
          <p:cNvPr id="4" name="Picture 3" descr="A close up of a logo&#10;&#10;Description automatically generated with medium confidence">
            <a:extLst>
              <a:ext uri="{FF2B5EF4-FFF2-40B4-BE49-F238E27FC236}">
                <a16:creationId xmlns:a16="http://schemas.microsoft.com/office/drawing/2014/main" id="{91C33106-D5B0-45E9-BFA1-B0FD8B25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6000" y="1089000"/>
            <a:ext cx="2970001" cy="324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Django provides a </a:t>
            </a:r>
            <a:r>
              <a:rPr lang="en-US" sz="3600" b="1" dirty="0">
                <a:solidFill>
                  <a:schemeClr val="bg1"/>
                </a:solidFill>
              </a:rPr>
              <a:t>secure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flexible</a:t>
            </a:r>
            <a:r>
              <a:rPr lang="en-US" sz="3600" dirty="0"/>
              <a:t> set of tools for managing user passwords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It should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be reinvented </a:t>
            </a:r>
            <a:r>
              <a:rPr lang="en-US" sz="3600" b="1" dirty="0">
                <a:solidFill>
                  <a:schemeClr val="bg1"/>
                </a:solidFill>
              </a:rPr>
              <a:t>unnecessarily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It uses the </a:t>
            </a:r>
            <a:r>
              <a:rPr lang="en-US" sz="3600" b="1" dirty="0">
                <a:solidFill>
                  <a:schemeClr val="bg1"/>
                </a:solidFill>
              </a:rPr>
              <a:t>PBKDF2</a:t>
            </a:r>
            <a:r>
              <a:rPr lang="en-US" sz="3600" dirty="0"/>
              <a:t> algorithm with a </a:t>
            </a:r>
            <a:r>
              <a:rPr lang="en-US" sz="3600" b="1" dirty="0">
                <a:solidFill>
                  <a:schemeClr val="bg1"/>
                </a:solidFill>
              </a:rPr>
              <a:t>SHA256</a:t>
            </a:r>
            <a:r>
              <a:rPr lang="en-US" sz="3600" dirty="0"/>
              <a:t> hash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Quite </a:t>
            </a:r>
            <a:r>
              <a:rPr lang="en-US" sz="3400" b="1" dirty="0">
                <a:solidFill>
                  <a:schemeClr val="bg1"/>
                </a:solidFill>
              </a:rPr>
              <a:t>secure</a:t>
            </a:r>
            <a:r>
              <a:rPr lang="en-US" sz="3400" dirty="0"/>
              <a:t>, requiring massive amounts of computing time to break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Management</a:t>
            </a:r>
          </a:p>
        </p:txBody>
      </p:sp>
    </p:spTree>
    <p:extLst>
      <p:ext uri="{BB962C8B-B14F-4D97-AF65-F5344CB8AC3E}">
        <p14:creationId xmlns:p14="http://schemas.microsoft.com/office/powerpoint/2010/main" val="121336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9DAF3-B167-4A33-BF2F-99C3C8FB1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security reasons, the passwords should be stored in a hashed form</a:t>
            </a:r>
          </a:p>
          <a:p>
            <a:pPr lvl="1"/>
            <a:r>
              <a:rPr lang="en-US" dirty="0"/>
              <a:t>This guards against unauthorized access to the database</a:t>
            </a:r>
          </a:p>
          <a:p>
            <a:r>
              <a:rPr lang="en-US" dirty="0"/>
              <a:t>Hashing performs a </a:t>
            </a:r>
            <a:r>
              <a:rPr lang="en-US" b="1" dirty="0">
                <a:solidFill>
                  <a:schemeClr val="bg1"/>
                </a:solidFill>
              </a:rPr>
              <a:t>one-way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transformation on a password, turning it into another string, called </a:t>
            </a:r>
            <a:r>
              <a:rPr lang="en-US" b="1" dirty="0">
                <a:solidFill>
                  <a:schemeClr val="bg1"/>
                </a:solidFill>
              </a:rPr>
              <a:t>hashed password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It is practically impossible to turn the hashed password back into the original password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</a:t>
            </a:r>
          </a:p>
        </p:txBody>
      </p:sp>
    </p:spTree>
    <p:extLst>
      <p:ext uri="{BB962C8B-B14F-4D97-AF65-F5344CB8AC3E}">
        <p14:creationId xmlns:p14="http://schemas.microsoft.com/office/powerpoint/2010/main" val="4217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PASSWORD_HASHERS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28</a:t>
            </a:fld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2791E-EB35-47F5-9CB4-98439B61F852}"/>
              </a:ext>
            </a:extLst>
          </p:cNvPr>
          <p:cNvSpPr txBox="1"/>
          <p:nvPr/>
        </p:nvSpPr>
        <p:spPr>
          <a:xfrm>
            <a:off x="465552" y="2017578"/>
            <a:ext cx="11254533" cy="33922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PASSWORD_HASHERS </a:t>
            </a:r>
            <a:r>
              <a:rPr lang="en-US" sz="2700" b="1" dirty="0">
                <a:latin typeface="Consolas" panose="020B0609020204030204" pitchFamily="49" charset="0"/>
              </a:rPr>
              <a:t>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 'django.contrib.auth.hashers.PBKDF2PasswordHasher',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 'django.contrib.auth.hashers.PBKDF2SHA1PasswordHasher',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 'django.contrib.auth.hashers.Argon2PasswordHasher',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 'django.contrib.auth.hashers.BCryptSHA256PasswordHasher',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 '</a:t>
            </a:r>
            <a:r>
              <a:rPr lang="en-US" sz="2700" b="1" dirty="0" err="1">
                <a:latin typeface="Consolas" panose="020B0609020204030204" pitchFamily="49" charset="0"/>
              </a:rPr>
              <a:t>django.contrib.auth.hashers.ScryptPasswordHasher</a:t>
            </a:r>
            <a:r>
              <a:rPr lang="en-US" sz="2700" b="1" dirty="0">
                <a:latin typeface="Consolas" panose="020B0609020204030204" pitchFamily="49" charset="0"/>
              </a:rPr>
              <a:t>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898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While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29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default password hasher is rather slow by design</a:t>
            </a:r>
          </a:p>
          <a:p>
            <a:r>
              <a:rPr lang="en-US" dirty="0"/>
              <a:t>When authenticating </a:t>
            </a:r>
            <a:r>
              <a:rPr lang="en-US" b="1" dirty="0">
                <a:solidFill>
                  <a:schemeClr val="bg1"/>
                </a:solidFill>
              </a:rPr>
              <a:t>many users in tests</a:t>
            </a:r>
            <a:r>
              <a:rPr lang="en-US" dirty="0"/>
              <a:t>, you may want to use a custom settings file and set the </a:t>
            </a:r>
            <a:r>
              <a:rPr lang="en-US" b="1" dirty="0">
                <a:solidFill>
                  <a:schemeClr val="bg1"/>
                </a:solidFill>
              </a:rPr>
              <a:t>PASSWORD_HASHERS </a:t>
            </a:r>
            <a:r>
              <a:rPr lang="en-US" dirty="0"/>
              <a:t>setting to a faster hashing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2791E-EB35-47F5-9CB4-98439B61F852}"/>
              </a:ext>
            </a:extLst>
          </p:cNvPr>
          <p:cNvSpPr txBox="1"/>
          <p:nvPr/>
        </p:nvSpPr>
        <p:spPr>
          <a:xfrm>
            <a:off x="1389916" y="4097820"/>
            <a:ext cx="9419067" cy="1564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PASSWORD_HASHERS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'django.contrib.auth.hashers.MD5PasswordHasher',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0902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E6109E-1B9A-47A7-8E6D-06D1834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</a:rPr>
              <a:t>set_password</a:t>
            </a:r>
            <a:r>
              <a:rPr lang="en-US" sz="3500" b="1" dirty="0">
                <a:solidFill>
                  <a:schemeClr val="bg1"/>
                </a:solidFill>
              </a:rPr>
              <a:t>(</a:t>
            </a:r>
            <a:r>
              <a:rPr lang="en-US" sz="3500" b="1" dirty="0" err="1">
                <a:solidFill>
                  <a:schemeClr val="bg1"/>
                </a:solidFill>
              </a:rPr>
              <a:t>raw_password</a:t>
            </a:r>
            <a:r>
              <a:rPr lang="en-US" sz="3500" b="1" dirty="0">
                <a:solidFill>
                  <a:schemeClr val="bg1"/>
                </a:solidFill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User model method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Sets the user's password to the given raw string, taking care of the password hashing (doesn't save the User object)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Set password using the </a:t>
            </a:r>
            <a:r>
              <a:rPr lang="en-US" b="1" dirty="0">
                <a:solidFill>
                  <a:schemeClr val="bg1"/>
                </a:solidFill>
              </a:rPr>
              <a:t>admin page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B7C6A-577A-4568-AF4E-124B7DF80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00" y="4448981"/>
            <a:ext cx="8067993" cy="20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9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E6109E-1B9A-47A7-8E6D-06D1834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</a:rPr>
              <a:t>check_password</a:t>
            </a:r>
            <a:r>
              <a:rPr lang="en-US" sz="3500" b="1" dirty="0">
                <a:solidFill>
                  <a:schemeClr val="bg1"/>
                </a:solidFill>
              </a:rPr>
              <a:t>(</a:t>
            </a:r>
            <a:r>
              <a:rPr lang="en-US" sz="3500" b="1" dirty="0" err="1">
                <a:solidFill>
                  <a:schemeClr val="bg1"/>
                </a:solidFill>
              </a:rPr>
              <a:t>raw_password</a:t>
            </a:r>
            <a:r>
              <a:rPr lang="en-US" sz="3500" b="1" dirty="0">
                <a:solidFill>
                  <a:schemeClr val="bg1"/>
                </a:solidFill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the given raw string is the correct password for the user (takes care of the password hashing)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</a:rPr>
              <a:t>set_unusable_password</a:t>
            </a:r>
            <a:r>
              <a:rPr lang="en-US" sz="3500" b="1" dirty="0">
                <a:solidFill>
                  <a:schemeClr val="bg1"/>
                </a:solidFill>
              </a:rPr>
              <a:t>()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Marks the user as having </a:t>
            </a:r>
            <a:r>
              <a:rPr lang="en-US" b="1" dirty="0">
                <a:solidFill>
                  <a:schemeClr val="bg1"/>
                </a:solidFill>
              </a:rPr>
              <a:t>no password</a:t>
            </a:r>
            <a:r>
              <a:rPr lang="en-US" dirty="0"/>
              <a:t> set (not blank string)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</a:rPr>
              <a:t>has_usable_password</a:t>
            </a:r>
            <a:r>
              <a:rPr lang="en-US" sz="3500" b="1" dirty="0">
                <a:solidFill>
                  <a:schemeClr val="bg1"/>
                </a:solidFill>
              </a:rPr>
              <a:t>()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if </a:t>
            </a:r>
            <a:r>
              <a:rPr lang="en-US" sz="3200" b="1" dirty="0" err="1">
                <a:solidFill>
                  <a:schemeClr val="bg1"/>
                </a:solidFill>
              </a:rPr>
              <a:t>set_unusable_password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r>
              <a:rPr lang="en-US" dirty="0"/>
              <a:t> has been called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User Model Password Methods</a:t>
            </a:r>
          </a:p>
        </p:txBody>
      </p:sp>
    </p:spTree>
    <p:extLst>
      <p:ext uri="{BB962C8B-B14F-4D97-AF65-F5344CB8AC3E}">
        <p14:creationId xmlns:p14="http://schemas.microsoft.com/office/powerpoint/2010/main" val="140601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E6109E-1B9A-47A7-8E6D-06D1834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/>
              <a:t>Django auth system comes with a list of views you can use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00" dirty="0" err="1"/>
              <a:t>PasswordChangeView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PasswordChangeDoneView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PasswordResetView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PasswordResetDoneView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PasswordResetConfirmView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PasswordResetCompleteView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Views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4F2A9960-7918-4542-9AC6-8BC46605ED16}"/>
              </a:ext>
            </a:extLst>
          </p:cNvPr>
          <p:cNvSpPr txBox="1">
            <a:spLocks/>
          </p:cNvSpPr>
          <p:nvPr/>
        </p:nvSpPr>
        <p:spPr>
          <a:xfrm>
            <a:off x="522485" y="6304500"/>
            <a:ext cx="11147030" cy="4050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Documentation: </a:t>
            </a:r>
            <a:r>
              <a:rPr lang="en-US" sz="1800" dirty="0">
                <a:hlinkClick r:id="rId2"/>
              </a:rPr>
              <a:t>https://docs.djangoproject.com/en/4.0/topics/auth/default/#django.contrib.auth.views.PasswordChangeView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4387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E6109E-1B9A-47A7-8E6D-06D1834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/>
              <a:t>Django auth system comes with a list of forms you can use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00" dirty="0" err="1"/>
              <a:t>PasswordChangeForm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PasswordResetForm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SetPasswordForm</a:t>
            </a:r>
            <a:endParaRPr lang="en-US" sz="33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Forms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C77B89D-7540-44E7-A332-70A6A5327F66}"/>
              </a:ext>
            </a:extLst>
          </p:cNvPr>
          <p:cNvSpPr txBox="1">
            <a:spLocks/>
          </p:cNvSpPr>
          <p:nvPr/>
        </p:nvSpPr>
        <p:spPr>
          <a:xfrm>
            <a:off x="988500" y="6290099"/>
            <a:ext cx="10215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Documentation: </a:t>
            </a:r>
            <a:r>
              <a:rPr lang="en-US" sz="1800" dirty="0">
                <a:hlinkClick r:id="rId2"/>
              </a:rPr>
              <a:t>https://docs.djangoproject.com/en/4.0/topics/auth/default/#module-django.contrib.auth.forms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409998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Django offers pluggable password validation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A few validators are included in Django, but you can write your own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A445-42DD-47A2-A4E2-10DAEE8ABF8E}"/>
              </a:ext>
            </a:extLst>
          </p:cNvPr>
          <p:cNvSpPr txBox="1"/>
          <p:nvPr/>
        </p:nvSpPr>
        <p:spPr>
          <a:xfrm>
            <a:off x="2581898" y="3429000"/>
            <a:ext cx="8505000" cy="2431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AUTH_PASSWORD_VALIDATORS</a:t>
            </a:r>
            <a:r>
              <a:rPr lang="en-US" sz="2200" b="1" dirty="0">
                <a:latin typeface="Consolas" panose="020B0609020204030204" pitchFamily="49" charset="0"/>
              </a:rPr>
              <a:t>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  {'NAME': '...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UserAttributeSimilarityValidator</a:t>
            </a:r>
            <a:r>
              <a:rPr lang="en-US" sz="2200" b="1" dirty="0">
                <a:latin typeface="Consolas" panose="020B0609020204030204" pitchFamily="49" charset="0"/>
              </a:rPr>
              <a:t>',},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  {'NAME': '...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MinimumLengthValidator</a:t>
            </a:r>
            <a:r>
              <a:rPr lang="en-US" sz="2200" b="1" dirty="0">
                <a:latin typeface="Consolas" panose="020B0609020204030204" pitchFamily="49" charset="0"/>
              </a:rPr>
              <a:t>',},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  {'NAME': '...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CommonPasswordValidator</a:t>
            </a:r>
            <a:r>
              <a:rPr lang="en-US" sz="2200" b="1" dirty="0">
                <a:latin typeface="Consolas" panose="020B0609020204030204" pitchFamily="49" charset="0"/>
              </a:rPr>
              <a:t>',},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  {'NAME':'...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NumericPasswordValidator</a:t>
            </a:r>
            <a:r>
              <a:rPr lang="en-US" sz="2200" b="1" dirty="0">
                <a:latin typeface="Consolas" panose="020B0609020204030204" pitchFamily="49" charset="0"/>
              </a:rPr>
              <a:t>',},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40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E6109E-1B9A-47A7-8E6D-06D1834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/>
              <a:t>Must implement two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validate(self, password, user=None)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dirty="0"/>
              <a:t>Validate a password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dirty="0"/>
              <a:t>Return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if the password is valid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dirty="0"/>
              <a:t>Raise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ValidationError</a:t>
            </a:r>
            <a:r>
              <a:rPr lang="en-US" dirty="0"/>
              <a:t> with an error message if the password is not valid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get_help_text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dirty="0"/>
              <a:t>Provide a </a:t>
            </a:r>
            <a:r>
              <a:rPr lang="en-US" b="1" dirty="0">
                <a:solidFill>
                  <a:schemeClr val="bg1"/>
                </a:solidFill>
              </a:rPr>
              <a:t>help text </a:t>
            </a:r>
            <a:r>
              <a:rPr lang="en-US" dirty="0"/>
              <a:t>to explain the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  <a:r>
              <a:rPr lang="en-US" dirty="0"/>
              <a:t> to the user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Password Validators</a:t>
            </a:r>
          </a:p>
        </p:txBody>
      </p:sp>
    </p:spTree>
    <p:extLst>
      <p:ext uri="{BB962C8B-B14F-4D97-AF65-F5344CB8AC3E}">
        <p14:creationId xmlns:p14="http://schemas.microsoft.com/office/powerpoint/2010/main" val="4560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Practicing Register, Login, Logout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990" y="1650962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The authentication that comes with Django is good enough for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 common cases</a:t>
            </a:r>
            <a:r>
              <a:rPr lang="en-US" dirty="0"/>
              <a:t>, but you may have needs not met by the out-of-the-box defaults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Customizing authentication in your projects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requires understanding </a:t>
            </a:r>
            <a:r>
              <a:rPr lang="en-US" dirty="0"/>
              <a:t>what points of the provided system are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extensible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replaceable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4DB858-882F-497B-98A9-1DD551AB6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92" y="1584000"/>
            <a:ext cx="2261815" cy="22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0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 comes with a </a:t>
            </a:r>
            <a:r>
              <a:rPr lang="en-US" b="1" dirty="0">
                <a:solidFill>
                  <a:schemeClr val="bg1"/>
                </a:solidFill>
              </a:rPr>
              <a:t>built-in</a:t>
            </a:r>
            <a:r>
              <a:rPr lang="en-US" dirty="0"/>
              <a:t> user registration form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UserCreationForm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It connects to the pre-built model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</a:p>
          <a:p>
            <a:r>
              <a:rPr lang="en-US" dirty="0"/>
              <a:t>It comes with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fields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password1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password2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193979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A7A601-443D-4725-8AF5-BA237D6ED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Import the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and create a </a:t>
            </a:r>
            <a:r>
              <a:rPr lang="en-US" sz="3600" b="1" dirty="0">
                <a:solidFill>
                  <a:schemeClr val="bg1"/>
                </a:solidFill>
              </a:rPr>
              <a:t>view</a:t>
            </a:r>
            <a:r>
              <a:rPr lang="en-US" sz="3600" dirty="0"/>
              <a:t> as usual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UserCreationForm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52819" y="2337288"/>
            <a:ext cx="8280000" cy="3246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django.contrib.auth.forms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UserCreationForm</a:t>
            </a: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def </a:t>
            </a:r>
            <a:r>
              <a:rPr lang="en-US" sz="2000" b="1" dirty="0" err="1">
                <a:latin typeface="Consolas" panose="020B0609020204030204" pitchFamily="49" charset="0"/>
              </a:rPr>
              <a:t>create_profile_view</a:t>
            </a:r>
            <a:r>
              <a:rPr lang="en-US" sz="2000" b="1" dirty="0">
                <a:latin typeface="Consolas" panose="020B0609020204030204" pitchFamily="49" charset="0"/>
              </a:rPr>
              <a:t>(request):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if </a:t>
            </a:r>
            <a:r>
              <a:rPr lang="en-US" sz="2000" b="1" dirty="0" err="1">
                <a:latin typeface="Consolas" panose="020B0609020204030204" pitchFamily="49" charset="0"/>
              </a:rPr>
              <a:t>request.method</a:t>
            </a:r>
            <a:r>
              <a:rPr lang="en-US" sz="2000" b="1" dirty="0">
                <a:latin typeface="Consolas" panose="020B0609020204030204" pitchFamily="49" charset="0"/>
              </a:rPr>
              <a:t> == 'POST':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form =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UserCreationForm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request.POST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...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elif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request.method</a:t>
            </a:r>
            <a:r>
              <a:rPr lang="en-US" sz="2000" b="1" dirty="0">
                <a:latin typeface="Consolas" panose="020B0609020204030204" pitchFamily="49" charset="0"/>
              </a:rPr>
              <a:t> == 'GET':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form =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UserCreationForm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...   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0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A7A601-443D-4725-8AF5-BA237D6ED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b="1" dirty="0">
                <a:solidFill>
                  <a:schemeClr val="bg1"/>
                </a:solidFill>
              </a:rPr>
              <a:t>path</a:t>
            </a:r>
            <a:r>
              <a:rPr lang="en-US" sz="3600" dirty="0"/>
              <a:t> and a </a:t>
            </a:r>
            <a:r>
              <a:rPr lang="en-US" sz="3600" b="1" dirty="0">
                <a:solidFill>
                  <a:schemeClr val="bg1"/>
                </a:solidFill>
              </a:rPr>
              <a:t>template</a:t>
            </a:r>
            <a:r>
              <a:rPr lang="en-US" sz="3600" dirty="0"/>
              <a:t> as usual</a:t>
            </a:r>
          </a:p>
          <a:p>
            <a:r>
              <a:rPr lang="en-US" sz="3600" dirty="0"/>
              <a:t>Start the development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UserCreationForm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E36DE-42EF-44D6-BDAE-00E07A66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81" y="2934000"/>
            <a:ext cx="8974876" cy="31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3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A7A601-443D-4725-8AF5-BA237D6ED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All User model fields could be used in a registration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Registration Form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7613" y="2252650"/>
            <a:ext cx="10690411" cy="40928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</a:t>
            </a:r>
            <a:r>
              <a:rPr lang="en-US" sz="2000" b="1" dirty="0" err="1">
                <a:latin typeface="Consolas" panose="020B0609020204030204" pitchFamily="49" charset="0"/>
              </a:rPr>
              <a:t>django.contrib.auth.forms</a:t>
            </a:r>
            <a:r>
              <a:rPr lang="en-US" sz="2000" b="1" dirty="0">
                <a:latin typeface="Consolas" panose="020B0609020204030204" pitchFamily="49" charset="0"/>
              </a:rPr>
              <a:t> import </a:t>
            </a:r>
            <a:r>
              <a:rPr lang="en-US" sz="2000" b="1" dirty="0" err="1">
                <a:latin typeface="Consolas" panose="020B0609020204030204" pitchFamily="49" charset="0"/>
              </a:rPr>
              <a:t>UserCreationForm</a:t>
            </a:r>
            <a:endParaRPr lang="en-US" sz="20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</a:t>
            </a:r>
            <a:r>
              <a:rPr lang="en-US" sz="2000" b="1" dirty="0" err="1">
                <a:latin typeface="Consolas" panose="020B0609020204030204" pitchFamily="49" charset="0"/>
              </a:rPr>
              <a:t>django.contrib.auth.models</a:t>
            </a:r>
            <a:r>
              <a:rPr lang="en-US" sz="2000" b="1" dirty="0">
                <a:latin typeface="Consolas" panose="020B0609020204030204" pitchFamily="49" charset="0"/>
              </a:rPr>
              <a:t> import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latin typeface="Consolas" panose="020B0609020204030204" pitchFamily="49" charset="0"/>
              </a:rPr>
              <a:t>RegistrationForm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UserCreationForm</a:t>
            </a:r>
            <a:r>
              <a:rPr lang="en-US" sz="20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email = </a:t>
            </a:r>
            <a:r>
              <a:rPr lang="en-US" sz="2000" b="1" dirty="0" err="1">
                <a:latin typeface="Consolas" panose="020B0609020204030204" pitchFamily="49" charset="0"/>
              </a:rPr>
              <a:t>models.EmailField</a:t>
            </a:r>
            <a:r>
              <a:rPr lang="en-US" sz="2000" b="1" dirty="0">
                <a:latin typeface="Consolas" panose="020B0609020204030204" pitchFamily="49" charset="0"/>
              </a:rPr>
              <a:t>(required=True)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class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sz="2000" b="1" dirty="0">
                <a:latin typeface="Consolas" panose="020B0609020204030204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model =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fields = ('username', 'email', '</a:t>
            </a:r>
            <a:r>
              <a:rPr lang="en-US" sz="2000" b="1" dirty="0" err="1">
                <a:latin typeface="Consolas" panose="020B0609020204030204" pitchFamily="49" charset="0"/>
              </a:rPr>
              <a:t>first_name</a:t>
            </a:r>
            <a:r>
              <a:rPr lang="en-US" sz="2000" b="1" dirty="0">
                <a:latin typeface="Consolas" panose="020B0609020204030204" pitchFamily="49" charset="0"/>
              </a:rPr>
              <a:t>', '</a:t>
            </a:r>
            <a:r>
              <a:rPr lang="en-US" sz="2000" b="1" dirty="0" err="1">
                <a:latin typeface="Consolas" panose="020B0609020204030204" pitchFamily="49" charset="0"/>
              </a:rPr>
              <a:t>last_name</a:t>
            </a:r>
            <a:r>
              <a:rPr lang="en-US" sz="2000" b="1" dirty="0">
                <a:latin typeface="Consolas" panose="020B0609020204030204" pitchFamily="49" charset="0"/>
              </a:rPr>
              <a:t>',)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def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save</a:t>
            </a:r>
            <a:r>
              <a:rPr lang="en-US" sz="2000" b="1" dirty="0">
                <a:latin typeface="Consolas" panose="020B0609020204030204" pitchFamily="49" charset="0"/>
              </a:rPr>
              <a:t>(self,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commit=True</a:t>
            </a:r>
            <a:r>
              <a:rPr lang="en-US" sz="20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# clean the data and save the user</a:t>
            </a:r>
          </a:p>
        </p:txBody>
      </p:sp>
    </p:spTree>
    <p:extLst>
      <p:ext uri="{BB962C8B-B14F-4D97-AF65-F5344CB8AC3E}">
        <p14:creationId xmlns:p14="http://schemas.microsoft.com/office/powerpoint/2010/main" val="16099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A7A601-443D-4725-8AF5-BA237D6ED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The fields are added to the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Registration Form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E36DE-42EF-44D6-BDAE-00E07A66D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7176" y="2079000"/>
            <a:ext cx="7997647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30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6321</TotalTime>
  <Words>2038</Words>
  <Application>Microsoft Office PowerPoint</Application>
  <PresentationFormat>Widescreen</PresentationFormat>
  <Paragraphs>308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Registration and Password Management</vt:lpstr>
      <vt:lpstr>Table of Contents</vt:lpstr>
      <vt:lpstr>Have a Question?</vt:lpstr>
      <vt:lpstr>Registration</vt:lpstr>
      <vt:lpstr>Registration</vt:lpstr>
      <vt:lpstr>Using UserCreationForm (1)</vt:lpstr>
      <vt:lpstr>Using UserCreationForm (2)</vt:lpstr>
      <vt:lpstr>Custom Registration Form (1)</vt:lpstr>
      <vt:lpstr>Custom Registration Form (2)</vt:lpstr>
      <vt:lpstr>Users in the Admin Page</vt:lpstr>
      <vt:lpstr>Extending the Django User</vt:lpstr>
      <vt:lpstr>Extending the User Model</vt:lpstr>
      <vt:lpstr>Model Inheritance (Using Proxy Model)</vt:lpstr>
      <vt:lpstr>Using One-to-One Relationship</vt:lpstr>
      <vt:lpstr>Extending the AbstractUser</vt:lpstr>
      <vt:lpstr>Extending the AbstractBaseUser</vt:lpstr>
      <vt:lpstr>Login/Logout</vt:lpstr>
      <vt:lpstr>Built-in Views</vt:lpstr>
      <vt:lpstr>Creating a Login System (1)</vt:lpstr>
      <vt:lpstr>Creating a Login System (2)</vt:lpstr>
      <vt:lpstr>Creating a Login System (3)</vt:lpstr>
      <vt:lpstr>Creating a Logout System</vt:lpstr>
      <vt:lpstr>logout_then_login</vt:lpstr>
      <vt:lpstr>redirect_to_login</vt:lpstr>
      <vt:lpstr>Password Management</vt:lpstr>
      <vt:lpstr>Password Management</vt:lpstr>
      <vt:lpstr>Hashing </vt:lpstr>
      <vt:lpstr>Default PASSWORD_HASHERS</vt:lpstr>
      <vt:lpstr>Hashing While Testing</vt:lpstr>
      <vt:lpstr>Set Password</vt:lpstr>
      <vt:lpstr>Other User Model Password Methods</vt:lpstr>
      <vt:lpstr>Password Views</vt:lpstr>
      <vt:lpstr>Password Forms</vt:lpstr>
      <vt:lpstr>Password Validation</vt:lpstr>
      <vt:lpstr>Custom Password Validators</vt:lpstr>
      <vt:lpstr>Exercise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 - Login and Logout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110</cp:revision>
  <dcterms:created xsi:type="dcterms:W3CDTF">2018-05-23T13:08:44Z</dcterms:created>
  <dcterms:modified xsi:type="dcterms:W3CDTF">2022-03-01T13:17:32Z</dcterms:modified>
  <cp:category>computer programming;programming;software development;software engineering</cp:category>
</cp:coreProperties>
</file>