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517" r:id="rId6"/>
    <p:sldId id="264" r:id="rId7"/>
    <p:sldId id="552" r:id="rId8"/>
    <p:sldId id="265" r:id="rId9"/>
    <p:sldId id="521" r:id="rId10"/>
    <p:sldId id="520" r:id="rId11"/>
    <p:sldId id="518" r:id="rId12"/>
    <p:sldId id="519" r:id="rId13"/>
    <p:sldId id="273" r:id="rId14"/>
    <p:sldId id="280" r:id="rId15"/>
    <p:sldId id="553" r:id="rId16"/>
    <p:sldId id="274" r:id="rId17"/>
    <p:sldId id="554" r:id="rId18"/>
    <p:sldId id="555" r:id="rId19"/>
    <p:sldId id="556" r:id="rId20"/>
    <p:sldId id="557" r:id="rId21"/>
    <p:sldId id="278" r:id="rId22"/>
    <p:sldId id="558" r:id="rId23"/>
    <p:sldId id="279" r:id="rId24"/>
    <p:sldId id="559" r:id="rId25"/>
    <p:sldId id="560" r:id="rId26"/>
    <p:sldId id="561" r:id="rId27"/>
    <p:sldId id="562" r:id="rId28"/>
    <p:sldId id="563" r:id="rId29"/>
    <p:sldId id="565" r:id="rId30"/>
    <p:sldId id="566" r:id="rId31"/>
    <p:sldId id="567" r:id="rId32"/>
    <p:sldId id="568" r:id="rId33"/>
    <p:sldId id="287" r:id="rId34"/>
    <p:sldId id="291" r:id="rId35"/>
    <p:sldId id="318" r:id="rId36"/>
    <p:sldId id="551" r:id="rId37"/>
    <p:sldId id="293" r:id="rId38"/>
    <p:sldId id="29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B1B14E-A3D9-48CC-BD72-3AAB40D3AAF9}">
          <p14:sldIdLst>
            <p14:sldId id="256"/>
            <p14:sldId id="257"/>
            <p14:sldId id="258"/>
          </p14:sldIdLst>
        </p14:section>
        <p14:section name="Exceptions vs Errors" id="{1559264E-75BB-463E-8CC9-AE6ED5B4BADF}">
          <p14:sldIdLst>
            <p14:sldId id="259"/>
            <p14:sldId id="517"/>
          </p14:sldIdLst>
        </p14:section>
        <p14:section name="Django Exceptions" id="{67D87636-C3D6-40BD-B90C-50614D4246E4}">
          <p14:sldIdLst>
            <p14:sldId id="264"/>
            <p14:sldId id="552"/>
            <p14:sldId id="265"/>
            <p14:sldId id="521"/>
            <p14:sldId id="520"/>
            <p14:sldId id="518"/>
            <p14:sldId id="519"/>
          </p14:sldIdLst>
        </p14:section>
        <p14:section name="Handling Exceptions" id="{9F38F294-89AE-4280-A6D1-C3C27A39AC9C}">
          <p14:sldIdLst>
            <p14:sldId id="273"/>
            <p14:sldId id="280"/>
            <p14:sldId id="553"/>
            <p14:sldId id="274"/>
            <p14:sldId id="554"/>
            <p14:sldId id="555"/>
            <p14:sldId id="556"/>
            <p14:sldId id="557"/>
          </p14:sldIdLst>
        </p14:section>
        <p14:section name="Django Logger" id="{B07E7C1D-128F-4BAE-AF28-EA8E6B2A1725}">
          <p14:sldIdLst>
            <p14:sldId id="278"/>
            <p14:sldId id="558"/>
            <p14:sldId id="279"/>
            <p14:sldId id="559"/>
            <p14:sldId id="560"/>
            <p14:sldId id="561"/>
            <p14:sldId id="562"/>
            <p14:sldId id="563"/>
            <p14:sldId id="565"/>
            <p14:sldId id="566"/>
            <p14:sldId id="567"/>
            <p14:sldId id="568"/>
          </p14:sldIdLst>
        </p14:section>
        <p14:section name="Conclusion" id="{C1080024-8115-41E1-9188-32865247B7AB}">
          <p14:sldIdLst>
            <p14:sldId id="287"/>
            <p14:sldId id="291"/>
            <p14:sldId id="318"/>
            <p14:sldId id="551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20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25.3.2022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0/ref/exceptions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howto/logging.html#logging-howto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25.jp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9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23" Type="http://schemas.openxmlformats.org/officeDocument/2006/relationships/image" Target="../media/image35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8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www.youtube.com/c/CodeItUpwithIvo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A8E41-D9DA-499F-882D-69F040664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082" y="1204156"/>
            <a:ext cx="11083636" cy="1315728"/>
          </a:xfrm>
        </p:spPr>
        <p:txBody>
          <a:bodyPr/>
          <a:lstStyle/>
          <a:p>
            <a:r>
              <a:rPr lang="en-US" sz="3600" dirty="0"/>
              <a:t>Handling Errors During the Program Execution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F0E214-375F-4737-8899-3FA5D51231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3014388"/>
            <a:ext cx="1540547" cy="15405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83A89B-7132-4CAF-8719-E4718585CF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00" y="1955683"/>
            <a:ext cx="1523603" cy="152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MultipleObjectsReturned</a:t>
            </a:r>
            <a:r>
              <a:rPr lang="en-US" sz="3600" dirty="0"/>
              <a:t> - occurs when a query returns more than one result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Occurs when a query returns more than one result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Base class for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Model.MultipleObjectsReturned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400" dirty="0"/>
              <a:t>exceptions (raised when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get()</a:t>
            </a:r>
            <a:r>
              <a:rPr lang="en-US" sz="3400" dirty="0"/>
              <a:t> finds more than one object)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Use it to handle </a:t>
            </a:r>
            <a:r>
              <a:rPr lang="en-US" sz="3400" b="1" dirty="0" err="1">
                <a:solidFill>
                  <a:schemeClr val="bg1"/>
                </a:solidFill>
              </a:rPr>
              <a:t>Model.MultipleObjectsReturned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exceptions from multiple models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Core Exceptions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964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ViewDoesNotExist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Raised by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django.urls</a:t>
            </a:r>
            <a:r>
              <a:rPr lang="en-US" sz="3400" dirty="0"/>
              <a:t> when a requested view </a:t>
            </a:r>
            <a:r>
              <a:rPr lang="en-US" sz="3400" b="1" dirty="0">
                <a:solidFill>
                  <a:schemeClr val="bg1"/>
                </a:solidFill>
              </a:rPr>
              <a:t>does not exist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MiddlewareNotUsed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Occurs when particular middleware is </a:t>
            </a:r>
            <a:r>
              <a:rPr lang="en-US" sz="3400" b="1" dirty="0">
                <a:solidFill>
                  <a:schemeClr val="bg1"/>
                </a:solidFill>
              </a:rPr>
              <a:t>not used </a:t>
            </a:r>
            <a:r>
              <a:rPr lang="en-US" sz="3400" dirty="0"/>
              <a:t>in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MIDDLEWARE</a:t>
            </a:r>
            <a:r>
              <a:rPr lang="en-US" sz="3400" dirty="0"/>
              <a:t> section of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settings.py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ValidationError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Occurs when </a:t>
            </a:r>
            <a:r>
              <a:rPr lang="en-US" sz="3400" b="1" dirty="0">
                <a:solidFill>
                  <a:schemeClr val="bg1"/>
                </a:solidFill>
              </a:rPr>
              <a:t>data validation fails </a:t>
            </a:r>
            <a:r>
              <a:rPr lang="en-US" sz="3400" dirty="0"/>
              <a:t>in forms or model forms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Core Exceptions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3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Resolver404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Occurs when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path()</a:t>
            </a:r>
            <a:r>
              <a:rPr lang="en-US" sz="3200" dirty="0"/>
              <a:t> does not have a </a:t>
            </a:r>
            <a:r>
              <a:rPr lang="en-US" sz="3200" b="1" dirty="0">
                <a:solidFill>
                  <a:schemeClr val="bg1"/>
                </a:solidFill>
              </a:rPr>
              <a:t>valid view</a:t>
            </a:r>
            <a:r>
              <a:rPr lang="en-US" sz="3200" dirty="0"/>
              <a:t> to map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Raised by the function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resolve()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Part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Django.http.Http404</a:t>
            </a:r>
            <a:r>
              <a:rPr lang="en-US" sz="3200" dirty="0"/>
              <a:t> library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E.g., when generating a new path in the code, which is not  mapped to any view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NoReverseMatch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Occurs when the user searches a </a:t>
            </a:r>
            <a:r>
              <a:rPr lang="en-US" sz="3200" b="1" dirty="0">
                <a:solidFill>
                  <a:schemeClr val="bg1"/>
                </a:solidFill>
              </a:rPr>
              <a:t>wrong endpoint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URL Resolver Exceptions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B3D491CA-7BF1-48E9-ACED-B98172265284}"/>
              </a:ext>
            </a:extLst>
          </p:cNvPr>
          <p:cNvSpPr txBox="1">
            <a:spLocks/>
          </p:cNvSpPr>
          <p:nvPr/>
        </p:nvSpPr>
        <p:spPr>
          <a:xfrm>
            <a:off x="1326000" y="6289810"/>
            <a:ext cx="9540000" cy="38412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All Django exceptions: </a:t>
            </a:r>
            <a:r>
              <a:rPr lang="en-US" sz="1800" dirty="0">
                <a:hlinkClick r:id="rId2"/>
              </a:rPr>
              <a:t>https://docs.djangoproject.com/en/4.0/ref/exceptions/</a:t>
            </a:r>
            <a:r>
              <a:rPr lang="en-US" sz="1800" dirty="0"/>
              <a:t> 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58015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FE084F-E724-4E6E-B1D5-6D100CFF6C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0BAB19-F6D4-412B-A5D1-CB30EDDD8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4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5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73896" y="1121143"/>
            <a:ext cx="9921337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It helps to maintain the normal, desired flow of the program even </a:t>
            </a:r>
            <a:r>
              <a:rPr lang="en-US" sz="3600" b="1" dirty="0">
                <a:solidFill>
                  <a:schemeClr val="bg1"/>
                </a:solidFill>
              </a:rPr>
              <a:t>when unexpected events occur</a:t>
            </a:r>
          </a:p>
          <a:p>
            <a:pPr marL="360045" indent="-360045"/>
            <a:r>
              <a:rPr lang="en-US" sz="3600" dirty="0"/>
              <a:t>If exceptions are not handled, </a:t>
            </a:r>
            <a:r>
              <a:rPr lang="en-US" sz="3600" b="1" dirty="0">
                <a:solidFill>
                  <a:schemeClr val="bg1"/>
                </a:solidFill>
              </a:rPr>
              <a:t>programs may crash</a:t>
            </a:r>
            <a:r>
              <a:rPr lang="en-US" sz="3600" dirty="0"/>
              <a:t>, or </a:t>
            </a:r>
            <a:r>
              <a:rPr lang="en-US" sz="3600" b="1" dirty="0">
                <a:solidFill>
                  <a:schemeClr val="bg1"/>
                </a:solidFill>
              </a:rPr>
              <a:t>requests may fail</a:t>
            </a:r>
          </a:p>
          <a:p>
            <a:pPr marL="360045" indent="-360045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make the user interface robust</a:t>
            </a:r>
            <a:r>
              <a:rPr lang="en-US" dirty="0"/>
              <a:t>, it is important to handle exceptions to prevent the application from unexpectedly crashing and losing data</a:t>
            </a:r>
            <a:endParaRPr lang="en-US" sz="340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Why Should</a:t>
            </a:r>
            <a:r>
              <a:rPr lang="bg-BG" sz="3950" dirty="0"/>
              <a:t> </a:t>
            </a:r>
            <a:r>
              <a:rPr lang="en-US" sz="3950" dirty="0"/>
              <a:t>We Handle Exceptions?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24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73896" y="1121143"/>
            <a:ext cx="9921337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Exceptions are handled when a clause declares it </a:t>
            </a:r>
            <a:r>
              <a:rPr lang="en-US" sz="3600" b="1" dirty="0">
                <a:solidFill>
                  <a:schemeClr val="bg1"/>
                </a:solidFill>
              </a:rPr>
              <a:t>received exception </a:t>
            </a:r>
            <a:r>
              <a:rPr lang="en-US" sz="3600" dirty="0"/>
              <a:t>of the </a:t>
            </a:r>
            <a:r>
              <a:rPr lang="en-US" sz="3600" b="1" dirty="0">
                <a:solidFill>
                  <a:schemeClr val="bg1"/>
                </a:solidFill>
              </a:rPr>
              <a:t>same type</a:t>
            </a:r>
          </a:p>
          <a:p>
            <a:pPr marL="802957" lvl="1" indent="-360045"/>
            <a:r>
              <a:rPr lang="en-US" sz="3400" dirty="0"/>
              <a:t>The exception propagates up until it </a:t>
            </a:r>
            <a:r>
              <a:rPr lang="en-US" sz="3400" b="1" dirty="0">
                <a:solidFill>
                  <a:schemeClr val="bg1"/>
                </a:solidFill>
              </a:rPr>
              <a:t>reaches the except clause</a:t>
            </a:r>
            <a:r>
              <a:rPr lang="en-US" sz="3400" dirty="0"/>
              <a:t> capable of handling it </a:t>
            </a:r>
          </a:p>
          <a:p>
            <a:pPr marL="802957" lvl="1" indent="-360045"/>
            <a:r>
              <a:rPr lang="en-US" sz="3400" dirty="0"/>
              <a:t>Or it </a:t>
            </a:r>
            <a:r>
              <a:rPr lang="en-US" sz="3400" b="1" dirty="0">
                <a:solidFill>
                  <a:schemeClr val="bg1"/>
                </a:solidFill>
              </a:rPr>
              <a:t>goes unhandled</a:t>
            </a:r>
          </a:p>
          <a:p>
            <a:pPr marL="360045" indent="-360045"/>
            <a:r>
              <a:rPr lang="en-US" sz="3600" dirty="0"/>
              <a:t>The except clause </a:t>
            </a:r>
            <a:r>
              <a:rPr lang="en-US" sz="3600" b="1" dirty="0">
                <a:solidFill>
                  <a:schemeClr val="bg1"/>
                </a:solidFill>
              </a:rPr>
              <a:t>can stop </a:t>
            </a:r>
            <a:r>
              <a:rPr lang="en-US" sz="3600" dirty="0"/>
              <a:t>the exception from propagating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How Do They Work?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920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Handle the exception and </a:t>
            </a:r>
            <a:r>
              <a:rPr lang="en-US" sz="3600" b="1" dirty="0">
                <a:solidFill>
                  <a:schemeClr val="bg1"/>
                </a:solidFill>
              </a:rPr>
              <a:t>do something else </a:t>
            </a:r>
            <a:r>
              <a:rPr lang="en-US" sz="3600" dirty="0"/>
              <a:t>with it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93500" y="3198488"/>
            <a:ext cx="9405000" cy="1879270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try</a:t>
            </a:r>
            <a:r>
              <a:rPr lang="en-US" sz="2600" dirty="0"/>
              <a:t>:</a:t>
            </a:r>
          </a:p>
          <a:p>
            <a:r>
              <a:rPr lang="en-US" sz="2600" dirty="0"/>
              <a:t>    user = </a:t>
            </a:r>
            <a:r>
              <a:rPr lang="en-US" sz="2600" dirty="0" err="1"/>
              <a:t>User.objects.get</a:t>
            </a:r>
            <a:r>
              <a:rPr lang="en-US" sz="2600" dirty="0"/>
              <a:t>(username=username)</a:t>
            </a:r>
          </a:p>
          <a:p>
            <a:r>
              <a:rPr lang="en-US" sz="2600" dirty="0">
                <a:solidFill>
                  <a:schemeClr val="bg1"/>
                </a:solidFill>
              </a:rPr>
              <a:t>except</a:t>
            </a:r>
            <a:r>
              <a:rPr lang="en-US" sz="2600" dirty="0"/>
              <a:t> </a:t>
            </a:r>
            <a:r>
              <a:rPr lang="en-US" sz="2600" dirty="0" err="1">
                <a:solidFill>
                  <a:schemeClr val="bg1"/>
                </a:solidFill>
              </a:rPr>
              <a:t>User.DoesNotExist</a:t>
            </a:r>
            <a:r>
              <a:rPr lang="en-US" sz="2600" dirty="0"/>
              <a:t>:</a:t>
            </a:r>
          </a:p>
          <a:p>
            <a:r>
              <a:rPr lang="en-US" sz="2600" dirty="0"/>
              <a:t>    user = </a:t>
            </a:r>
            <a:r>
              <a:rPr lang="en-US" sz="2600" dirty="0" err="1"/>
              <a:t>User.objects.create</a:t>
            </a:r>
            <a:r>
              <a:rPr lang="en-US" sz="2600" dirty="0"/>
              <a:t>(username=username)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(1)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066000" y="5318176"/>
            <a:ext cx="2379444" cy="1055608"/>
          </a:xfrm>
          <a:prstGeom prst="wedgeRoundRectCallout">
            <a:avLst>
              <a:gd name="adj1" fmla="val -33403"/>
              <a:gd name="adj2" fmla="val -659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So, we create a new user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1011000" y="1930158"/>
            <a:ext cx="2430000" cy="1055608"/>
          </a:xfrm>
          <a:prstGeom prst="wedgeRoundRectCallout">
            <a:avLst>
              <a:gd name="adj1" fmla="val 28926"/>
              <a:gd name="adj2" fmla="val 620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user is not found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389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Catch the exception and </a:t>
            </a:r>
            <a:r>
              <a:rPr lang="en-US" sz="3600" b="1" dirty="0">
                <a:solidFill>
                  <a:schemeClr val="bg1"/>
                </a:solidFill>
              </a:rPr>
              <a:t>re-raise it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Best for adding additional context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528500" y="2272304"/>
            <a:ext cx="9135000" cy="2719500"/>
          </a:xfrm>
        </p:spPr>
        <p:txBody>
          <a:bodyPr/>
          <a:lstStyle/>
          <a:p>
            <a:r>
              <a:rPr lang="en-US" sz="2600" dirty="0"/>
              <a:t>try:</a:t>
            </a:r>
          </a:p>
          <a:p>
            <a:r>
              <a:rPr lang="en-US" sz="2600" dirty="0"/>
              <a:t>    user = </a:t>
            </a:r>
            <a:r>
              <a:rPr lang="en-US" sz="2600" dirty="0" err="1"/>
              <a:t>User.objects.get</a:t>
            </a:r>
            <a:r>
              <a:rPr lang="en-US" sz="2600" dirty="0"/>
              <a:t>(username=username)</a:t>
            </a:r>
          </a:p>
          <a:p>
            <a:r>
              <a:rPr lang="en-US" sz="2600" dirty="0"/>
              <a:t>except </a:t>
            </a:r>
            <a:r>
              <a:rPr lang="en-US" sz="2600" dirty="0" err="1"/>
              <a:t>User.DoesNotExist</a:t>
            </a:r>
            <a:r>
              <a:rPr lang="en-US" sz="2600" dirty="0">
                <a:solidFill>
                  <a:schemeClr val="bg1"/>
                </a:solidFill>
              </a:rPr>
              <a:t> as </a:t>
            </a:r>
            <a:r>
              <a:rPr lang="en-US" sz="2600" dirty="0" err="1">
                <a:solidFill>
                  <a:schemeClr val="bg1"/>
                </a:solidFill>
              </a:rPr>
              <a:t>exc</a:t>
            </a:r>
            <a:r>
              <a:rPr lang="en-US" sz="2600" dirty="0"/>
              <a:t>: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raise </a:t>
            </a:r>
            <a:r>
              <a:rPr lang="en-US" sz="2600" dirty="0" err="1">
                <a:solidFill>
                  <a:schemeClr val="bg1"/>
                </a:solidFill>
              </a:rPr>
              <a:t>User.DoesNotExist</a:t>
            </a:r>
            <a:r>
              <a:rPr lang="en-US" sz="2600" dirty="0"/>
              <a:t>(</a:t>
            </a:r>
          </a:p>
          <a:p>
            <a:r>
              <a:rPr lang="en-US" sz="2600" dirty="0"/>
              <a:t>        "User doesn't exist in the system. "</a:t>
            </a:r>
          </a:p>
          <a:p>
            <a:r>
              <a:rPr lang="en-US" sz="2600" dirty="0"/>
              <a:t>        "Create a user first!") </a:t>
            </a:r>
            <a:r>
              <a:rPr lang="en-US" sz="2600" dirty="0">
                <a:solidFill>
                  <a:schemeClr val="bg1"/>
                </a:solidFill>
              </a:rPr>
              <a:t>from </a:t>
            </a:r>
            <a:r>
              <a:rPr lang="en-US" sz="2600" dirty="0" err="1">
                <a:solidFill>
                  <a:schemeClr val="bg1"/>
                </a:solidFill>
              </a:rPr>
              <a:t>exc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(2)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8639648" y="5134070"/>
            <a:ext cx="2532703" cy="1055608"/>
          </a:xfrm>
          <a:prstGeom prst="wedgeRoundRectCallout">
            <a:avLst>
              <a:gd name="adj1" fmla="val -33495"/>
              <a:gd name="adj2" fmla="val -597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Raise it from the exception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10813" y="646025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741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Catch the exception </a:t>
            </a:r>
            <a:r>
              <a:rPr lang="en-US" sz="3600" b="1" dirty="0">
                <a:solidFill>
                  <a:schemeClr val="bg1"/>
                </a:solidFill>
              </a:rPr>
              <a:t>report it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logger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endParaRPr lang="en-US" sz="4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Message will be </a:t>
            </a:r>
            <a:r>
              <a:rPr lang="en-US" sz="3600" b="1" dirty="0">
                <a:solidFill>
                  <a:schemeClr val="bg1"/>
                </a:solidFill>
              </a:rPr>
              <a:t>available on the log record </a:t>
            </a:r>
            <a:r>
              <a:rPr lang="en-US" sz="3600" dirty="0"/>
              <a:t>allowing when processing it to show you a stack trace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528500" y="2169000"/>
            <a:ext cx="9135000" cy="2299385"/>
          </a:xfrm>
        </p:spPr>
        <p:txBody>
          <a:bodyPr/>
          <a:lstStyle/>
          <a:p>
            <a:r>
              <a:rPr lang="en-US" sz="2600" dirty="0"/>
              <a:t>try:</a:t>
            </a:r>
          </a:p>
          <a:p>
            <a:r>
              <a:rPr lang="en-US" sz="2600" dirty="0"/>
              <a:t>    user = </a:t>
            </a:r>
            <a:r>
              <a:rPr lang="en-US" sz="2600" dirty="0" err="1"/>
              <a:t>User.objects.get</a:t>
            </a:r>
            <a:r>
              <a:rPr lang="en-US" sz="2600" dirty="0"/>
              <a:t>(username=username)</a:t>
            </a:r>
          </a:p>
          <a:p>
            <a:r>
              <a:rPr lang="en-US" sz="2600" dirty="0"/>
              <a:t>except </a:t>
            </a:r>
            <a:r>
              <a:rPr lang="en-US" sz="2600" dirty="0" err="1"/>
              <a:t>User.DoesNotExist</a:t>
            </a:r>
            <a:r>
              <a:rPr lang="en-US" sz="2600" dirty="0"/>
              <a:t>:</a:t>
            </a:r>
          </a:p>
          <a:p>
            <a:r>
              <a:rPr lang="en-US" sz="2600" dirty="0"/>
              <a:t>    </a:t>
            </a:r>
            <a:r>
              <a:rPr lang="en-US" sz="2600" dirty="0" err="1">
                <a:solidFill>
                  <a:schemeClr val="bg1"/>
                </a:solidFill>
              </a:rPr>
              <a:t>logger.exception</a:t>
            </a:r>
            <a:r>
              <a:rPr lang="en-US" sz="2600" dirty="0"/>
              <a:t>("User doesn't exist and it remains unset")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(3)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10813" y="646025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269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</a:t>
            </a:r>
            <a:r>
              <a:rPr lang="en-US" sz="3600" b="1" dirty="0">
                <a:solidFill>
                  <a:schemeClr val="bg1"/>
                </a:solidFill>
              </a:rPr>
              <a:t>do not </a:t>
            </a:r>
            <a:r>
              <a:rPr lang="en-US" sz="3600" dirty="0"/>
              <a:t>have to catch every exception, </a:t>
            </a:r>
            <a:r>
              <a:rPr lang="en-US" sz="3600" b="1" dirty="0">
                <a:solidFill>
                  <a:schemeClr val="bg1"/>
                </a:solidFill>
              </a:rPr>
              <a:t>only</a:t>
            </a:r>
            <a:r>
              <a:rPr lang="en-US" sz="3600" dirty="0"/>
              <a:t> the ones you </a:t>
            </a:r>
            <a:r>
              <a:rPr lang="en-US" sz="3600" b="1" dirty="0">
                <a:solidFill>
                  <a:schemeClr val="bg1"/>
                </a:solidFill>
              </a:rPr>
              <a:t>want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know how to handle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Django will handle them, like in the case of 404 Error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Django exception handler work in the </a:t>
            </a:r>
            <a:r>
              <a:rPr lang="en-US" sz="3600" b="1" dirty="0">
                <a:solidFill>
                  <a:schemeClr val="bg1"/>
                </a:solidFill>
              </a:rPr>
              <a:t>middleware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E.g., if the exceptions are thrown </a:t>
            </a:r>
            <a:r>
              <a:rPr lang="en-US" sz="3600" b="1" dirty="0">
                <a:solidFill>
                  <a:schemeClr val="bg1"/>
                </a:solidFill>
              </a:rPr>
              <a:t>when processing a view</a:t>
            </a:r>
            <a:r>
              <a:rPr lang="en-US" sz="3600" dirty="0"/>
              <a:t>, the Django exception handler will catch them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Exception Handler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10813" y="646025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494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Exceptions</a:t>
            </a:r>
            <a:r>
              <a:rPr lang="bg-BG" sz="3600" dirty="0"/>
              <a:t> </a:t>
            </a:r>
            <a:r>
              <a:rPr lang="en-US" sz="3600" dirty="0"/>
              <a:t>vs Errors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Django Exceptions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Handling Exceptions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Django Logger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An </a:t>
            </a:r>
            <a:r>
              <a:rPr lang="en-US" sz="3600" b="1" dirty="0">
                <a:solidFill>
                  <a:schemeClr val="bg1"/>
                </a:solidFill>
              </a:rPr>
              <a:t>anti-pattern</a:t>
            </a:r>
            <a:r>
              <a:rPr lang="en-US" sz="3600" dirty="0"/>
              <a:t> of dealing with exceptional code (like business code)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When you </a:t>
            </a:r>
            <a:r>
              <a:rPr lang="en-US" sz="3400" b="1" dirty="0">
                <a:solidFill>
                  <a:schemeClr val="bg1"/>
                </a:solidFill>
              </a:rPr>
              <a:t>bury the code </a:t>
            </a:r>
            <a:r>
              <a:rPr lang="en-US" sz="3400" dirty="0"/>
              <a:t>to handle exceptional cases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is </a:t>
            </a:r>
            <a:r>
              <a:rPr lang="en-US" sz="3600" b="1" dirty="0">
                <a:solidFill>
                  <a:schemeClr val="bg1"/>
                </a:solidFill>
              </a:rPr>
              <a:t>simpler</a:t>
            </a:r>
            <a:r>
              <a:rPr lang="en-US" sz="3600" dirty="0"/>
              <a:t> than using exceptions</a:t>
            </a:r>
            <a:endParaRPr lang="bg-BG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However, it makes it </a:t>
            </a:r>
            <a:r>
              <a:rPr lang="en-US" sz="3600" b="1" dirty="0">
                <a:solidFill>
                  <a:schemeClr val="bg1"/>
                </a:solidFill>
              </a:rPr>
              <a:t>impossible to predict </a:t>
            </a:r>
            <a:r>
              <a:rPr lang="en-US" sz="3600" dirty="0"/>
              <a:t>how your app might fail in the production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Does </a:t>
            </a:r>
            <a:r>
              <a:rPr lang="en-US" sz="3400" b="1" dirty="0">
                <a:solidFill>
                  <a:schemeClr val="bg1"/>
                </a:solidFill>
              </a:rPr>
              <a:t>not document </a:t>
            </a:r>
            <a:r>
              <a:rPr lang="en-US" sz="3400" dirty="0"/>
              <a:t>the exception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71000" y="4722239"/>
            <a:ext cx="3690000" cy="1879270"/>
          </a:xfrm>
        </p:spPr>
        <p:txBody>
          <a:bodyPr/>
          <a:lstStyle/>
          <a:p>
            <a:r>
              <a:rPr lang="en-US" sz="2600" dirty="0"/>
              <a:t>try:</a:t>
            </a:r>
          </a:p>
          <a:p>
            <a:r>
              <a:rPr lang="en-US" sz="2600" dirty="0"/>
              <a:t>    </a:t>
            </a:r>
            <a:r>
              <a:rPr lang="en-US" sz="2600" dirty="0" err="1"/>
              <a:t>do_something</a:t>
            </a:r>
            <a:r>
              <a:rPr lang="en-US" sz="2600" dirty="0"/>
              <a:t>()</a:t>
            </a:r>
          </a:p>
          <a:p>
            <a:r>
              <a:rPr lang="en-US" sz="2600" dirty="0"/>
              <a:t>except:</a:t>
            </a:r>
          </a:p>
          <a:p>
            <a:r>
              <a:rPr lang="en-US" sz="2600" dirty="0"/>
              <a:t>    pass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Invisible Exception Handler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10813" y="646025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482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Elegant and Flexible Debugging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1EE2B-141A-4CF7-893C-244031F542F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Django Logger</a:t>
            </a:r>
            <a:endParaRPr lang="bg-BG" dirty="0"/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7CD15547-ED38-41E7-8433-817C13C722C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728" y1="31871" x2="25558" y2="58276"/>
                        <a14:foregroundMark x1="25558" y1="58276" x2="48268" y2="62048"/>
                        <a14:foregroundMark x1="48268" y1="62048" x2="69823" y2="41416"/>
                        <a14:foregroundMark x1="69823" y1="41416" x2="56813" y2="20554"/>
                        <a14:foregroundMark x1="56813" y1="20554" x2="55504" y2="19630"/>
                        <a14:foregroundMark x1="77213" y1="77367" x2="56582" y2="83834"/>
                        <a14:foregroundMark x1="56582" y1="83834" x2="40647" y2="79985"/>
                        <a14:foregroundMark x1="40647" y1="79985" x2="22479" y2="81062"/>
                        <a14:foregroundMark x1="22479" y1="81062" x2="15089" y2="66821"/>
                        <a14:foregroundMark x1="15089" y1="66821" x2="16166" y2="36182"/>
                        <a14:foregroundMark x1="16166" y1="36182" x2="29022" y2="20939"/>
                        <a14:foregroundMark x1="29022" y1="20939" x2="57198" y2="16089"/>
                        <a14:foregroundMark x1="57198" y1="16089" x2="78368" y2="36875"/>
                        <a14:foregroundMark x1="78368" y1="36875" x2="82294" y2="53888"/>
                        <a14:foregroundMark x1="82294" y1="53888" x2="77367" y2="80216"/>
                        <a14:foregroundMark x1="77367" y1="80216" x2="74365" y2="82987"/>
                        <a14:foregroundMark x1="76905" y1="38491" x2="77136" y2="21940"/>
                        <a14:foregroundMark x1="77136" y1="21940" x2="59507" y2="19554"/>
                        <a14:foregroundMark x1="59507" y1="19554" x2="71440" y2="33179"/>
                        <a14:foregroundMark x1="71440" y1="33179" x2="77213" y2="31255"/>
                        <a14:foregroundMark x1="42648" y1="18091" x2="25481" y2="18168"/>
                        <a14:foregroundMark x1="25481" y1="18168" x2="34873" y2="16166"/>
                      </a14:backgroundRemoval>
                    </a14:imgEffect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00" y="954000"/>
            <a:ext cx="3330000" cy="33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8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73896" y="1121143"/>
            <a:ext cx="9921337" cy="5546589"/>
          </a:xfrm>
        </p:spPr>
        <p:txBody>
          <a:bodyPr vert="horz" lIns="108000" tIns="36000" rIns="108000" bIns="36000" rtlCol="0" anchor="t">
            <a:normAutofit lnSpcReduction="10000"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cs typeface="Calibri"/>
              </a:rPr>
              <a:t>Debug</a:t>
            </a:r>
            <a:r>
              <a:rPr lang="en-US" sz="3400" dirty="0">
                <a:cs typeface="Calibri"/>
              </a:rPr>
              <a:t> during development</a:t>
            </a:r>
          </a:p>
          <a:p>
            <a:pPr marL="360045" indent="-360045">
              <a:buClr>
                <a:schemeClr val="tx1"/>
              </a:buClr>
            </a:pPr>
            <a:r>
              <a:rPr lang="en-US" sz="3400" dirty="0">
                <a:cs typeface="Calibri"/>
              </a:rPr>
              <a:t>Know what's happening in production</a:t>
            </a:r>
          </a:p>
          <a:p>
            <a:pPr marL="802957" lvl="1" indent="-360045">
              <a:buClr>
                <a:schemeClr val="tx1"/>
              </a:buClr>
            </a:pPr>
            <a:r>
              <a:rPr lang="en-US" sz="3200" dirty="0">
                <a:cs typeface="Calibri"/>
              </a:rPr>
              <a:t>Giving 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runtime information</a:t>
            </a:r>
          </a:p>
          <a:p>
            <a:pPr marL="360045" indent="-360045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cs typeface="Calibri"/>
              </a:rPr>
              <a:t>Troubleshooting</a:t>
            </a:r>
            <a:r>
              <a:rPr lang="en-US" sz="3400" dirty="0">
                <a:cs typeface="Calibri"/>
              </a:rPr>
              <a:t> made easier</a:t>
            </a:r>
          </a:p>
          <a:p>
            <a:pPr marL="360045" indent="-360045">
              <a:buClr>
                <a:schemeClr val="tx1"/>
              </a:buClr>
            </a:pPr>
            <a:r>
              <a:rPr lang="en-US" sz="3400" dirty="0">
                <a:cs typeface="Calibri"/>
              </a:rPr>
              <a:t>We could </a:t>
            </a:r>
            <a:r>
              <a:rPr lang="en-US" sz="3400" b="1" dirty="0">
                <a:solidFill>
                  <a:schemeClr val="bg1"/>
                </a:solidFill>
                <a:cs typeface="Calibri"/>
              </a:rPr>
              <a:t>see each other messages </a:t>
            </a:r>
            <a:r>
              <a:rPr lang="en-US" sz="3400" dirty="0">
                <a:cs typeface="Calibri"/>
              </a:rPr>
              <a:t>later on, without going too deeply into the code</a:t>
            </a:r>
          </a:p>
          <a:p>
            <a:pPr marL="360045" indent="-360045"/>
            <a:r>
              <a:rPr lang="en-US" sz="3400" dirty="0">
                <a:cs typeface="Calibri"/>
              </a:rPr>
              <a:t>Provide you with </a:t>
            </a:r>
            <a:r>
              <a:rPr lang="en-US" sz="3400" b="1" dirty="0">
                <a:solidFill>
                  <a:schemeClr val="bg1"/>
                </a:solidFill>
                <a:cs typeface="Calibri"/>
              </a:rPr>
              <a:t>more and better structured information</a:t>
            </a:r>
            <a:r>
              <a:rPr lang="en-US" sz="3400" dirty="0">
                <a:cs typeface="Calibri"/>
              </a:rPr>
              <a:t> about the state and health of your application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Why Should We Log?</a:t>
            </a:r>
            <a:endParaRPr lang="en-US" sz="395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576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Django uses and extends </a:t>
            </a:r>
            <a:r>
              <a:rPr lang="en-US" sz="3600" b="1" dirty="0">
                <a:hlinkClick r:id="rId2"/>
              </a:rPr>
              <a:t>Python's built-in logging module </a:t>
            </a:r>
            <a:r>
              <a:rPr lang="en-US" sz="3600" dirty="0"/>
              <a:t>to perform </a:t>
            </a:r>
            <a:r>
              <a:rPr lang="en-US" sz="3600" b="1" dirty="0">
                <a:solidFill>
                  <a:schemeClr val="bg1"/>
                </a:solidFill>
              </a:rPr>
              <a:t>system</a:t>
            </a:r>
            <a:r>
              <a:rPr lang="en-US" sz="3600" dirty="0"/>
              <a:t> logging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948523" y="3723073"/>
            <a:ext cx="6294953" cy="1363744"/>
          </a:xfrm>
        </p:spPr>
        <p:txBody>
          <a:bodyPr/>
          <a:lstStyle/>
          <a:p>
            <a:r>
              <a:rPr lang="en-US" sz="2400" dirty="0"/>
              <a:t>LOGGING = {</a:t>
            </a:r>
          </a:p>
          <a:p>
            <a:r>
              <a:rPr lang="bg-BG" sz="2400" dirty="0"/>
              <a:t>    </a:t>
            </a:r>
            <a:r>
              <a:rPr lang="en-US" sz="2400" dirty="0"/>
              <a:t>...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36F447C-BC9A-406E-92F7-0DEFCF8EA13D}"/>
              </a:ext>
            </a:extLst>
          </p:cNvPr>
          <p:cNvSpPr txBox="1">
            <a:spLocks/>
          </p:cNvSpPr>
          <p:nvPr/>
        </p:nvSpPr>
        <p:spPr>
          <a:xfrm>
            <a:off x="2948522" y="3134926"/>
            <a:ext cx="6294953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settings.py</a:t>
            </a:r>
          </a:p>
        </p:txBody>
      </p:sp>
    </p:spTree>
    <p:extLst>
      <p:ext uri="{BB962C8B-B14F-4D97-AF65-F5344CB8AC3E}">
        <p14:creationId xmlns:p14="http://schemas.microsoft.com/office/powerpoint/2010/main" val="260277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Logging provides a set of convenience functions for simple logging usage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debug()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info()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warning()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error()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critical()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The logging functions are </a:t>
            </a:r>
            <a:r>
              <a:rPr lang="en-US" sz="3600" b="1" dirty="0">
                <a:solidFill>
                  <a:schemeClr val="bg1"/>
                </a:solidFill>
              </a:rPr>
              <a:t>named after the level </a:t>
            </a:r>
            <a:r>
              <a:rPr lang="bg-BG" sz="3600" dirty="0"/>
              <a:t>(</a:t>
            </a:r>
            <a:r>
              <a:rPr lang="en-US" sz="3600" dirty="0"/>
              <a:t>severity</a:t>
            </a:r>
            <a:r>
              <a:rPr lang="bg-BG" sz="3600" dirty="0"/>
              <a:t>)</a:t>
            </a:r>
            <a:r>
              <a:rPr lang="en-US" sz="3600" dirty="0"/>
              <a:t> of the </a:t>
            </a:r>
            <a:r>
              <a:rPr lang="en-US" sz="3600" b="1" dirty="0">
                <a:solidFill>
                  <a:schemeClr val="bg1"/>
                </a:solidFill>
              </a:rPr>
              <a:t>events</a:t>
            </a:r>
            <a:r>
              <a:rPr lang="en-US" sz="3600" dirty="0"/>
              <a:t> they are used to track: </a:t>
            </a:r>
            <a:r>
              <a:rPr lang="en-US" sz="3600" b="1" dirty="0">
                <a:solidFill>
                  <a:schemeClr val="bg1"/>
                </a:solidFill>
              </a:rPr>
              <a:t>DEBUG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INFO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WARNING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ERROR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CRITICAL</a:t>
            </a:r>
            <a:r>
              <a:rPr lang="en-US" sz="3600" dirty="0"/>
              <a:t> (in increasing order)</a:t>
            </a:r>
            <a:endParaRPr lang="bg-BG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Only events of the </a:t>
            </a:r>
            <a:r>
              <a:rPr lang="en-US" sz="3600" b="1" dirty="0">
                <a:solidFill>
                  <a:schemeClr val="bg1"/>
                </a:solidFill>
              </a:rPr>
              <a:t>configured (or the default) level and above</a:t>
            </a:r>
            <a:r>
              <a:rPr lang="en-US" sz="3600" b="1" dirty="0"/>
              <a:t> </a:t>
            </a:r>
            <a:r>
              <a:rPr lang="en-US" sz="3600" dirty="0"/>
              <a:t>will be tracked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Overview of Python Logging</a:t>
            </a:r>
            <a:r>
              <a:rPr lang="bg-BG" dirty="0"/>
              <a:t> </a:t>
            </a:r>
            <a:r>
              <a:rPr lang="en-US" dirty="0"/>
              <a:t>(1)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357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the </a:t>
            </a:r>
            <a:r>
              <a:rPr lang="en-US" sz="3600" b="1" dirty="0">
                <a:solidFill>
                  <a:schemeClr val="bg1"/>
                </a:solidFill>
              </a:rPr>
              <a:t>logging level </a:t>
            </a:r>
            <a:r>
              <a:rPr lang="en-US" sz="3600" dirty="0"/>
              <a:t>is set to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INFO</a:t>
            </a:r>
            <a:r>
              <a:rPr lang="en-US" sz="3600" dirty="0"/>
              <a:t>, so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debug()</a:t>
            </a:r>
            <a:r>
              <a:rPr lang="en-US" sz="3600" dirty="0"/>
              <a:t> message will </a:t>
            </a:r>
            <a:r>
              <a:rPr lang="en-US" sz="3600" b="1" dirty="0">
                <a:solidFill>
                  <a:schemeClr val="bg1"/>
                </a:solidFill>
              </a:rPr>
              <a:t>not appear </a:t>
            </a:r>
            <a:r>
              <a:rPr lang="en-US" sz="3600" dirty="0"/>
              <a:t>on the console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416000" y="2709000"/>
            <a:ext cx="9360000" cy="3302736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import logging</a:t>
            </a:r>
          </a:p>
          <a:p>
            <a:r>
              <a:rPr lang="en-US" sz="2400" dirty="0" err="1"/>
              <a:t>logging.basicConfig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level=logging.INFO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 err="1"/>
              <a:t>logging.critical</a:t>
            </a:r>
            <a:r>
              <a:rPr lang="en-US" sz="2400" dirty="0"/>
              <a:t>('This message will be shown')</a:t>
            </a:r>
          </a:p>
          <a:p>
            <a:r>
              <a:rPr lang="en-US" sz="2400" dirty="0" err="1"/>
              <a:t>logging.warning</a:t>
            </a:r>
            <a:r>
              <a:rPr lang="en-US" sz="2400" dirty="0"/>
              <a:t>('So should this')</a:t>
            </a:r>
          </a:p>
          <a:p>
            <a:r>
              <a:rPr lang="en-US" sz="2400" dirty="0" err="1"/>
              <a:t>logging.debug</a:t>
            </a:r>
            <a:r>
              <a:rPr lang="en-US" sz="2400" dirty="0"/>
              <a:t>('This message will not be shown')</a:t>
            </a:r>
          </a:p>
          <a:p>
            <a:r>
              <a:rPr lang="en-US" sz="2400" dirty="0" err="1"/>
              <a:t>logging.error</a:t>
            </a:r>
            <a:r>
              <a:rPr lang="en-US" sz="2400" dirty="0"/>
              <a:t>('And this, too')</a:t>
            </a:r>
          </a:p>
          <a:p>
            <a:r>
              <a:rPr lang="en-US" sz="2400" dirty="0"/>
              <a:t>logging.info('Also, this one')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Logging Example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110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Handlers</a:t>
            </a:r>
            <a:r>
              <a:rPr lang="en-US" sz="3200" dirty="0"/>
              <a:t> send the log records (created by loggers) to the </a:t>
            </a:r>
            <a:r>
              <a:rPr lang="en-US" sz="3200" b="1" dirty="0">
                <a:solidFill>
                  <a:schemeClr val="bg1"/>
                </a:solidFill>
              </a:rPr>
              <a:t>appropriate destination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By default, no destination is set for any logging messages - </a:t>
            </a:r>
            <a:r>
              <a:rPr lang="en-US" sz="3200" b="1" dirty="0">
                <a:solidFill>
                  <a:schemeClr val="bg1"/>
                </a:solidFill>
              </a:rPr>
              <a:t>you can specify a destination</a:t>
            </a:r>
            <a:r>
              <a:rPr lang="en-US" sz="3200" dirty="0"/>
              <a:t> (a console, a file, or a network socket)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 logger can have </a:t>
            </a:r>
            <a:r>
              <a:rPr lang="en-US" sz="3200" b="1" dirty="0">
                <a:solidFill>
                  <a:schemeClr val="bg1"/>
                </a:solidFill>
              </a:rPr>
              <a:t>multiple handlers</a:t>
            </a:r>
            <a:r>
              <a:rPr lang="en-US" sz="3200" dirty="0"/>
              <a:t>, and each handler can have a </a:t>
            </a:r>
            <a:r>
              <a:rPr lang="en-US" sz="3200" b="1" dirty="0">
                <a:solidFill>
                  <a:schemeClr val="bg1"/>
                </a:solidFill>
              </a:rPr>
              <a:t>different log level </a:t>
            </a:r>
            <a:r>
              <a:rPr lang="en-US" sz="3200" dirty="0"/>
              <a:t>- use to provide different forms of notification depending on the importance of a message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Overview of Python Logging (2)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ECF8E9-A4A7-4CAC-903F-F02F2D482B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29315" y="5367800"/>
            <a:ext cx="7733370" cy="588147"/>
          </a:xfrm>
        </p:spPr>
        <p:txBody>
          <a:bodyPr/>
          <a:lstStyle/>
          <a:p>
            <a:r>
              <a:rPr lang="en-US" sz="2400" dirty="0" err="1"/>
              <a:t>logging.</a:t>
            </a:r>
            <a:r>
              <a:rPr lang="en-US" sz="2400" dirty="0" err="1">
                <a:solidFill>
                  <a:schemeClr val="bg1"/>
                </a:solidFill>
              </a:rPr>
              <a:t>FileHandler</a:t>
            </a:r>
            <a:r>
              <a:rPr lang="en-US" sz="2400" dirty="0"/>
              <a:t>(filename='example.txt')</a:t>
            </a:r>
          </a:p>
        </p:txBody>
      </p:sp>
    </p:spTree>
    <p:extLst>
      <p:ext uri="{BB962C8B-B14F-4D97-AF65-F5344CB8AC3E}">
        <p14:creationId xmlns:p14="http://schemas.microsoft.com/office/powerpoint/2010/main" val="419165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Filters</a:t>
            </a:r>
            <a:r>
              <a:rPr lang="en-US" sz="3200" dirty="0"/>
              <a:t> provide </a:t>
            </a:r>
            <a:r>
              <a:rPr lang="en-US" sz="3200" b="1" dirty="0">
                <a:solidFill>
                  <a:schemeClr val="bg1"/>
                </a:solidFill>
              </a:rPr>
              <a:t>additional control </a:t>
            </a:r>
            <a:r>
              <a:rPr lang="en-US" sz="3200" dirty="0"/>
              <a:t>over which log records are passed from logger to handler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000" dirty="0"/>
              <a:t>You can place </a:t>
            </a:r>
            <a:r>
              <a:rPr lang="en-US" sz="3000" b="1" dirty="0">
                <a:solidFill>
                  <a:schemeClr val="bg1"/>
                </a:solidFill>
              </a:rPr>
              <a:t>additional criteria </a:t>
            </a:r>
            <a:r>
              <a:rPr lang="en-US" sz="3000" dirty="0"/>
              <a:t>on the logging process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000" dirty="0"/>
              <a:t>Filters can be </a:t>
            </a:r>
            <a:r>
              <a:rPr lang="en-US" sz="3000" b="1" dirty="0">
                <a:solidFill>
                  <a:schemeClr val="bg1"/>
                </a:solidFill>
              </a:rPr>
              <a:t>installed on loggers </a:t>
            </a:r>
            <a:r>
              <a:rPr lang="en-US" sz="3000" dirty="0"/>
              <a:t>or on </a:t>
            </a:r>
            <a:r>
              <a:rPr lang="en-US" sz="3000" b="1" dirty="0">
                <a:solidFill>
                  <a:schemeClr val="bg1"/>
                </a:solidFill>
              </a:rPr>
              <a:t>handlers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000" dirty="0"/>
              <a:t>Multiple filters can be used in a chain to perform </a:t>
            </a:r>
            <a:r>
              <a:rPr lang="en-US" sz="3000" b="1" dirty="0">
                <a:solidFill>
                  <a:schemeClr val="bg1"/>
                </a:solidFill>
              </a:rPr>
              <a:t>multiple filtering actions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 log record needs to be </a:t>
            </a:r>
            <a:r>
              <a:rPr lang="en-US" sz="3200" b="1" dirty="0">
                <a:solidFill>
                  <a:schemeClr val="bg1"/>
                </a:solidFill>
              </a:rPr>
              <a:t>rendered as text</a:t>
            </a:r>
            <a:r>
              <a:rPr lang="en-US" sz="3200" dirty="0"/>
              <a:t>, so the </a:t>
            </a:r>
            <a:r>
              <a:rPr lang="en-US" sz="3200" b="1" dirty="0">
                <a:solidFill>
                  <a:schemeClr val="bg1"/>
                </a:solidFill>
              </a:rPr>
              <a:t>formatters</a:t>
            </a:r>
            <a:r>
              <a:rPr lang="en-US" sz="3200" dirty="0"/>
              <a:t> describe the </a:t>
            </a:r>
            <a:r>
              <a:rPr lang="en-US" sz="3200" b="1" dirty="0">
                <a:solidFill>
                  <a:schemeClr val="bg1"/>
                </a:solidFill>
              </a:rPr>
              <a:t>exact format </a:t>
            </a:r>
            <a:r>
              <a:rPr lang="en-US" sz="3200" dirty="0"/>
              <a:t>of that text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Overview of Python Logging (3)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722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configuration is being in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3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dictConfig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 version 1'</a:t>
            </a:r>
            <a:r>
              <a:rPr lang="en-US" sz="3600" dirty="0"/>
              <a:t> format (the only </a:t>
            </a:r>
            <a:r>
              <a:rPr lang="en-US" sz="3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dictConfig</a:t>
            </a:r>
            <a:r>
              <a:rPr lang="en-US" sz="3600" dirty="0"/>
              <a:t> format version)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When the </a:t>
            </a:r>
            <a:r>
              <a:rPr lang="en-US" sz="3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disable_existing_loggers</a:t>
            </a:r>
            <a:r>
              <a:rPr lang="en-US" sz="3600" dirty="0"/>
              <a:t> key is set to </a:t>
            </a:r>
            <a:r>
              <a:rPr lang="en-US" sz="3600" b="1" dirty="0">
                <a:solidFill>
                  <a:schemeClr val="bg1"/>
                </a:solidFill>
              </a:rPr>
              <a:t>True</a:t>
            </a:r>
            <a:r>
              <a:rPr lang="en-US" sz="3600" dirty="0"/>
              <a:t>, all loggers from the default configuration are </a:t>
            </a:r>
            <a:r>
              <a:rPr lang="en-US" sz="3600" b="1" dirty="0">
                <a:solidFill>
                  <a:schemeClr val="bg1"/>
                </a:solidFill>
              </a:rPr>
              <a:t>disabled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64761" y="3976688"/>
            <a:ext cx="7062477" cy="2139341"/>
          </a:xfrm>
        </p:spPr>
        <p:txBody>
          <a:bodyPr/>
          <a:lstStyle/>
          <a:p>
            <a:r>
              <a:rPr lang="en-US" sz="2400" dirty="0"/>
              <a:t>LOGGING = {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'version'</a:t>
            </a:r>
            <a:r>
              <a:rPr lang="en-US" sz="2400" dirty="0"/>
              <a:t>: 1,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'</a:t>
            </a:r>
            <a:r>
              <a:rPr lang="en-US" sz="2400" dirty="0" err="1">
                <a:solidFill>
                  <a:schemeClr val="bg1"/>
                </a:solidFill>
              </a:rPr>
              <a:t>disable_existing_loggers</a:t>
            </a:r>
            <a:r>
              <a:rPr lang="en-US" sz="2400" dirty="0">
                <a:solidFill>
                  <a:schemeClr val="bg1"/>
                </a:solidFill>
              </a:rPr>
              <a:t>'</a:t>
            </a:r>
            <a:r>
              <a:rPr lang="en-US" sz="2400" dirty="0"/>
              <a:t>: False,</a:t>
            </a:r>
          </a:p>
          <a:p>
            <a:r>
              <a:rPr lang="en-US" sz="2400" dirty="0"/>
              <a:t>    ...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Logging in Django (1)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434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Define </a:t>
            </a:r>
            <a:r>
              <a:rPr lang="en-US" sz="3000" b="1" dirty="0">
                <a:solidFill>
                  <a:schemeClr val="bg1"/>
                </a:solidFill>
              </a:rPr>
              <a:t>one formatter </a:t>
            </a:r>
            <a:r>
              <a:rPr lang="en-US" sz="3000" dirty="0"/>
              <a:t>called simple, that outputs the log </a:t>
            </a:r>
            <a:r>
              <a:rPr lang="en-US" sz="3000" b="1" dirty="0">
                <a:solidFill>
                  <a:schemeClr val="bg1"/>
                </a:solidFill>
              </a:rPr>
              <a:t>time</a:t>
            </a:r>
            <a:r>
              <a:rPr lang="en-US" sz="3000" dirty="0"/>
              <a:t>, the log </a:t>
            </a:r>
            <a:r>
              <a:rPr lang="en-US" sz="3000" b="1" dirty="0">
                <a:solidFill>
                  <a:schemeClr val="bg1"/>
                </a:solidFill>
              </a:rPr>
              <a:t>level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name</a:t>
            </a:r>
            <a:r>
              <a:rPr lang="en-US" sz="3000" dirty="0"/>
              <a:t> (e.g., DEBUG) and the log </a:t>
            </a:r>
            <a:r>
              <a:rPr lang="en-US" sz="3000" b="1" dirty="0">
                <a:solidFill>
                  <a:schemeClr val="bg1"/>
                </a:solidFill>
              </a:rPr>
              <a:t>message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95133" y="2408169"/>
            <a:ext cx="10001734" cy="3690535"/>
          </a:xfrm>
        </p:spPr>
        <p:txBody>
          <a:bodyPr/>
          <a:lstStyle/>
          <a:p>
            <a:r>
              <a:rPr lang="en-US" sz="2400" dirty="0"/>
              <a:t>LOGGING = {</a:t>
            </a:r>
          </a:p>
          <a:p>
            <a:r>
              <a:rPr lang="en-US" sz="2400" dirty="0"/>
              <a:t>    ...</a:t>
            </a:r>
          </a:p>
          <a:p>
            <a:r>
              <a:rPr lang="en-US" sz="2400" dirty="0"/>
              <a:t>    '</a:t>
            </a:r>
            <a:r>
              <a:rPr lang="en-US" sz="2400" dirty="0">
                <a:solidFill>
                  <a:schemeClr val="bg1"/>
                </a:solidFill>
              </a:rPr>
              <a:t>formatters</a:t>
            </a:r>
            <a:r>
              <a:rPr lang="en-US" sz="2400" dirty="0"/>
              <a:t>': {</a:t>
            </a:r>
          </a:p>
          <a:p>
            <a:r>
              <a:rPr lang="en-US" sz="2400" dirty="0"/>
              <a:t>        '</a:t>
            </a:r>
            <a:r>
              <a:rPr lang="en-US" sz="2400" dirty="0">
                <a:solidFill>
                  <a:schemeClr val="bg1"/>
                </a:solidFill>
              </a:rPr>
              <a:t>simple</a:t>
            </a:r>
            <a:r>
              <a:rPr lang="en-US" sz="2400" dirty="0"/>
              <a:t>': {</a:t>
            </a:r>
          </a:p>
          <a:p>
            <a:r>
              <a:rPr lang="en-US" sz="2400" dirty="0"/>
              <a:t>            '</a:t>
            </a:r>
            <a:r>
              <a:rPr lang="en-US" sz="2400" dirty="0">
                <a:solidFill>
                  <a:schemeClr val="bg1"/>
                </a:solidFill>
              </a:rPr>
              <a:t>format</a:t>
            </a:r>
            <a:r>
              <a:rPr lang="en-US" sz="2400" dirty="0"/>
              <a:t>': '{</a:t>
            </a:r>
            <a:r>
              <a:rPr lang="en-US" sz="2400" dirty="0" err="1">
                <a:solidFill>
                  <a:schemeClr val="bg1"/>
                </a:solidFill>
              </a:rPr>
              <a:t>asctime</a:t>
            </a:r>
            <a:r>
              <a:rPr lang="en-US" sz="2400" dirty="0"/>
              <a:t>} {</a:t>
            </a:r>
            <a:r>
              <a:rPr lang="en-US" sz="2400" dirty="0" err="1">
                <a:solidFill>
                  <a:schemeClr val="bg1"/>
                </a:solidFill>
              </a:rPr>
              <a:t>levelname</a:t>
            </a:r>
            <a:r>
              <a:rPr lang="en-US" sz="2400" dirty="0"/>
              <a:t>} {</a:t>
            </a:r>
            <a:r>
              <a:rPr lang="en-US" sz="2400" dirty="0">
                <a:solidFill>
                  <a:schemeClr val="bg1"/>
                </a:solidFill>
              </a:rPr>
              <a:t>message</a:t>
            </a:r>
            <a:r>
              <a:rPr lang="en-US" sz="2400" dirty="0"/>
              <a:t>}',</a:t>
            </a:r>
          </a:p>
          <a:p>
            <a:r>
              <a:rPr lang="en-US" sz="2400" dirty="0"/>
              <a:t>            '</a:t>
            </a:r>
            <a:r>
              <a:rPr lang="en-US" sz="2400" dirty="0">
                <a:solidFill>
                  <a:schemeClr val="bg1"/>
                </a:solidFill>
              </a:rPr>
              <a:t>style</a:t>
            </a:r>
            <a:r>
              <a:rPr lang="en-US" sz="2400" dirty="0"/>
              <a:t>': '{',</a:t>
            </a:r>
          </a:p>
          <a:p>
            <a:r>
              <a:rPr lang="en-US" sz="2400" dirty="0"/>
              <a:t>         },</a:t>
            </a:r>
          </a:p>
          <a:p>
            <a:r>
              <a:rPr lang="en-US" sz="2400" dirty="0"/>
              <a:t>    },</a:t>
            </a:r>
          </a:p>
          <a:p>
            <a:r>
              <a:rPr lang="en-US" sz="2400" dirty="0"/>
              <a:t>    ...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Logging in Django (2)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Rounded Rectangular Callout 8">
            <a:extLst>
              <a:ext uri="{FF2B5EF4-FFF2-40B4-BE49-F238E27FC236}">
                <a16:creationId xmlns:a16="http://schemas.microsoft.com/office/drawing/2014/main" id="{A0ED40FA-56F5-43A4-9F18-89D124B2906A}"/>
              </a:ext>
            </a:extLst>
          </p:cNvPr>
          <p:cNvSpPr/>
          <p:nvPr/>
        </p:nvSpPr>
        <p:spPr bwMode="auto">
          <a:xfrm>
            <a:off x="5820293" y="4824000"/>
            <a:ext cx="4085658" cy="1055608"/>
          </a:xfrm>
          <a:prstGeom prst="wedgeRoundRectCallout">
            <a:avLst>
              <a:gd name="adj1" fmla="val -56152"/>
              <a:gd name="adj2" fmla="val -393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format string is merged with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str.format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526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Define </a:t>
            </a:r>
            <a:r>
              <a:rPr lang="en-US" sz="3000" b="1" dirty="0">
                <a:solidFill>
                  <a:schemeClr val="bg1"/>
                </a:solidFill>
              </a:rPr>
              <a:t>two filters </a:t>
            </a:r>
            <a:r>
              <a:rPr lang="en-US" sz="3000" dirty="0"/>
              <a:t>which uses the </a:t>
            </a:r>
            <a:r>
              <a:rPr lang="en-US" sz="3000" b="1" dirty="0">
                <a:solidFill>
                  <a:schemeClr val="bg1"/>
                </a:solidFill>
              </a:rPr>
              <a:t>default logging configuration </a:t>
            </a:r>
            <a:r>
              <a:rPr lang="en-US" sz="3000" dirty="0"/>
              <a:t>for logging when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DEBUG</a:t>
            </a:r>
            <a:r>
              <a:rPr lang="en-US" sz="3000" dirty="0"/>
              <a:t> is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95133" y="2408169"/>
            <a:ext cx="10001734" cy="4112060"/>
          </a:xfrm>
        </p:spPr>
        <p:txBody>
          <a:bodyPr/>
          <a:lstStyle/>
          <a:p>
            <a:r>
              <a:rPr lang="en-US" sz="2200" dirty="0"/>
              <a:t>LOGGING = {</a:t>
            </a:r>
          </a:p>
          <a:p>
            <a:r>
              <a:rPr lang="en-US" sz="2200" dirty="0"/>
              <a:t>    ...</a:t>
            </a:r>
          </a:p>
          <a:p>
            <a:r>
              <a:rPr lang="en-US" sz="2200" dirty="0"/>
              <a:t>    '</a:t>
            </a:r>
            <a:r>
              <a:rPr lang="en-US" sz="2200" dirty="0">
                <a:solidFill>
                  <a:schemeClr val="bg1"/>
                </a:solidFill>
              </a:rPr>
              <a:t>filters</a:t>
            </a:r>
            <a:r>
              <a:rPr lang="en-US" sz="2200" dirty="0"/>
              <a:t>': {</a:t>
            </a:r>
          </a:p>
          <a:p>
            <a:r>
              <a:rPr lang="en-US" sz="2200" dirty="0"/>
              <a:t>        '</a:t>
            </a:r>
            <a:r>
              <a:rPr lang="en-US" sz="2200" dirty="0" err="1"/>
              <a:t>require_debug_false</a:t>
            </a:r>
            <a:r>
              <a:rPr lang="en-US" sz="2200" dirty="0"/>
              <a:t>': {</a:t>
            </a:r>
          </a:p>
          <a:p>
            <a:r>
              <a:rPr lang="en-US" sz="2200" dirty="0"/>
              <a:t>            '()': '</a:t>
            </a:r>
            <a:r>
              <a:rPr lang="en-US" sz="2200" dirty="0" err="1"/>
              <a:t>django.utils.log.</a:t>
            </a:r>
            <a:r>
              <a:rPr lang="en-US" sz="2200" dirty="0" err="1">
                <a:solidFill>
                  <a:schemeClr val="bg1"/>
                </a:solidFill>
              </a:rPr>
              <a:t>RequireDebugFalse</a:t>
            </a:r>
            <a:r>
              <a:rPr lang="en-US" sz="2200" dirty="0"/>
              <a:t>',</a:t>
            </a:r>
          </a:p>
          <a:p>
            <a:r>
              <a:rPr lang="en-US" sz="2200" dirty="0"/>
              <a:t>        },</a:t>
            </a:r>
          </a:p>
          <a:p>
            <a:r>
              <a:rPr lang="en-US" sz="2200" dirty="0"/>
              <a:t>        '</a:t>
            </a:r>
            <a:r>
              <a:rPr lang="en-US" sz="2200" dirty="0" err="1"/>
              <a:t>require_debug_true</a:t>
            </a:r>
            <a:r>
              <a:rPr lang="en-US" sz="2200" dirty="0"/>
              <a:t>': {</a:t>
            </a:r>
          </a:p>
          <a:p>
            <a:r>
              <a:rPr lang="en-US" sz="2200" dirty="0"/>
              <a:t>            '()': '</a:t>
            </a:r>
            <a:r>
              <a:rPr lang="en-US" sz="2200" dirty="0" err="1"/>
              <a:t>django.utils.log.</a:t>
            </a:r>
            <a:r>
              <a:rPr lang="en-US" sz="2200" dirty="0" err="1">
                <a:solidFill>
                  <a:schemeClr val="bg1"/>
                </a:solidFill>
              </a:rPr>
              <a:t>RequireDebugTrue</a:t>
            </a:r>
            <a:r>
              <a:rPr lang="en-US" sz="2200" dirty="0"/>
              <a:t>',</a:t>
            </a:r>
          </a:p>
          <a:p>
            <a:r>
              <a:rPr lang="en-US" sz="2200" dirty="0"/>
              <a:t>        },</a:t>
            </a:r>
          </a:p>
          <a:p>
            <a:r>
              <a:rPr lang="en-US" sz="2200" dirty="0"/>
              <a:t>    },</a:t>
            </a:r>
          </a:p>
          <a:p>
            <a:r>
              <a:rPr lang="en-US" sz="2200" dirty="0"/>
              <a:t>    ...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Logging in Django (3)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356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95133" y="1339294"/>
            <a:ext cx="10001734" cy="5178506"/>
          </a:xfrm>
        </p:spPr>
        <p:txBody>
          <a:bodyPr/>
          <a:lstStyle/>
          <a:p>
            <a:r>
              <a:rPr lang="en-US" sz="2200" dirty="0"/>
              <a:t>LOGGING = {</a:t>
            </a:r>
          </a:p>
          <a:p>
            <a:r>
              <a:rPr lang="en-US" sz="2200" dirty="0"/>
              <a:t>    ...</a:t>
            </a:r>
          </a:p>
          <a:p>
            <a:r>
              <a:rPr lang="en-US" sz="2200" dirty="0"/>
              <a:t>    '</a:t>
            </a:r>
            <a:r>
              <a:rPr lang="en-US" sz="2200" dirty="0">
                <a:solidFill>
                  <a:schemeClr val="bg1"/>
                </a:solidFill>
              </a:rPr>
              <a:t>handlers</a:t>
            </a:r>
            <a:r>
              <a:rPr lang="en-US" sz="2200" dirty="0"/>
              <a:t>': {</a:t>
            </a:r>
          </a:p>
          <a:p>
            <a:r>
              <a:rPr lang="en-US" sz="2200" dirty="0"/>
              <a:t>        '</a:t>
            </a:r>
            <a:r>
              <a:rPr lang="en-US" sz="2200" dirty="0">
                <a:solidFill>
                  <a:schemeClr val="bg1"/>
                </a:solidFill>
              </a:rPr>
              <a:t>console</a:t>
            </a:r>
            <a:r>
              <a:rPr lang="en-US" sz="2200" dirty="0"/>
              <a:t>': {</a:t>
            </a:r>
          </a:p>
          <a:p>
            <a:r>
              <a:rPr lang="en-US" sz="2200" dirty="0"/>
              <a:t>            'level': '</a:t>
            </a:r>
            <a:r>
              <a:rPr lang="en-US" sz="2200" dirty="0">
                <a:solidFill>
                  <a:schemeClr val="bg1"/>
                </a:solidFill>
              </a:rPr>
              <a:t>INFO</a:t>
            </a:r>
            <a:r>
              <a:rPr lang="en-US" sz="2200" dirty="0"/>
              <a:t>',</a:t>
            </a:r>
          </a:p>
          <a:p>
            <a:r>
              <a:rPr lang="en-US" sz="2200" dirty="0"/>
              <a:t>            'filters': ['</a:t>
            </a:r>
            <a:r>
              <a:rPr lang="en-US" sz="2200" dirty="0" err="1"/>
              <a:t>require_debug_true</a:t>
            </a:r>
            <a:r>
              <a:rPr lang="en-US" sz="2200" dirty="0"/>
              <a:t>'],</a:t>
            </a:r>
          </a:p>
          <a:p>
            <a:r>
              <a:rPr lang="en-US" sz="2200" dirty="0"/>
              <a:t>            'class': '</a:t>
            </a:r>
            <a:r>
              <a:rPr lang="en-US" sz="2200" dirty="0" err="1"/>
              <a:t>logging.</a:t>
            </a:r>
            <a:r>
              <a:rPr lang="en-US" sz="2200" dirty="0" err="1">
                <a:solidFill>
                  <a:schemeClr val="bg1"/>
                </a:solidFill>
              </a:rPr>
              <a:t>StreamHandler</a:t>
            </a:r>
            <a:r>
              <a:rPr lang="en-US" sz="2200" dirty="0"/>
              <a:t>',</a:t>
            </a:r>
          </a:p>
          <a:p>
            <a:r>
              <a:rPr lang="en-US" sz="2200" dirty="0"/>
              <a:t>            'formatter': 'simple'</a:t>
            </a:r>
          </a:p>
          <a:p>
            <a:r>
              <a:rPr lang="en-US" sz="2200" dirty="0"/>
              <a:t>        },</a:t>
            </a:r>
          </a:p>
          <a:p>
            <a:r>
              <a:rPr lang="en-US" sz="2200" dirty="0"/>
              <a:t>        '</a:t>
            </a:r>
            <a:r>
              <a:rPr lang="en-US" sz="2200" dirty="0" err="1">
                <a:solidFill>
                  <a:schemeClr val="bg1"/>
                </a:solidFill>
              </a:rPr>
              <a:t>mail_admins</a:t>
            </a:r>
            <a:r>
              <a:rPr lang="en-US" sz="2200" dirty="0"/>
              <a:t>': {</a:t>
            </a:r>
          </a:p>
          <a:p>
            <a:r>
              <a:rPr lang="en-US" sz="2200" dirty="0"/>
              <a:t>            'level': '</a:t>
            </a:r>
            <a:r>
              <a:rPr lang="en-US" sz="2200" dirty="0">
                <a:solidFill>
                  <a:schemeClr val="bg1"/>
                </a:solidFill>
              </a:rPr>
              <a:t>ERROR</a:t>
            </a:r>
            <a:r>
              <a:rPr lang="en-US" sz="2200" dirty="0"/>
              <a:t>',</a:t>
            </a:r>
          </a:p>
          <a:p>
            <a:r>
              <a:rPr lang="en-US" sz="2200" dirty="0"/>
              <a:t>            'class': '</a:t>
            </a:r>
            <a:r>
              <a:rPr lang="en-US" sz="2200" dirty="0" err="1"/>
              <a:t>django.utils.log.</a:t>
            </a:r>
            <a:r>
              <a:rPr lang="en-US" sz="2200" dirty="0" err="1">
                <a:solidFill>
                  <a:schemeClr val="bg1"/>
                </a:solidFill>
              </a:rPr>
              <a:t>AdminEmailHandler</a:t>
            </a:r>
            <a:r>
              <a:rPr lang="en-US" sz="2200" dirty="0"/>
              <a:t>',</a:t>
            </a:r>
          </a:p>
          <a:p>
            <a:r>
              <a:rPr lang="en-US" sz="2200" dirty="0"/>
              <a:t>            'filters': ['</a:t>
            </a:r>
            <a:r>
              <a:rPr lang="en-US" sz="2200" dirty="0" err="1"/>
              <a:t>require_debug_false</a:t>
            </a:r>
            <a:r>
              <a:rPr lang="en-US" sz="2200" dirty="0"/>
              <a:t> ']</a:t>
            </a:r>
          </a:p>
          <a:p>
            <a:r>
              <a:rPr lang="en-US" sz="2200" dirty="0"/>
              <a:t>         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Logging in Django (4)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8" name="Rounded Rectangular Callout 8">
            <a:extLst>
              <a:ext uri="{FF2B5EF4-FFF2-40B4-BE49-F238E27FC236}">
                <a16:creationId xmlns:a16="http://schemas.microsoft.com/office/drawing/2014/main" id="{DCBE0B41-158E-488E-A29D-E2B004502873}"/>
              </a:ext>
            </a:extLst>
          </p:cNvPr>
          <p:cNvSpPr/>
          <p:nvPr/>
        </p:nvSpPr>
        <p:spPr bwMode="auto">
          <a:xfrm>
            <a:off x="7305277" y="1867066"/>
            <a:ext cx="4455750" cy="987504"/>
          </a:xfrm>
          <a:prstGeom prst="wedgeRoundRectCallout">
            <a:avLst>
              <a:gd name="adj1" fmla="val -53640"/>
              <a:gd name="adj2" fmla="val 321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any INFO (or higher) message to </a:t>
            </a:r>
            <a:r>
              <a:rPr lang="en-US" sz="2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sys.stderr</a:t>
            </a:r>
            <a:endParaRPr lang="en-US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C0E22DEF-11B6-43D3-92DB-6F48F2B6D6A4}"/>
              </a:ext>
            </a:extLst>
          </p:cNvPr>
          <p:cNvSpPr/>
          <p:nvPr/>
        </p:nvSpPr>
        <p:spPr bwMode="auto">
          <a:xfrm>
            <a:off x="7305276" y="4181633"/>
            <a:ext cx="4455750" cy="987504"/>
          </a:xfrm>
          <a:prstGeom prst="wedgeRoundRectCallout">
            <a:avLst>
              <a:gd name="adj1" fmla="val -53640"/>
              <a:gd name="adj2" fmla="val 321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Emails any ERROR (or higher) message to the admin site</a:t>
            </a:r>
          </a:p>
        </p:txBody>
      </p:sp>
    </p:spTree>
    <p:extLst>
      <p:ext uri="{BB962C8B-B14F-4D97-AF65-F5344CB8AC3E}">
        <p14:creationId xmlns:p14="http://schemas.microsoft.com/office/powerpoint/2010/main" val="969014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Django provides several </a:t>
            </a:r>
            <a:r>
              <a:rPr lang="en-US" sz="3000" b="1" dirty="0">
                <a:solidFill>
                  <a:schemeClr val="bg1"/>
                </a:solidFill>
              </a:rPr>
              <a:t>built-in loggers </a:t>
            </a:r>
            <a:r>
              <a:rPr lang="en-US" sz="3000" dirty="0"/>
              <a:t>like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django</a:t>
            </a:r>
            <a:r>
              <a:rPr lang="en-US" sz="3000" dirty="0"/>
              <a:t> and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django.request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95133" y="2191521"/>
            <a:ext cx="10001734" cy="4467542"/>
          </a:xfrm>
        </p:spPr>
        <p:txBody>
          <a:bodyPr/>
          <a:lstStyle/>
          <a:p>
            <a:r>
              <a:rPr lang="en-US" sz="2200" dirty="0"/>
              <a:t>LOGGING = {</a:t>
            </a:r>
          </a:p>
          <a:p>
            <a:r>
              <a:rPr lang="en-US" sz="2200" dirty="0"/>
              <a:t>    ...</a:t>
            </a:r>
          </a:p>
          <a:p>
            <a:r>
              <a:rPr lang="en-US" sz="2200" dirty="0"/>
              <a:t>    '</a:t>
            </a:r>
            <a:r>
              <a:rPr lang="en-US" sz="2200" dirty="0">
                <a:solidFill>
                  <a:schemeClr val="bg1"/>
                </a:solidFill>
              </a:rPr>
              <a:t>loggers</a:t>
            </a:r>
            <a:r>
              <a:rPr lang="en-US" sz="2200" dirty="0"/>
              <a:t>': {</a:t>
            </a:r>
          </a:p>
          <a:p>
            <a:r>
              <a:rPr lang="en-US" sz="2200" dirty="0"/>
              <a:t>        '</a:t>
            </a:r>
            <a:r>
              <a:rPr lang="en-US" sz="2200" dirty="0" err="1">
                <a:solidFill>
                  <a:schemeClr val="bg1"/>
                </a:solidFill>
              </a:rPr>
              <a:t>django</a:t>
            </a:r>
            <a:r>
              <a:rPr lang="en-US" sz="2200" dirty="0"/>
              <a:t>': {</a:t>
            </a:r>
          </a:p>
          <a:p>
            <a:r>
              <a:rPr lang="en-US" sz="2200" dirty="0"/>
              <a:t>            'handlers': ['console'],</a:t>
            </a:r>
          </a:p>
          <a:p>
            <a:r>
              <a:rPr lang="en-US" sz="2200" dirty="0"/>
              <a:t>            '</a:t>
            </a:r>
            <a:r>
              <a:rPr lang="en-US" sz="2200" dirty="0">
                <a:solidFill>
                  <a:schemeClr val="bg1"/>
                </a:solidFill>
              </a:rPr>
              <a:t>propagate</a:t>
            </a:r>
            <a:r>
              <a:rPr lang="en-US" sz="2200" dirty="0"/>
              <a:t>': </a:t>
            </a:r>
            <a:r>
              <a:rPr lang="en-US" sz="2200" dirty="0">
                <a:solidFill>
                  <a:schemeClr val="bg1"/>
                </a:solidFill>
              </a:rPr>
              <a:t>True</a:t>
            </a:r>
            <a:r>
              <a:rPr lang="en-US" sz="2200" dirty="0"/>
              <a:t>,</a:t>
            </a:r>
          </a:p>
          <a:p>
            <a:r>
              <a:rPr lang="en-US" sz="2200" dirty="0"/>
              <a:t>        },</a:t>
            </a:r>
          </a:p>
          <a:p>
            <a:r>
              <a:rPr lang="en-US" sz="2200" dirty="0"/>
              <a:t>        '</a:t>
            </a:r>
            <a:r>
              <a:rPr lang="en-US" sz="2200" dirty="0" err="1">
                <a:solidFill>
                  <a:schemeClr val="bg1"/>
                </a:solidFill>
              </a:rPr>
              <a:t>django.request</a:t>
            </a:r>
            <a:r>
              <a:rPr lang="en-US" sz="2200" dirty="0"/>
              <a:t>': {</a:t>
            </a:r>
          </a:p>
          <a:p>
            <a:r>
              <a:rPr lang="en-US" sz="2200" dirty="0"/>
              <a:t>            'handlers': ['</a:t>
            </a:r>
            <a:r>
              <a:rPr lang="en-US" sz="2200" dirty="0" err="1"/>
              <a:t>mail_admins</a:t>
            </a:r>
            <a:r>
              <a:rPr lang="en-US" sz="2200" dirty="0"/>
              <a:t>'],</a:t>
            </a:r>
          </a:p>
          <a:p>
            <a:r>
              <a:rPr lang="en-US" sz="2200" dirty="0"/>
              <a:t>            'level': 'ERROR',</a:t>
            </a:r>
          </a:p>
          <a:p>
            <a:r>
              <a:rPr lang="en-US" sz="2200" dirty="0"/>
              <a:t>            '</a:t>
            </a:r>
            <a:r>
              <a:rPr lang="en-US" sz="2200" dirty="0">
                <a:solidFill>
                  <a:schemeClr val="bg1"/>
                </a:solidFill>
              </a:rPr>
              <a:t>propagate</a:t>
            </a:r>
            <a:r>
              <a:rPr lang="en-US" sz="2200" dirty="0"/>
              <a:t>': </a:t>
            </a:r>
            <a:r>
              <a:rPr lang="en-US" sz="2200" dirty="0">
                <a:solidFill>
                  <a:schemeClr val="bg1"/>
                </a:solidFill>
              </a:rPr>
              <a:t>False</a:t>
            </a:r>
            <a:r>
              <a:rPr lang="en-US" sz="2200" dirty="0"/>
              <a:t>,</a:t>
            </a:r>
          </a:p>
          <a:p>
            <a:r>
              <a:rPr lang="en-US" sz="2200" dirty="0"/>
              <a:t>    },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Logging in Django (5)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8" name="Rounded Rectangular Callout 8">
            <a:extLst>
              <a:ext uri="{FF2B5EF4-FFF2-40B4-BE49-F238E27FC236}">
                <a16:creationId xmlns:a16="http://schemas.microsoft.com/office/drawing/2014/main" id="{A7E642C9-2E6A-471E-A861-C318CD7FF8FF}"/>
              </a:ext>
            </a:extLst>
          </p:cNvPr>
          <p:cNvSpPr/>
          <p:nvPr/>
        </p:nvSpPr>
        <p:spPr bwMode="auto">
          <a:xfrm>
            <a:off x="6636000" y="2484806"/>
            <a:ext cx="4085658" cy="1055608"/>
          </a:xfrm>
          <a:prstGeom prst="wedgeRoundRectCallout">
            <a:avLst>
              <a:gd name="adj1" fmla="val -53640"/>
              <a:gd name="adj2" fmla="val 321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pass all messages to the console handler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A5E893D-DE41-40E0-8328-5D31ACFF3F33}"/>
              </a:ext>
            </a:extLst>
          </p:cNvPr>
          <p:cNvSpPr/>
          <p:nvPr/>
        </p:nvSpPr>
        <p:spPr bwMode="auto">
          <a:xfrm>
            <a:off x="7581000" y="4410710"/>
            <a:ext cx="3870000" cy="1532334"/>
          </a:xfrm>
          <a:prstGeom prst="wedgeRoundRectCallout">
            <a:avLst>
              <a:gd name="adj1" fmla="val -56380"/>
              <a:gd name="adj2" fmla="val -122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pass all ERROR messages to the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mail_admins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handler</a:t>
            </a:r>
          </a:p>
        </p:txBody>
      </p:sp>
    </p:spTree>
    <p:extLst>
      <p:ext uri="{BB962C8B-B14F-4D97-AF65-F5344CB8AC3E}">
        <p14:creationId xmlns:p14="http://schemas.microsoft.com/office/powerpoint/2010/main" val="3692098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25279" y="1226835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8459" y="1583461"/>
            <a:ext cx="8446247" cy="4681077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sz="3200" dirty="0"/>
              <a:t>Django raises some of its own exceptions as well as standard Python exceptions</a:t>
            </a:r>
          </a:p>
          <a:p>
            <a:r>
              <a:rPr lang="en-US" sz="3200" dirty="0"/>
              <a:t>Handling exceptions helps to maintain the normal, desired flow of the program </a:t>
            </a:r>
          </a:p>
          <a:p>
            <a:r>
              <a:rPr lang="en-US" sz="3200" dirty="0"/>
              <a:t>Logging provide you with more and better structured information about the state and health of your application</a:t>
            </a:r>
          </a:p>
          <a:p>
            <a:endParaRPr lang="en-US" sz="32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7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5614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>
                <a:solidFill>
                  <a:schemeClr val="bg1"/>
                </a:solidFill>
              </a:rPr>
              <a:t>copyrighted content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Exceptions vs Errors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35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8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FC012B-9A9F-4ED3-AC3E-15722AC2B9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6000" y="1195931"/>
            <a:ext cx="5635597" cy="5023069"/>
          </a:xfrm>
        </p:spPr>
        <p:txBody>
          <a:bodyPr vert="horz" lIns="108000" tIns="36000" rIns="108000" bIns="36000" rtlCol="0" anchor="t">
            <a:normAutofit fontScale="92500" lnSpcReduction="20000"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Exceptions</a:t>
            </a:r>
            <a:endParaRPr lang="en-US" sz="3600" dirty="0">
              <a:ea typeface="+mn-lt"/>
              <a:cs typeface="+mn-lt"/>
            </a:endParaRPr>
          </a:p>
          <a:p>
            <a:pPr lvl="1" indent="-360045"/>
            <a:r>
              <a:rPr lang="en-US" sz="3350" dirty="0">
                <a:ea typeface="+mn-lt"/>
                <a:cs typeface="+mn-lt"/>
              </a:rPr>
              <a:t>Raised when internal events disturb the normal flow of the program</a:t>
            </a:r>
          </a:p>
          <a:p>
            <a:pPr lvl="1" indent="-360045"/>
            <a:r>
              <a:rPr lang="en-US" sz="3350" dirty="0">
                <a:ea typeface="+mn-lt"/>
                <a:cs typeface="+mn-lt"/>
              </a:rPr>
              <a:t>Detected by run-time executives or by Operating Systems</a:t>
            </a:r>
          </a:p>
          <a:p>
            <a:pPr lvl="1" indent="-360045"/>
            <a:r>
              <a:rPr lang="en-US" sz="3350" dirty="0">
                <a:ea typeface="+mn-lt"/>
                <a:cs typeface="+mn-lt"/>
              </a:rPr>
              <a:t>You can deal with them without letting the system come to a halt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55598" cy="515806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cs typeface="Calibri"/>
              </a:rPr>
              <a:t>Errors</a:t>
            </a:r>
            <a:endParaRPr lang="en-US" sz="3300" dirty="0">
              <a:cs typeface="Calibri"/>
            </a:endParaRPr>
          </a:p>
          <a:p>
            <a:pPr lvl="1" indent="-360045"/>
            <a:r>
              <a:rPr lang="en-US" sz="3100" dirty="0">
                <a:cs typeface="Calibri"/>
              </a:rPr>
              <a:t>The whole system will come to a halt</a:t>
            </a:r>
          </a:p>
          <a:p>
            <a:pPr lvl="1" indent="-360045"/>
            <a:r>
              <a:rPr lang="en-US" sz="3100" dirty="0">
                <a:cs typeface="Calibri"/>
              </a:rPr>
              <a:t>The program will not execute</a:t>
            </a:r>
          </a:p>
          <a:p>
            <a:pPr lvl="1" indent="-360045"/>
            <a:r>
              <a:rPr lang="en-US" sz="3100" dirty="0">
                <a:cs typeface="Calibri"/>
              </a:rPr>
              <a:t>Detect them and then make appropriate changes such that they don't happen</a:t>
            </a:r>
          </a:p>
          <a:p>
            <a:pPr lvl="1" indent="-360045"/>
            <a:endParaRPr lang="en-US" sz="31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Errors vs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9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Disturb the Normal Flow of the Program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8BE8B9-D772-457E-902C-685C78B536C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Django Exceptions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16B506-FCE2-43FC-B879-5C8D450F2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75" y="1359000"/>
            <a:ext cx="2655000" cy="26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6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Raising an exception </a:t>
            </a:r>
            <a:r>
              <a:rPr lang="en-US" sz="3400" dirty="0"/>
              <a:t>creates an </a:t>
            </a:r>
            <a:r>
              <a:rPr lang="en-US" sz="3400" b="1" dirty="0">
                <a:solidFill>
                  <a:schemeClr val="bg1"/>
                </a:solidFill>
              </a:rPr>
              <a:t>instance</a:t>
            </a:r>
            <a:r>
              <a:rPr lang="en-US" sz="3400" dirty="0"/>
              <a:t> or a </a:t>
            </a:r>
            <a:r>
              <a:rPr lang="en-US" sz="3400" b="1" dirty="0">
                <a:solidFill>
                  <a:schemeClr val="bg1"/>
                </a:solidFill>
              </a:rPr>
              <a:t>subclass</a:t>
            </a:r>
            <a:r>
              <a:rPr lang="en-US" sz="3400" dirty="0"/>
              <a:t> of an exception, which describes </a:t>
            </a:r>
            <a:r>
              <a:rPr lang="en-US" sz="3400" b="1" dirty="0">
                <a:solidFill>
                  <a:schemeClr val="bg1"/>
                </a:solidFill>
              </a:rPr>
              <a:t>the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type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and the value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of the event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What can we do?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Raise</a:t>
            </a:r>
            <a:r>
              <a:rPr lang="en-US" sz="3200" dirty="0"/>
              <a:t> the exceptions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Handle</a:t>
            </a:r>
            <a:r>
              <a:rPr lang="en-US" sz="3200" dirty="0"/>
              <a:t> the exceptions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Leave them to be handled by the </a:t>
            </a:r>
            <a:r>
              <a:rPr lang="en-US" sz="3200" b="1" dirty="0">
                <a:solidFill>
                  <a:schemeClr val="bg1"/>
                </a:solidFill>
              </a:rPr>
              <a:t>Django exception handler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Django Exception Work?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8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Django raises some of its </a:t>
            </a:r>
            <a:r>
              <a:rPr lang="en-US" sz="3600" b="1" dirty="0">
                <a:solidFill>
                  <a:schemeClr val="bg1"/>
                </a:solidFill>
              </a:rPr>
              <a:t>own exceptions </a:t>
            </a:r>
            <a:r>
              <a:rPr lang="en-US" sz="3600" dirty="0"/>
              <a:t>as well as standard Python exceptions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Types of Django exceptions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Django </a:t>
            </a:r>
            <a:r>
              <a:rPr lang="en-US" sz="3400" b="1" dirty="0">
                <a:solidFill>
                  <a:schemeClr val="bg1"/>
                </a:solidFill>
              </a:rPr>
              <a:t>core</a:t>
            </a:r>
            <a:r>
              <a:rPr lang="en-US" sz="3400" dirty="0"/>
              <a:t> exceptions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Django </a:t>
            </a:r>
            <a:r>
              <a:rPr lang="en-US" sz="3400" b="1" dirty="0">
                <a:solidFill>
                  <a:schemeClr val="bg1"/>
                </a:solidFill>
              </a:rPr>
              <a:t>URL resolver </a:t>
            </a:r>
            <a:r>
              <a:rPr lang="en-US" sz="3400" dirty="0"/>
              <a:t>exceptions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Django </a:t>
            </a:r>
            <a:r>
              <a:rPr lang="en-US" sz="3400" b="1" dirty="0">
                <a:solidFill>
                  <a:schemeClr val="bg1"/>
                </a:solidFill>
              </a:rPr>
              <a:t>database</a:t>
            </a:r>
            <a:r>
              <a:rPr lang="en-US" sz="3400" dirty="0"/>
              <a:t> exceptions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Etc.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Exceptions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433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ObjectDoesNotExist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Occurs when the object does not exist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Base class for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Model.DoesNotExist</a:t>
            </a:r>
            <a:r>
              <a:rPr lang="en-US" sz="3400" dirty="0"/>
              <a:t> exceptions (raised when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get()</a:t>
            </a:r>
            <a:r>
              <a:rPr lang="en-US" sz="3400" dirty="0"/>
              <a:t> doesn't find any object)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Use it to handle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DoesNotExist</a:t>
            </a:r>
            <a:r>
              <a:rPr lang="en-US" sz="3400" dirty="0"/>
              <a:t> exceptions from multiple models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Core Exceptions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105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5685</TotalTime>
  <Words>1990</Words>
  <Application>Microsoft Office PowerPoint</Application>
  <PresentationFormat>Widescreen</PresentationFormat>
  <Paragraphs>298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Exception Handling</vt:lpstr>
      <vt:lpstr>Table of Contents</vt:lpstr>
      <vt:lpstr>Have a Question?</vt:lpstr>
      <vt:lpstr>Exceptions vs Errors</vt:lpstr>
      <vt:lpstr>Errors vs Exceptions</vt:lpstr>
      <vt:lpstr>Django Exceptions</vt:lpstr>
      <vt:lpstr>How Does a Django Exception Work?</vt:lpstr>
      <vt:lpstr>Django Exceptions</vt:lpstr>
      <vt:lpstr>Django Core Exceptions (1)</vt:lpstr>
      <vt:lpstr>Django Core Exceptions (2)</vt:lpstr>
      <vt:lpstr>Django Core Exceptions (3)</vt:lpstr>
      <vt:lpstr>Django URL Resolver Exceptions</vt:lpstr>
      <vt:lpstr>Handling Exceptions</vt:lpstr>
      <vt:lpstr>Why Should We Handle Exceptions?</vt:lpstr>
      <vt:lpstr>How Do They Work?</vt:lpstr>
      <vt:lpstr>Example (1)</vt:lpstr>
      <vt:lpstr>Example (2)</vt:lpstr>
      <vt:lpstr>Example (3)</vt:lpstr>
      <vt:lpstr>Django Exception Handler</vt:lpstr>
      <vt:lpstr>Invisible Exception Handler</vt:lpstr>
      <vt:lpstr>Django Logger</vt:lpstr>
      <vt:lpstr>Why Should We Log?</vt:lpstr>
      <vt:lpstr>Logging</vt:lpstr>
      <vt:lpstr>Brief Overview of Python Logging (1)</vt:lpstr>
      <vt:lpstr>Python Logging Example</vt:lpstr>
      <vt:lpstr>Brief Overview of Python Logging (2)</vt:lpstr>
      <vt:lpstr>Brief Overview of Python Logging (3)</vt:lpstr>
      <vt:lpstr>Configuring Logging in Django (1)</vt:lpstr>
      <vt:lpstr>Configuring Logging in Django (2)</vt:lpstr>
      <vt:lpstr>Configuring Logging in Django (3)</vt:lpstr>
      <vt:lpstr>Configuring Logging in Django (4)</vt:lpstr>
      <vt:lpstr>Configuring Logging in Django (5)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Error Handling</dc:title>
  <dc:subject>Python Advanced – Practical Training Course @ SoftUni</dc:subject>
  <dc:creator>Software University</dc:creator>
  <cp:keywords>python; 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Aleksandra Raykova</cp:lastModifiedBy>
  <cp:revision>62</cp:revision>
  <dcterms:created xsi:type="dcterms:W3CDTF">2018-05-23T13:08:44Z</dcterms:created>
  <dcterms:modified xsi:type="dcterms:W3CDTF">2022-03-25T15:21:57Z</dcterms:modified>
  <cp:category>python; computer programming;programming;software development;software engineering</cp:category>
</cp:coreProperties>
</file>