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03" r:id="rId2"/>
    <p:sldId id="276" r:id="rId3"/>
    <p:sldId id="492" r:id="rId4"/>
    <p:sldId id="269" r:id="rId5"/>
    <p:sldId id="329" r:id="rId6"/>
    <p:sldId id="328" r:id="rId7"/>
    <p:sldId id="630" r:id="rId8"/>
    <p:sldId id="525" r:id="rId9"/>
    <p:sldId id="507" r:id="rId10"/>
    <p:sldId id="506" r:id="rId11"/>
    <p:sldId id="510" r:id="rId12"/>
    <p:sldId id="511" r:id="rId13"/>
    <p:sldId id="632" r:id="rId14"/>
    <p:sldId id="641" r:id="rId15"/>
    <p:sldId id="294" r:id="rId16"/>
    <p:sldId id="353" r:id="rId17"/>
    <p:sldId id="635" r:id="rId18"/>
    <p:sldId id="636" r:id="rId19"/>
    <p:sldId id="634" r:id="rId20"/>
    <p:sldId id="637" r:id="rId21"/>
    <p:sldId id="638" r:id="rId22"/>
    <p:sldId id="639" r:id="rId23"/>
    <p:sldId id="640" r:id="rId24"/>
    <p:sldId id="514" r:id="rId25"/>
    <p:sldId id="515" r:id="rId26"/>
    <p:sldId id="642" r:id="rId27"/>
    <p:sldId id="643" r:id="rId28"/>
    <p:sldId id="644" r:id="rId29"/>
    <p:sldId id="508" r:id="rId30"/>
    <p:sldId id="509" r:id="rId31"/>
    <p:sldId id="645" r:id="rId32"/>
    <p:sldId id="646" r:id="rId33"/>
    <p:sldId id="519" r:id="rId34"/>
    <p:sldId id="520" r:id="rId35"/>
    <p:sldId id="521" r:id="rId36"/>
    <p:sldId id="517" r:id="rId37"/>
    <p:sldId id="522" r:id="rId38"/>
    <p:sldId id="523" r:id="rId39"/>
    <p:sldId id="504" r:id="rId40"/>
    <p:sldId id="259" r:id="rId41"/>
    <p:sldId id="629" r:id="rId42"/>
    <p:sldId id="261" r:id="rId43"/>
    <p:sldId id="264" r:id="rId44"/>
    <p:sldId id="627" r:id="rId45"/>
    <p:sldId id="628" r:id="rId46"/>
    <p:sldId id="325" r:id="rId47"/>
    <p:sldId id="266" r:id="rId48"/>
    <p:sldId id="267" r:id="rId49"/>
    <p:sldId id="496" r:id="rId50"/>
    <p:sldId id="349" r:id="rId51"/>
    <p:sldId id="401" r:id="rId52"/>
    <p:sldId id="318" r:id="rId53"/>
    <p:sldId id="597" r:id="rId54"/>
    <p:sldId id="493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Identity in the Web" id="{CD9F79ED-7D5A-4739-998F-D55AA583F206}">
          <p14:sldIdLst>
            <p14:sldId id="269"/>
            <p14:sldId id="329"/>
            <p14:sldId id="328"/>
            <p14:sldId id="630"/>
          </p14:sldIdLst>
        </p14:section>
        <p14:section name="Authentication" id="{12A83891-FA6B-4FD9-AAC0-C5089C1FAB58}">
          <p14:sldIdLst>
            <p14:sldId id="525"/>
            <p14:sldId id="507"/>
            <p14:sldId id="506"/>
          </p14:sldIdLst>
        </p14:section>
        <p14:section name="Authentication in Django" id="{14DCCDBC-7DD4-47FF-B88B-21D6CD1AC73D}">
          <p14:sldIdLst>
            <p14:sldId id="510"/>
            <p14:sldId id="511"/>
            <p14:sldId id="632"/>
            <p14:sldId id="641"/>
            <p14:sldId id="294"/>
          </p14:sldIdLst>
        </p14:section>
        <p14:section name="The User in Django" id="{97357E87-C9D8-4A1A-A7E6-2248071F815F}">
          <p14:sldIdLst>
            <p14:sldId id="353"/>
            <p14:sldId id="635"/>
            <p14:sldId id="636"/>
            <p14:sldId id="634"/>
            <p14:sldId id="637"/>
            <p14:sldId id="638"/>
            <p14:sldId id="639"/>
            <p14:sldId id="640"/>
            <p14:sldId id="514"/>
            <p14:sldId id="515"/>
            <p14:sldId id="642"/>
            <p14:sldId id="643"/>
            <p14:sldId id="644"/>
          </p14:sldIdLst>
        </p14:section>
        <p14:section name="Permissions and Authorization" id="{D568B162-8C76-4DBF-9B03-274FF50722C8}">
          <p14:sldIdLst>
            <p14:sldId id="508"/>
            <p14:sldId id="509"/>
            <p14:sldId id="645"/>
            <p14:sldId id="646"/>
            <p14:sldId id="519"/>
            <p14:sldId id="520"/>
            <p14:sldId id="521"/>
            <p14:sldId id="517"/>
            <p14:sldId id="522"/>
            <p14:sldId id="523"/>
          </p14:sldIdLst>
        </p14:section>
        <p14:section name="Security" id="{74BCFF22-76F1-4D49-8C2B-F32054802627}">
          <p14:sldIdLst>
            <p14:sldId id="504"/>
            <p14:sldId id="259"/>
            <p14:sldId id="629"/>
            <p14:sldId id="261"/>
            <p14:sldId id="264"/>
            <p14:sldId id="627"/>
            <p14:sldId id="628"/>
            <p14:sldId id="325"/>
            <p14:sldId id="266"/>
            <p14:sldId id="267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86413" autoAdjust="0"/>
  </p:normalViewPr>
  <p:slideViewPr>
    <p:cSldViewPr showGuides="1">
      <p:cViewPr varScale="1">
        <p:scale>
          <a:sx n="82" d="100"/>
          <a:sy n="82" d="100"/>
        </p:scale>
        <p:origin x="61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0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ref/contrib/auth/#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limiting-access-to-logged-in-users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svg"/><Relationship Id="rId9" Type="http://schemas.openxmlformats.org/officeDocument/2006/relationships/image" Target="../media/image41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language/#automatic-html-escaping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0.jp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www.youtube.com/c/CodeItUpwithIvo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Security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4A675-9431-461F-B265-DD8E6BA39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44095-236D-45F3-8804-7BA94A1C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F0C34-52F4-477C-A4E1-AA83F251A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Represent some piece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attribute </a:t>
            </a:r>
            <a:r>
              <a:rPr lang="en-US" dirty="0"/>
              <a:t>that can be used to </a:t>
            </a:r>
            <a:r>
              <a:rPr lang="en-US" b="1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 a user requesting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 system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Single-factor authentication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authentication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Two-factor authentication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knowledge factor on one side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biometric/ possession factor on the other, e.g., </a:t>
            </a:r>
            <a:r>
              <a:rPr lang="en-US" b="1" dirty="0">
                <a:solidFill>
                  <a:schemeClr val="bg1"/>
                </a:solidFill>
              </a:rPr>
              <a:t>security token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40E1E2-2501-44CE-929E-4DCC081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2BB074-2049-4EAE-999A-BED92D1267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097FB-DB74-4301-B700-2BBDB9CDBC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411A9-EE09-4DE1-A71C-0F2E2CEC5E3D}"/>
              </a:ext>
            </a:extLst>
          </p:cNvPr>
          <p:cNvSpPr/>
          <p:nvPr/>
        </p:nvSpPr>
        <p:spPr>
          <a:xfrm>
            <a:off x="4508257" y="1989000"/>
            <a:ext cx="317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8963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authentication system </a:t>
            </a:r>
          </a:p>
          <a:p>
            <a:pPr lvl="1"/>
            <a:r>
              <a:rPr lang="en-US" dirty="0"/>
              <a:t>It handles both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endParaRPr lang="en-US" dirty="0"/>
          </a:p>
          <a:p>
            <a:pPr lvl="1"/>
            <a:r>
              <a:rPr lang="en-US" dirty="0"/>
              <a:t>It consists of: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pPr lvl="2"/>
            <a:r>
              <a:rPr lang="en-US" dirty="0"/>
              <a:t>A configurable </a:t>
            </a:r>
            <a:r>
              <a:rPr lang="en-US" b="1" dirty="0">
                <a:solidFill>
                  <a:schemeClr val="bg1"/>
                </a:solidFill>
              </a:rPr>
              <a:t>password hashing system</a:t>
            </a:r>
          </a:p>
          <a:p>
            <a:pPr lvl="2"/>
            <a:r>
              <a:rPr lang="en-US" dirty="0"/>
              <a:t>Forms and view </a:t>
            </a:r>
            <a:r>
              <a:rPr lang="en-US" b="1" dirty="0">
                <a:solidFill>
                  <a:schemeClr val="bg1"/>
                </a:solidFill>
              </a:rPr>
              <a:t>tools for logging 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users, or </a:t>
            </a:r>
            <a:r>
              <a:rPr lang="en-US" b="1" dirty="0">
                <a:solidFill>
                  <a:schemeClr val="bg1"/>
                </a:solidFill>
              </a:rPr>
              <a:t>restricting</a:t>
            </a:r>
            <a:r>
              <a:rPr lang="en-US" dirty="0"/>
              <a:t> content</a:t>
            </a:r>
          </a:p>
          <a:p>
            <a:pPr lvl="2"/>
            <a:r>
              <a:rPr lang="en-US" dirty="0"/>
              <a:t>A pluggable backend system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It handles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user </a:t>
            </a:r>
            <a:r>
              <a:rPr lang="en-US" b="1" dirty="0">
                <a:solidFill>
                  <a:schemeClr val="bg1"/>
                </a:solidFill>
              </a:rPr>
              <a:t>sessions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5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configuration is </a:t>
            </a:r>
            <a:r>
              <a:rPr lang="en-US" b="1" dirty="0">
                <a:solidFill>
                  <a:schemeClr val="bg1"/>
                </a:solidFill>
              </a:rPr>
              <a:t>already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b="1" dirty="0"/>
              <a:t> </a:t>
            </a:r>
            <a:r>
              <a:rPr lang="en-US" dirty="0"/>
              <a:t>setting: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Contains the core of the authentication framework, and its default models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django.contrib.contenttypes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Allows permissions to be associated with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06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 the </a:t>
            </a:r>
            <a:r>
              <a:rPr lang="en-US" b="1" dirty="0">
                <a:solidFill>
                  <a:schemeClr val="bg1"/>
                </a:solidFill>
              </a:rPr>
              <a:t>most common </a:t>
            </a:r>
            <a:r>
              <a:rPr lang="en-US" dirty="0"/>
              <a:t>project needs</a:t>
            </a:r>
          </a:p>
          <a:p>
            <a:pPr lvl="1"/>
            <a:r>
              <a:rPr lang="en-US" dirty="0"/>
              <a:t>We can inherit from its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r>
              <a:rPr lang="en-US" dirty="0"/>
              <a:t>Handles a reasonably </a:t>
            </a:r>
            <a:r>
              <a:rPr lang="en-US" b="1" dirty="0">
                <a:solidFill>
                  <a:schemeClr val="bg1"/>
                </a:solidFill>
              </a:rPr>
              <a:t>wide range </a:t>
            </a:r>
            <a:r>
              <a:rPr lang="en-US" dirty="0"/>
              <a:t>of tasks</a:t>
            </a:r>
          </a:p>
          <a:p>
            <a:r>
              <a:rPr lang="en-US" dirty="0"/>
              <a:t>Has a careful implementation of </a:t>
            </a:r>
            <a:r>
              <a:rPr lang="en-US" b="1" dirty="0">
                <a:solidFill>
                  <a:schemeClr val="bg1"/>
                </a:solidFill>
              </a:rPr>
              <a:t>passwords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customization</a:t>
            </a:r>
            <a:r>
              <a:rPr lang="en-US" dirty="0"/>
              <a:t> of authentication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django.contrib.auth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95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full support </a:t>
            </a:r>
            <a:r>
              <a:rPr lang="en-US" dirty="0"/>
              <a:t>for anonymous sessions</a:t>
            </a:r>
          </a:p>
          <a:p>
            <a:r>
              <a:rPr lang="en-US" dirty="0"/>
              <a:t>It lets you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</a:p>
          <a:p>
            <a:pPr lvl="1"/>
            <a:r>
              <a:rPr lang="en-US" dirty="0"/>
              <a:t>It stores data on the </a:t>
            </a:r>
            <a:r>
              <a:rPr lang="en-US" b="1" dirty="0">
                <a:solidFill>
                  <a:schemeClr val="bg1"/>
                </a:solidFill>
              </a:rPr>
              <a:t>server side </a:t>
            </a:r>
            <a:r>
              <a:rPr lang="en-US" dirty="0"/>
              <a:t>and abstracts the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cookies</a:t>
            </a:r>
          </a:p>
          <a:p>
            <a:r>
              <a:rPr lang="en-US" dirty="0"/>
              <a:t>Cookies contain a </a:t>
            </a:r>
            <a:r>
              <a:rPr lang="en-US" b="1" dirty="0">
                <a:solidFill>
                  <a:schemeClr val="bg1"/>
                </a:solidFill>
              </a:rPr>
              <a:t>session ID</a:t>
            </a:r>
            <a:r>
              <a:rPr lang="en-US" dirty="0"/>
              <a:t> – not the data itself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SessionMiddleware</a:t>
            </a:r>
            <a:r>
              <a:rPr lang="en-US" dirty="0"/>
              <a:t> manages sessions across requests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dirty="0"/>
              <a:t> associates users with requests using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Cookie-Based Authentication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User in Django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A user is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accessing 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</a:p>
          <a:p>
            <a:pPr lvl="1"/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the site and can enable things like </a:t>
            </a:r>
            <a:r>
              <a:rPr lang="en-US" b="1" dirty="0">
                <a:solidFill>
                  <a:schemeClr val="bg1"/>
                </a:solidFill>
              </a:rPr>
              <a:t>restricting access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registering</a:t>
            </a:r>
            <a:r>
              <a:rPr lang="en-US" dirty="0"/>
              <a:t> user profiles, associating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creators</a:t>
            </a:r>
            <a:r>
              <a:rPr lang="en-US" dirty="0"/>
              <a:t> etc.</a:t>
            </a:r>
          </a:p>
          <a:p>
            <a:r>
              <a:rPr lang="en-US" dirty="0"/>
              <a:t>In Django </a:t>
            </a:r>
            <a:r>
              <a:rPr lang="en-US" b="1" dirty="0">
                <a:solidFill>
                  <a:schemeClr val="bg1"/>
                </a:solidFill>
              </a:rPr>
              <a:t>the user objects</a:t>
            </a:r>
            <a:r>
              <a:rPr lang="en-US" dirty="0"/>
              <a:t> are the core of the </a:t>
            </a:r>
            <a:r>
              <a:rPr lang="en-US" b="1" dirty="0">
                <a:solidFill>
                  <a:schemeClr val="bg1"/>
                </a:solidFill>
              </a:rPr>
              <a:t>authentication system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49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user exists in Django's authentication framework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'superusers'</a:t>
            </a:r>
            <a:r>
              <a:rPr lang="en-US" dirty="0"/>
              <a:t> or admin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'staff'</a:t>
            </a:r>
            <a:r>
              <a:rPr lang="en-US" dirty="0"/>
              <a:t> users are just user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special attributes </a:t>
            </a:r>
            <a:r>
              <a:rPr lang="en-US" dirty="0"/>
              <a:t>set</a:t>
            </a:r>
          </a:p>
          <a:p>
            <a:pPr lvl="2">
              <a:buClr>
                <a:schemeClr val="tx1"/>
              </a:buClr>
            </a:pPr>
            <a:endParaRPr lang="en-US" sz="1000" dirty="0"/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/>
              <a:t>It inherits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r>
              <a:rPr lang="en-US" dirty="0"/>
              <a:t>, which inherits form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PermissionsMixin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User</a:t>
            </a:r>
            <a:r>
              <a:rPr lang="en-US" dirty="0"/>
              <a:t> Model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A6EDBB-B5BD-4CA3-85C3-35A843C3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3640521"/>
            <a:ext cx="8505000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from django.contrib.auth.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models</a:t>
            </a:r>
            <a:r>
              <a:rPr lang="en-US" sz="27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import User</a:t>
            </a:r>
          </a:p>
        </p:txBody>
      </p:sp>
    </p:spTree>
    <p:extLst>
      <p:ext uri="{BB962C8B-B14F-4D97-AF65-F5344CB8AC3E}">
        <p14:creationId xmlns:p14="http://schemas.microsoft.com/office/powerpoint/2010/main" val="8218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 </a:t>
            </a:r>
            <a:r>
              <a:rPr lang="en-US" dirty="0"/>
              <a:t>- required,  150 characters or fewer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- required, Django doesn't store the raw password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- optional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optional,  150 characters or fewer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 - optional,  150 characters or fewer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(1)</a:t>
            </a:r>
          </a:p>
        </p:txBody>
      </p:sp>
    </p:spTree>
    <p:extLst>
      <p:ext uri="{BB962C8B-B14F-4D97-AF65-F5344CB8AC3E}">
        <p14:creationId xmlns:p14="http://schemas.microsoft.com/office/powerpoint/2010/main" val="510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Identity in the Web</a:t>
            </a:r>
            <a:endParaRPr lang="bg-BG" dirty="0"/>
          </a:p>
          <a:p>
            <a:r>
              <a:rPr lang="en-US" dirty="0"/>
              <a:t>Authentication</a:t>
            </a:r>
          </a:p>
          <a:p>
            <a:r>
              <a:rPr lang="en-US" dirty="0"/>
              <a:t>Authentication in Django</a:t>
            </a:r>
          </a:p>
          <a:p>
            <a:r>
              <a:rPr lang="en-US" dirty="0"/>
              <a:t>Permissions and Authorization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groups </a:t>
            </a:r>
            <a:r>
              <a:rPr lang="en-US" dirty="0"/>
              <a:t>- many-to-many relationship to Group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user_permissions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many-to-many relationship to Permission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is_active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last_login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datetime of the user's last login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date_joined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set to the current date/time by default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(2)</a:t>
            </a:r>
          </a:p>
        </p:txBody>
      </p:sp>
    </p:spTree>
    <p:extLst>
      <p:ext uri="{BB962C8B-B14F-4D97-AF65-F5344CB8AC3E}">
        <p14:creationId xmlns:p14="http://schemas.microsoft.com/office/powerpoint/2010/main" val="34364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attributes: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is_anonymous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 prefer using </a:t>
            </a: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Attributes</a:t>
            </a:r>
          </a:p>
        </p:txBody>
      </p:sp>
    </p:spTree>
    <p:extLst>
      <p:ext uri="{BB962C8B-B14F-4D97-AF65-F5344CB8AC3E}">
        <p14:creationId xmlns:p14="http://schemas.microsoft.com/office/powerpoint/2010/main" val="7622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5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get_username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the username for the user (use this method instead of referencing the username attribute directly)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get_full_name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get_short_name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Methods Examples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AA0A73C-63B7-4CDF-9C2A-ED52B0AD33B0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user methods: </a:t>
            </a:r>
            <a:r>
              <a:rPr lang="en-US" sz="1800" dirty="0">
                <a:hlinkClick r:id="rId3"/>
              </a:rPr>
              <a:t>https://docs.djangoproject.com/en/4.0/ref/contrib/auth/#methods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3057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, with some </a:t>
            </a:r>
            <a:r>
              <a:rPr lang="en-US" b="1" dirty="0">
                <a:solidFill>
                  <a:schemeClr val="bg1"/>
                </a:solidFill>
              </a:rPr>
              <a:t>differences</a:t>
            </a:r>
            <a:r>
              <a:rPr lang="en-US" dirty="0"/>
              <a:t>, e.g.: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is always None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 is always the empty string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dirty="0"/>
              <a:t> are always False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r>
              <a:rPr lang="en-US" dirty="0"/>
              <a:t> always return False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AnonymousUser</a:t>
            </a:r>
            <a:r>
              <a:rPr lang="en-US" dirty="0"/>
              <a:t> objects are used by web requests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AnonymousUser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16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B86B-39F4-4031-8ED9-B44D343BC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create a new User, we can use the </a:t>
            </a:r>
            <a:r>
              <a:rPr lang="en-US" sz="3200" b="1" dirty="0">
                <a:solidFill>
                  <a:schemeClr val="bg1"/>
                </a:solidFill>
              </a:rPr>
              <a:t>built-in helper </a:t>
            </a:r>
            <a:r>
              <a:rPr lang="en-US" sz="3200" dirty="0"/>
              <a:t>function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create_user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Or using the Django Admin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D0475-2F06-4F9D-B0C8-2A10EEC1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4F547-282E-4B0E-BA95-090C028AA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385795"/>
            <a:ext cx="9405000" cy="1268205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django.contrib.auth.models</a:t>
            </a:r>
            <a:r>
              <a:rPr lang="en-US" sz="2200" dirty="0"/>
              <a:t> import User</a:t>
            </a:r>
          </a:p>
          <a:p>
            <a:r>
              <a:rPr lang="en-US" sz="2200" dirty="0"/>
              <a:t>user = </a:t>
            </a:r>
            <a:r>
              <a:rPr lang="en-US" sz="2200" dirty="0" err="1"/>
              <a:t>User.</a:t>
            </a:r>
            <a:r>
              <a:rPr lang="en-US" sz="2200" dirty="0" err="1">
                <a:solidFill>
                  <a:schemeClr val="bg1"/>
                </a:solidFill>
              </a:rPr>
              <a:t>objects.create_user</a:t>
            </a:r>
            <a:r>
              <a:rPr lang="en-US" sz="2200" dirty="0"/>
              <a:t>('peter', 'peter@gmail.com', '</a:t>
            </a:r>
            <a:r>
              <a:rPr lang="en-US" sz="2200" dirty="0" err="1"/>
              <a:t>peterpass</a:t>
            </a:r>
            <a:r>
              <a:rPr lang="en-US" sz="2200" dirty="0"/>
              <a:t>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18F602-FEC3-4B4A-95AD-69708A6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9169B-88B2-4C4F-AC3D-B0AFE3D1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4332102"/>
            <a:ext cx="6415565" cy="234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9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authenticate()</a:t>
            </a:r>
            <a:r>
              <a:rPr lang="en-US" sz="3200" dirty="0"/>
              <a:t> function to </a:t>
            </a:r>
            <a:r>
              <a:rPr lang="en-US" sz="3200" b="1" dirty="0">
                <a:solidFill>
                  <a:schemeClr val="bg1"/>
                </a:solidFill>
              </a:rPr>
              <a:t>verify</a:t>
            </a:r>
            <a:r>
              <a:rPr lang="en-US" sz="3200" dirty="0"/>
              <a:t> credentials (for login)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credentials are </a:t>
            </a:r>
            <a:r>
              <a:rPr lang="en-US" sz="3200" b="1" dirty="0">
                <a:solidFill>
                  <a:schemeClr val="bg1"/>
                </a:solidFill>
              </a:rPr>
              <a:t>not valid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3200" dirty="0"/>
              <a:t> is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</a:t>
            </a:r>
            <a:r>
              <a:rPr lang="en-US" sz="3200" b="1" dirty="0">
                <a:solidFill>
                  <a:schemeClr val="bg1"/>
                </a:solidFill>
              </a:rPr>
              <a:t>low-level way </a:t>
            </a:r>
            <a:r>
              <a:rPr lang="en-US" sz="3200" dirty="0"/>
              <a:t>to authenticate a set of credentials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6117" y="3069000"/>
            <a:ext cx="10199766" cy="276765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</a:p>
          <a:p>
            <a:endParaRPr lang="en-US" sz="1500" dirty="0"/>
          </a:p>
          <a:p>
            <a:r>
              <a:rPr lang="en-US" dirty="0"/>
              <a:t>user =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(username='peter', password='</a:t>
            </a:r>
            <a:r>
              <a:rPr lang="en-US" dirty="0" err="1"/>
              <a:t>peterpass</a:t>
            </a:r>
            <a:r>
              <a:rPr lang="en-US" dirty="0"/>
              <a:t>')</a:t>
            </a:r>
          </a:p>
          <a:p>
            <a:r>
              <a:rPr lang="en-US" dirty="0"/>
              <a:t>if user: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valid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not valid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Users</a:t>
            </a:r>
          </a:p>
        </p:txBody>
      </p:sp>
    </p:spTree>
    <p:extLst>
      <p:ext uri="{BB962C8B-B14F-4D97-AF65-F5344CB8AC3E}">
        <p14:creationId xmlns:p14="http://schemas.microsoft.com/office/powerpoint/2010/main" val="1526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</a:t>
            </a:r>
            <a:r>
              <a:rPr lang="en-US" dirty="0"/>
              <a:t> attribute on every request represents the current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current </a:t>
            </a:r>
            <a:r>
              <a:rPr lang="en-US" b="1" dirty="0">
                <a:solidFill>
                  <a:schemeClr val="bg1"/>
                </a:solidFill>
              </a:rPr>
              <a:t>user is logged in</a:t>
            </a:r>
            <a:r>
              <a:rPr lang="en-US" dirty="0"/>
              <a:t>, it is set to an instance of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it is set to an instance of </a:t>
            </a:r>
            <a:r>
              <a:rPr lang="en-US" b="1" dirty="0" err="1">
                <a:solidFill>
                  <a:schemeClr val="bg1"/>
                </a:solidFill>
              </a:rPr>
              <a:t>AnonymousUser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789000"/>
            <a:ext cx="10199766" cy="2525279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>
                <a:solidFill>
                  <a:schemeClr val="bg1"/>
                </a:solidFill>
              </a:rPr>
              <a:t>request.user</a:t>
            </a:r>
            <a:r>
              <a:rPr lang="en-US" dirty="0" err="1"/>
              <a:t>.is_authenticated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# Do something for authenticated users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else: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# Do something for anonymous users</a:t>
            </a:r>
          </a:p>
          <a:p>
            <a:r>
              <a:rPr lang="en-US" dirty="0"/>
              <a:t>    ...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Web Requests</a:t>
            </a:r>
          </a:p>
        </p:txBody>
      </p:sp>
    </p:spTree>
    <p:extLst>
      <p:ext uri="{BB962C8B-B14F-4D97-AF65-F5344CB8AC3E}">
        <p14:creationId xmlns:p14="http://schemas.microsoft.com/office/powerpoint/2010/main" val="12322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a user in, from a view,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User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6117" y="2799000"/>
            <a:ext cx="10199766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endParaRPr lang="en-US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    </a:t>
            </a:r>
            <a:r>
              <a:rPr lang="en-US" dirty="0" err="1"/>
              <a:t>some_user</a:t>
            </a:r>
            <a:r>
              <a:rPr lang="en-US" dirty="0"/>
              <a:t> = </a:t>
            </a:r>
            <a:r>
              <a:rPr lang="en-US" dirty="0" err="1"/>
              <a:t>User.objects.get</a:t>
            </a:r>
            <a:r>
              <a:rPr lang="en-US" dirty="0"/>
              <a:t>(username='Peter')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login(request,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</a:p>
          <a:p>
            <a:r>
              <a:rPr lang="en-US" dirty="0"/>
              <a:t>    return render(request, 'home_page.html')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52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out a user who has been logged in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  <a:r>
              <a:rPr lang="en-US" dirty="0"/>
              <a:t>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logout()</a:t>
            </a:r>
            <a:r>
              <a:rPr lang="en-US" dirty="0"/>
              <a:t> within the view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does not return </a:t>
            </a:r>
            <a:r>
              <a:rPr lang="en-US" dirty="0"/>
              <a:t>anything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8489" y="3294000"/>
            <a:ext cx="10094929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logout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def </a:t>
            </a:r>
            <a:r>
              <a:rPr lang="en-US" dirty="0" err="1"/>
              <a:t>logout_page</a:t>
            </a:r>
            <a:r>
              <a:rPr lang="en-US" dirty="0"/>
              <a:t>(request):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logout(request,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return render(request, 'logout_page.html')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569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2027B0-BE1A-4F6E-87A6-66DF94EA5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Permissions and Authorization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B298B-E4EE-47CB-94F1-2896DF889A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0C130-F545-4B44-889B-FF07A4B2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4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/>
                </a:solidFill>
              </a:rPr>
              <a:t>authenticated users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privileges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preferences</a:t>
            </a:r>
            <a:r>
              <a:rPr lang="en-US" dirty="0"/>
              <a:t> granted for the authorized account depend on the user's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defined for all these environment variables are set by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Authorization?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4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permissions system</a:t>
            </a:r>
          </a:p>
          <a:p>
            <a:pPr lvl="1"/>
            <a:r>
              <a:rPr lang="en-US" dirty="0"/>
              <a:t>It provides a way to assign permissions to specific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of users</a:t>
            </a:r>
          </a:p>
          <a:p>
            <a:r>
              <a:rPr lang="en-US" dirty="0"/>
              <a:t>It's used by the Django </a:t>
            </a:r>
            <a:r>
              <a:rPr lang="en-US" b="1" dirty="0">
                <a:solidFill>
                  <a:schemeClr val="bg1"/>
                </a:solidFill>
              </a:rPr>
              <a:t>admin site</a:t>
            </a:r>
            <a:r>
              <a:rPr lang="en-US" dirty="0"/>
              <a:t>, but you can use it in </a:t>
            </a:r>
            <a:r>
              <a:rPr lang="en-US" b="1" dirty="0">
                <a:solidFill>
                  <a:schemeClr val="bg1"/>
                </a:solidFill>
              </a:rPr>
              <a:t>your own code</a:t>
            </a:r>
          </a:p>
          <a:p>
            <a:r>
              <a:rPr lang="en-US" dirty="0"/>
              <a:t>It is possible to </a:t>
            </a:r>
            <a:r>
              <a:rPr lang="en-US" b="1" dirty="0">
                <a:solidFill>
                  <a:schemeClr val="bg1"/>
                </a:solidFill>
              </a:rPr>
              <a:t>customize permissions </a:t>
            </a:r>
            <a:r>
              <a:rPr lang="en-US" dirty="0"/>
              <a:t>for different object instances of the same 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 and Permissions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30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Four default permissions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dirty="0"/>
              <a:t>They are created for each Django model defined in the installed applications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Permissions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AD2FDAE-BE08-4E58-B45A-93F91923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17" y="3969000"/>
            <a:ext cx="877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 = User.objects.get(username='admin')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change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view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_employee') </a:t>
            </a:r>
            <a:r>
              <a:rPr lang="bg-BG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70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7E74-0283-4946-A943-A1210D0C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B261-AEFA-4D89-A00C-6C1F95A6E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Instead of managing the permissions of each User, we can use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</a:p>
          <a:p>
            <a:r>
              <a:rPr lang="en-US" dirty="0"/>
              <a:t>For example, we can create a </a:t>
            </a:r>
            <a:r>
              <a:rPr lang="en-US" b="1" dirty="0">
                <a:solidFill>
                  <a:schemeClr val="bg1"/>
                </a:solidFill>
              </a:rPr>
              <a:t>group User</a:t>
            </a:r>
            <a:r>
              <a:rPr lang="en-US" dirty="0"/>
              <a:t>, and each new User will belong to that group</a:t>
            </a:r>
          </a:p>
          <a:p>
            <a:r>
              <a:rPr lang="en-US" dirty="0"/>
              <a:t>Then, we can add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r>
              <a:rPr lang="en-US" dirty="0"/>
              <a:t> to that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, so it applies to </a:t>
            </a:r>
            <a:r>
              <a:rPr lang="en-US" b="1" dirty="0">
                <a:solidFill>
                  <a:schemeClr val="bg1"/>
                </a:solidFill>
              </a:rPr>
              <a:t>each member </a:t>
            </a:r>
            <a:r>
              <a:rPr lang="en-US" dirty="0"/>
              <a:t>of the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C0A88-DA0F-4B10-BE83-236F49A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Permissions in Groups</a:t>
            </a:r>
          </a:p>
        </p:txBody>
      </p:sp>
    </p:spTree>
    <p:extLst>
      <p:ext uri="{BB962C8B-B14F-4D97-AF65-F5344CB8AC3E}">
        <p14:creationId xmlns:p14="http://schemas.microsoft.com/office/powerpoint/2010/main" val="2791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ADFDC-39F2-49FE-8F94-614069BC8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D52A24-FDC3-47A6-A933-8A885BC8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Permissions in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BE29C-0721-4B9F-A570-5595CAF1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0" y="1584000"/>
            <a:ext cx="11631000" cy="457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E1BD9-7568-4A44-A7F0-E5352E66A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EA03-350D-4560-BB34-47BF1268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in Users Group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A2F2-87D5-4F26-A6E5-CD819B0A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74000"/>
            <a:ext cx="117538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EE1B29-1FB8-41C8-9CB0-F5930E8D6107}"/>
              </a:ext>
            </a:extLst>
          </p:cNvPr>
          <p:cNvSpPr/>
          <p:nvPr/>
        </p:nvSpPr>
        <p:spPr bwMode="auto">
          <a:xfrm>
            <a:off x="8031000" y="3114000"/>
            <a:ext cx="2970000" cy="1260000"/>
          </a:xfrm>
          <a:prstGeom prst="wedgeRoundRectCallout">
            <a:avLst>
              <a:gd name="adj1" fmla="val -42812"/>
              <a:gd name="adj2" fmla="val -86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now belongs to the group</a:t>
            </a:r>
          </a:p>
        </p:txBody>
      </p:sp>
    </p:spTree>
    <p:extLst>
      <p:ext uri="{BB962C8B-B14F-4D97-AF65-F5344CB8AC3E}">
        <p14:creationId xmlns:p14="http://schemas.microsoft.com/office/powerpoint/2010/main" val="3310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B85B7-0AF4-417A-B22E-2ED0E8C5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built-in decorators in Django, which allow us to add </a:t>
            </a:r>
            <a:r>
              <a:rPr lang="en-US" b="1" dirty="0">
                <a:solidFill>
                  <a:schemeClr val="bg1"/>
                </a:solidFill>
              </a:rPr>
              <a:t>permission control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58E73-A1F1-419E-ACA6-75D2DD2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Decorators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8826-34DB-4C0F-AD7C-2F85E93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2529000"/>
            <a:ext cx="817245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314F9-8B29-44AB-95A3-A96F9A40028E}"/>
              </a:ext>
            </a:extLst>
          </p:cNvPr>
          <p:cNvSpPr/>
          <p:nvPr/>
        </p:nvSpPr>
        <p:spPr bwMode="auto">
          <a:xfrm>
            <a:off x="8122477" y="3699000"/>
            <a:ext cx="3600000" cy="139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decorator checks whether there is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5134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AE534-A3BC-42EC-92BE-F6C0E70CE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2D13-2875-4537-81DA-D3BBDFAA5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470" y="1121143"/>
            <a:ext cx="9930764" cy="5546589"/>
          </a:xfrm>
        </p:spPr>
        <p:txBody>
          <a:bodyPr/>
          <a:lstStyle/>
          <a:p>
            <a:r>
              <a:rPr lang="en-US" dirty="0"/>
              <a:t>We can make our </a:t>
            </a:r>
            <a:r>
              <a:rPr lang="en-US" b="1" dirty="0">
                <a:solidFill>
                  <a:schemeClr val="bg1"/>
                </a:solidFill>
              </a:rPr>
              <a:t>custom decorators </a:t>
            </a:r>
            <a:r>
              <a:rPr lang="en-US" dirty="0"/>
              <a:t>that will </a:t>
            </a:r>
            <a:r>
              <a:rPr lang="en-US" b="1" dirty="0">
                <a:solidFill>
                  <a:schemeClr val="bg1"/>
                </a:solidFill>
              </a:rPr>
              <a:t>validate </a:t>
            </a:r>
            <a:r>
              <a:rPr lang="en-US" dirty="0"/>
              <a:t>if a user has a given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</a:p>
          <a:p>
            <a:r>
              <a:rPr lang="en-US" dirty="0"/>
              <a:t>To do that, we 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decorators.py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in      our app</a:t>
            </a:r>
          </a:p>
          <a:p>
            <a:r>
              <a:rPr lang="en-US" dirty="0"/>
              <a:t>For example, if we want to show </a:t>
            </a:r>
            <a:r>
              <a:rPr lang="en-US" b="1" dirty="0">
                <a:solidFill>
                  <a:schemeClr val="bg1"/>
                </a:solidFill>
              </a:rPr>
              <a:t>articles </a:t>
            </a:r>
            <a:r>
              <a:rPr lang="en-US" dirty="0"/>
              <a:t>only if the user has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  <a:r>
              <a:rPr lang="en-US" dirty="0"/>
              <a:t> (belongs to the Users group), we can create a decorator function that makes the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BBAF2A-2A5C-493B-99D1-DF7FA0B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Decorators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573D775-5573-4D9B-A9FE-1F269D434E7C}"/>
              </a:ext>
            </a:extLst>
          </p:cNvPr>
          <p:cNvSpPr txBox="1">
            <a:spLocks/>
          </p:cNvSpPr>
          <p:nvPr/>
        </p:nvSpPr>
        <p:spPr>
          <a:xfrm>
            <a:off x="1699883" y="6265160"/>
            <a:ext cx="10068766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permissions: </a:t>
            </a:r>
            <a:r>
              <a:rPr lang="en-US" sz="1800" dirty="0">
                <a:hlinkClick r:id="rId2"/>
              </a:rPr>
              <a:t>https://docs.djangoproject.com/en/4.0/topics/auth/default/#limiting-access-to-logged-in-users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5438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8018D8-DD44-4FB5-B0A9-E1868431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296BB-F0E2-4F63-9B2B-09D1D27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Custom Decorators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6DC4D-C869-4A15-861A-C953ED7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85" y="1332464"/>
            <a:ext cx="7016824" cy="325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87FFD78-F7D2-4ECC-9527-08F96C428579}"/>
              </a:ext>
            </a:extLst>
          </p:cNvPr>
          <p:cNvSpPr/>
          <p:nvPr/>
        </p:nvSpPr>
        <p:spPr bwMode="auto">
          <a:xfrm>
            <a:off x="9426000" y="3114000"/>
            <a:ext cx="1260000" cy="27900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157C8-CA16-4FC8-83F4-3870715E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31" y="4718547"/>
            <a:ext cx="7016824" cy="178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7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5AEE8-F470-4E24-8A89-C8197DD744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Security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EC70-D48A-45C2-8CE9-F70413C2C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2D5C3B-F43C-4607-A95D-71138B42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179000"/>
            <a:ext cx="25938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GB" dirty="0"/>
              <a:t>Identity in the Web</a:t>
            </a:r>
            <a:endParaRPr lang="bg-BG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31087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7955188" y="2980642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E91-31CF-4D92-BF7F-D81B1B381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Allows the user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client-side scripts </a:t>
            </a:r>
            <a:r>
              <a:rPr lang="en-US" dirty="0"/>
              <a:t>into the browsers of other users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By storing the malicious scripts </a:t>
            </a:r>
            <a:r>
              <a:rPr lang="en-US" b="1" dirty="0">
                <a:solidFill>
                  <a:schemeClr val="bg1"/>
                </a:solidFill>
              </a:rPr>
              <a:t>in the database</a:t>
            </a:r>
            <a:r>
              <a:rPr lang="en-US" dirty="0"/>
              <a:t> where it will be retrieved and displayed to other users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By getting users </a:t>
            </a:r>
            <a:r>
              <a:rPr lang="en-US" b="1" dirty="0">
                <a:solidFill>
                  <a:schemeClr val="bg1"/>
                </a:solidFill>
              </a:rPr>
              <a:t>to click a link </a:t>
            </a:r>
            <a:r>
              <a:rPr lang="en-US" dirty="0"/>
              <a:t>which will cause the attacker's JavaScript to be executed by the user's browser</a:t>
            </a:r>
          </a:p>
          <a:p>
            <a:pPr>
              <a:buClr>
                <a:srgbClr val="234465"/>
              </a:buClr>
            </a:pPr>
            <a:r>
              <a:rPr lang="en-US" dirty="0"/>
              <a:t>It can originate from any untrusted source of data whenever the </a:t>
            </a:r>
            <a:r>
              <a:rPr lang="en-US" b="1" dirty="0">
                <a:solidFill>
                  <a:schemeClr val="bg1"/>
                </a:solidFill>
              </a:rPr>
              <a:t>data is not sufficiently sanitized </a:t>
            </a:r>
            <a:r>
              <a:rPr lang="en-US" dirty="0"/>
              <a:t>before including in a page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7B106-4989-4368-AEF7-8A3066B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Site Scripting (</a:t>
            </a:r>
            <a:r>
              <a:rPr lang="en-US" dirty="0"/>
              <a:t>XSS)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54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498701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Django templates protects you against the majority of XSS attacks</a:t>
            </a:r>
          </a:p>
          <a:p>
            <a:pPr>
              <a:buClr>
                <a:srgbClr val="234465"/>
              </a:buClr>
            </a:pPr>
            <a:r>
              <a:rPr lang="en-US" dirty="0"/>
              <a:t>Django templates escape specific characters which are particularly dangerous to HTML, but </a:t>
            </a:r>
            <a:r>
              <a:rPr lang="en-US" b="1" dirty="0">
                <a:solidFill>
                  <a:schemeClr val="bg1"/>
                </a:solidFill>
              </a:rPr>
              <a:t>it is not entirely foolproof</a:t>
            </a:r>
          </a:p>
          <a:p>
            <a:pPr>
              <a:buClr>
                <a:srgbClr val="234465"/>
              </a:buClr>
            </a:pP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is set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'class1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onmouseover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javascript:func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()'</a:t>
            </a:r>
            <a:r>
              <a:rPr lang="en-US" dirty="0"/>
              <a:t>, this can result in unauthorized JavaScript execution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Quoting</a:t>
            </a:r>
            <a:r>
              <a:rPr lang="en-US" dirty="0"/>
              <a:t> the attribute value would fix this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in Django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3C2F20E-1E29-4F5B-8CC9-73B9AF9DB836}"/>
              </a:ext>
            </a:extLst>
          </p:cNvPr>
          <p:cNvSpPr txBox="1">
            <a:spLocks/>
          </p:cNvSpPr>
          <p:nvPr/>
        </p:nvSpPr>
        <p:spPr>
          <a:xfrm>
            <a:off x="1326000" y="6314936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XSS in Django: </a:t>
            </a:r>
            <a:r>
              <a:rPr lang="en-US" sz="1800" dirty="0">
                <a:hlinkClick r:id="rId2"/>
              </a:rPr>
              <a:t>https://docs.djangoproject.com/en/4.0/ref/templates/language/#automatic-html-escaping</a:t>
            </a:r>
            <a:r>
              <a:rPr lang="en-US" sz="1800" dirty="0"/>
              <a:t> </a:t>
            </a:r>
            <a:endParaRPr lang="bg-BG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4A7539-F2D1-4C53-8A90-88568C1E922B}"/>
              </a:ext>
            </a:extLst>
          </p:cNvPr>
          <p:cNvSpPr>
            <a:spLocks noGrp="1"/>
          </p:cNvSpPr>
          <p:nvPr/>
        </p:nvSpPr>
        <p:spPr>
          <a:xfrm>
            <a:off x="2760635" y="3024000"/>
            <a:ext cx="67575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&lt;style class={{ var }}&gt;...&lt;/style&gt;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Bleach is an allowed-list-based HTML </a:t>
            </a: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escapes or strips markup and attributes</a:t>
            </a:r>
          </a:p>
          <a:p>
            <a:r>
              <a:rPr lang="en-US" dirty="0"/>
              <a:t>Intended for sanitizing text from </a:t>
            </a:r>
            <a:r>
              <a:rPr lang="en-US" b="1" dirty="0">
                <a:solidFill>
                  <a:schemeClr val="bg1"/>
                </a:solidFill>
              </a:rPr>
              <a:t>untrusted</a:t>
            </a:r>
            <a:r>
              <a:rPr lang="en-US" dirty="0"/>
              <a:t> sources</a:t>
            </a:r>
          </a:p>
          <a:p>
            <a:r>
              <a:rPr lang="en-US" dirty="0"/>
              <a:t>Security-focused library</a:t>
            </a:r>
          </a:p>
          <a:p>
            <a:r>
              <a:rPr lang="en-US" dirty="0"/>
              <a:t>Install it using the terminal command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bleach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606000" y="4734000"/>
            <a:ext cx="3645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pip install bleach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%';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1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result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"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"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passed query</a:t>
            </a:r>
            <a:r>
              <a:rPr lang="en-US" sz="3000" dirty="0"/>
              <a:t> will turn into a </a:t>
            </a:r>
            <a:r>
              <a:rPr lang="en-US" sz="3000" b="1" dirty="0">
                <a:solidFill>
                  <a:schemeClr val="bg1"/>
                </a:solidFill>
              </a:rPr>
              <a:t>Boolean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6" y="1899000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tx2"/>
                </a:solidFill>
                <a:effectLst/>
              </a:rPr>
              <a:t>"</a:t>
            </a:r>
            <a:r>
              <a:rPr lang="en-US" noProof="1">
                <a:solidFill>
                  <a:schemeClr val="bg1"/>
                </a:solidFill>
                <a:effectLst/>
              </a:rPr>
              <a:t>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442717"/>
            <a:ext cx="108571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'1'='1'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79" y="4014000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3221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Authentication is the act of proving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en-US" dirty="0"/>
              <a:t>, such as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/>
              <a:t> of a computer system user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authenticated users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Identification</a:t>
            </a:r>
          </a:p>
          <a:p>
            <a:pPr lvl="1"/>
            <a:r>
              <a:rPr lang="en-US" dirty="0"/>
              <a:t>The ability to identify uniquely a user of a system or an application that is running in the system</a:t>
            </a:r>
          </a:p>
          <a:p>
            <a:pPr lvl="1"/>
            <a:r>
              <a:rPr lang="en-US" dirty="0"/>
              <a:t>The system uses the username to identify the user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ability to prove that a user or application is genuinely who that person or what that application claims to be</a:t>
            </a:r>
          </a:p>
          <a:p>
            <a:pPr lvl="1"/>
            <a:r>
              <a:rPr lang="en-US" dirty="0"/>
              <a:t>The system checks if the password is correct to authenticates the user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vs. Authentication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5AEE8-F470-4E24-8A89-C8197DD744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EC70-D48A-45C2-8CE9-F70413C2C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6C756EAC-6525-46EA-85B7-2D6F118C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1224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During authentication,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provided by the user are </a:t>
            </a:r>
            <a:r>
              <a:rPr lang="en-US" b="1" dirty="0">
                <a:solidFill>
                  <a:schemeClr val="bg1"/>
                </a:solidFill>
              </a:rPr>
              <a:t>compared</a:t>
            </a:r>
            <a:r>
              <a:rPr lang="en-US" dirty="0"/>
              <a:t> to those in a </a:t>
            </a:r>
            <a:r>
              <a:rPr lang="en-US" b="1" dirty="0">
                <a:solidFill>
                  <a:schemeClr val="bg1"/>
                </a:solidFill>
              </a:rPr>
              <a:t>database </a:t>
            </a:r>
            <a:r>
              <a:rPr lang="en-US" dirty="0"/>
              <a:t>of authorized users' information</a:t>
            </a:r>
          </a:p>
          <a:p>
            <a:r>
              <a:rPr lang="en-US" dirty="0"/>
              <a:t>If the credentials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the process is completed, and the user is </a:t>
            </a:r>
            <a:r>
              <a:rPr lang="en-US" b="1" dirty="0">
                <a:solidFill>
                  <a:schemeClr val="bg1"/>
                </a:solidFill>
              </a:rPr>
              <a:t>granted access</a:t>
            </a:r>
          </a:p>
          <a:p>
            <a:r>
              <a:rPr lang="en-US" dirty="0"/>
              <a:t>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is the most basic type of authentication</a:t>
            </a:r>
          </a:p>
          <a:p>
            <a:pPr lvl="1"/>
            <a:r>
              <a:rPr lang="en-US" dirty="0"/>
              <a:t>There are more </a:t>
            </a:r>
            <a:r>
              <a:rPr lang="en-US" b="1" dirty="0">
                <a:solidFill>
                  <a:schemeClr val="bg1"/>
                </a:solidFill>
              </a:rPr>
              <a:t>authentication factors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Authentication 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52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</TotalTime>
  <Words>2701</Words>
  <Application>Microsoft Office PowerPoint</Application>
  <PresentationFormat>Widescreen</PresentationFormat>
  <Paragraphs>366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Authentication and Security</vt:lpstr>
      <vt:lpstr>Table of Contents</vt:lpstr>
      <vt:lpstr>Have a Question?</vt:lpstr>
      <vt:lpstr>The Identity in the Web</vt:lpstr>
      <vt:lpstr>Authorization vs. Authentication (1)</vt:lpstr>
      <vt:lpstr>Authorization vs. Authentication (2)</vt:lpstr>
      <vt:lpstr>Identification vs. Authentication (2)</vt:lpstr>
      <vt:lpstr>Authentication</vt:lpstr>
      <vt:lpstr>How Authentication Works</vt:lpstr>
      <vt:lpstr>Authentication Factors</vt:lpstr>
      <vt:lpstr>Authentication in Django</vt:lpstr>
      <vt:lpstr>Authentication in Django</vt:lpstr>
      <vt:lpstr>Authentication in Django</vt:lpstr>
      <vt:lpstr>django.contrib.auth</vt:lpstr>
      <vt:lpstr>Cookie-Based Authentication</vt:lpstr>
      <vt:lpstr>The User in Django</vt:lpstr>
      <vt:lpstr>The User</vt:lpstr>
      <vt:lpstr>The User Model</vt:lpstr>
      <vt:lpstr>The User Fields (1)</vt:lpstr>
      <vt:lpstr>The User Fields (2)</vt:lpstr>
      <vt:lpstr>The User Attributes</vt:lpstr>
      <vt:lpstr>The User Methods Examples</vt:lpstr>
      <vt:lpstr>The AnonymousUser Class</vt:lpstr>
      <vt:lpstr>Create User</vt:lpstr>
      <vt:lpstr>Authenticate Users</vt:lpstr>
      <vt:lpstr>Authentication in Web Requests</vt:lpstr>
      <vt:lpstr>Login</vt:lpstr>
      <vt:lpstr>Logout</vt:lpstr>
      <vt:lpstr>Permissions and Authorization</vt:lpstr>
      <vt:lpstr>What is Authorization?</vt:lpstr>
      <vt:lpstr>Authorization and Permissions in Django</vt:lpstr>
      <vt:lpstr>Default Permissions</vt:lpstr>
      <vt:lpstr>Django Permissions in Groups</vt:lpstr>
      <vt:lpstr>Example: Permissions in Groups</vt:lpstr>
      <vt:lpstr>Example: User in Users Group </vt:lpstr>
      <vt:lpstr>Using Built-In Decorators</vt:lpstr>
      <vt:lpstr>Creating Custom Decorators</vt:lpstr>
      <vt:lpstr>Example: Creating Custom Decorators</vt:lpstr>
      <vt:lpstr>Web Security</vt:lpstr>
      <vt:lpstr>Most Common Web Security Problems</vt:lpstr>
      <vt:lpstr>Cross Site Scripting (XSS)</vt:lpstr>
      <vt:lpstr>XSS in Django</vt:lpstr>
      <vt:lpstr>bleach</vt:lpstr>
      <vt:lpstr>SQL Injection (1)</vt:lpstr>
      <vt:lpstr>SQL Injection (2)</vt:lpstr>
      <vt:lpstr>Parameter Tampering</vt:lpstr>
      <vt:lpstr>Cross-Site Request Forgery (1)</vt:lpstr>
      <vt:lpstr>Cross-Site Request Forgery (2)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Authorization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72</cp:revision>
  <dcterms:created xsi:type="dcterms:W3CDTF">2018-05-23T13:08:44Z</dcterms:created>
  <dcterms:modified xsi:type="dcterms:W3CDTF">2022-02-24T08:19:12Z</dcterms:modified>
  <cp:category>computer programming;programming;software development;software engineering</cp:category>
</cp:coreProperties>
</file>