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534" r:id="rId5"/>
    <p:sldId id="536" r:id="rId6"/>
    <p:sldId id="537" r:id="rId7"/>
    <p:sldId id="260" r:id="rId8"/>
    <p:sldId id="538" r:id="rId9"/>
    <p:sldId id="539" r:id="rId10"/>
    <p:sldId id="540" r:id="rId11"/>
    <p:sldId id="541" r:id="rId12"/>
    <p:sldId id="542" r:id="rId13"/>
    <p:sldId id="259" r:id="rId14"/>
    <p:sldId id="532" r:id="rId15"/>
    <p:sldId id="543" r:id="rId16"/>
    <p:sldId id="285" r:id="rId17"/>
    <p:sldId id="535" r:id="rId18"/>
    <p:sldId id="284" r:id="rId19"/>
    <p:sldId id="271" r:id="rId20"/>
    <p:sldId id="545" r:id="rId21"/>
    <p:sldId id="546" r:id="rId22"/>
    <p:sldId id="547" r:id="rId23"/>
    <p:sldId id="552" r:id="rId24"/>
    <p:sldId id="553" r:id="rId25"/>
    <p:sldId id="554" r:id="rId26"/>
    <p:sldId id="558" r:id="rId27"/>
    <p:sldId id="559" r:id="rId28"/>
    <p:sldId id="561" r:id="rId29"/>
    <p:sldId id="564" r:id="rId30"/>
    <p:sldId id="563" r:id="rId31"/>
    <p:sldId id="531" r:id="rId32"/>
    <p:sldId id="544" r:id="rId33"/>
    <p:sldId id="533" r:id="rId34"/>
    <p:sldId id="548" r:id="rId35"/>
    <p:sldId id="550" r:id="rId36"/>
    <p:sldId id="549" r:id="rId37"/>
    <p:sldId id="555" r:id="rId38"/>
    <p:sldId id="565" r:id="rId39"/>
    <p:sldId id="566" r:id="rId40"/>
    <p:sldId id="567" r:id="rId41"/>
    <p:sldId id="568" r:id="rId42"/>
    <p:sldId id="496" r:id="rId43"/>
    <p:sldId id="287" r:id="rId44"/>
    <p:sldId id="291" r:id="rId45"/>
    <p:sldId id="318" r:id="rId46"/>
    <p:sldId id="551" r:id="rId47"/>
    <p:sldId id="293" r:id="rId48"/>
    <p:sldId id="29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50FE441-6725-4E66-A317-450CB76EF8A5}">
          <p14:sldIdLst>
            <p14:sldId id="256"/>
            <p14:sldId id="257"/>
            <p14:sldId id="258"/>
          </p14:sldIdLst>
        </p14:section>
        <p14:section name="Django's Cache Framework" id="{3C34D282-E285-4488-841D-CEA7693493A3}">
          <p14:sldIdLst>
            <p14:sldId id="534"/>
            <p14:sldId id="536"/>
            <p14:sldId id="537"/>
            <p14:sldId id="260"/>
            <p14:sldId id="538"/>
            <p14:sldId id="539"/>
            <p14:sldId id="540"/>
            <p14:sldId id="541"/>
            <p14:sldId id="542"/>
          </p14:sldIdLst>
        </p14:section>
        <p14:section name="Django's Session Framework" id="{CA9EA349-0130-4D33-A79A-102C795FF5F9}">
          <p14:sldIdLst>
            <p14:sldId id="259"/>
            <p14:sldId id="532"/>
            <p14:sldId id="543"/>
            <p14:sldId id="285"/>
            <p14:sldId id="535"/>
            <p14:sldId id="284"/>
            <p14:sldId id="271"/>
            <p14:sldId id="545"/>
            <p14:sldId id="546"/>
            <p14:sldId id="547"/>
          </p14:sldIdLst>
        </p14:section>
        <p14:section name="Django's Middleware Framework" id="{2458CCD7-E21F-4459-AF8C-A0E6825A1345}">
          <p14:sldIdLst>
            <p14:sldId id="552"/>
            <p14:sldId id="553"/>
            <p14:sldId id="554"/>
            <p14:sldId id="558"/>
            <p14:sldId id="559"/>
            <p14:sldId id="561"/>
            <p14:sldId id="564"/>
            <p14:sldId id="563"/>
          </p14:sldIdLst>
        </p14:section>
        <p14:section name="Django Signals" id="{172165B1-CEA8-4BDF-A423-8E7B5310579E}">
          <p14:sldIdLst>
            <p14:sldId id="531"/>
            <p14:sldId id="544"/>
            <p14:sldId id="533"/>
            <p14:sldId id="548"/>
            <p14:sldId id="550"/>
            <p14:sldId id="549"/>
          </p14:sldIdLst>
        </p14:section>
        <p14:section name="Pagination" id="{138DAD38-D317-442A-A857-9821F6EA52CF}">
          <p14:sldIdLst>
            <p14:sldId id="555"/>
            <p14:sldId id="565"/>
            <p14:sldId id="566"/>
            <p14:sldId id="567"/>
            <p14:sldId id="568"/>
            <p14:sldId id="496"/>
          </p14:sldIdLst>
        </p14:section>
        <p14:section name="Conclusion" id="{BC37D99B-D117-4629-B8FE-B0014E3D5F35}">
          <p14:sldIdLst>
            <p14:sldId id="287"/>
            <p14:sldId id="291"/>
            <p14:sldId id="318"/>
            <p14:sldId id="55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99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21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3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88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9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80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39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0/ref/middlewar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topics/signals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2.jp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5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www.youtube.com/c/CodeItUpwithIvo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47890"/>
          </a:xfrm>
        </p:spPr>
        <p:txBody>
          <a:bodyPr>
            <a:normAutofit/>
          </a:bodyPr>
          <a:lstStyle/>
          <a:p>
            <a:r>
              <a:rPr lang="en-US" dirty="0"/>
              <a:t>Cashing, Cookies</a:t>
            </a:r>
            <a:r>
              <a:rPr lang="bg-BG" dirty="0"/>
              <a:t>,</a:t>
            </a:r>
            <a:r>
              <a:rPr lang="en-US" dirty="0"/>
              <a:t> Sessions</a:t>
            </a:r>
            <a:r>
              <a:rPr lang="bg-BG" dirty="0"/>
              <a:t>, </a:t>
            </a:r>
            <a:r>
              <a:rPr lang="en-US" dirty="0"/>
              <a:t>etc.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Web Tools for Dynamic Websites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32" y="2275608"/>
            <a:ext cx="4464676" cy="25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It serializes and stores each cache value as a </a:t>
            </a:r>
            <a:r>
              <a:rPr lang="en-US" sz="3200" b="1" dirty="0">
                <a:solidFill>
                  <a:schemeClr val="bg1"/>
                </a:solidFill>
              </a:rPr>
              <a:t>separate file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The directory path should be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absolute</a:t>
            </a:r>
            <a:r>
              <a:rPr lang="en-US" sz="3200" dirty="0">
                <a:latin typeface="+mj-lt"/>
              </a:rPr>
              <a:t> - it should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 at the root </a:t>
            </a:r>
            <a:r>
              <a:rPr lang="en-US" sz="3200" dirty="0">
                <a:latin typeface="+mj-lt"/>
              </a:rPr>
              <a:t>of your filesystem</a:t>
            </a:r>
            <a:endParaRPr lang="bg-BG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Caching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1B9C0-54CB-49CB-B287-DF523975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78" y="3313428"/>
            <a:ext cx="11199444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CACHES =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'default':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'BACKEND'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'django.core.cache.backends.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filebased.FileBasedCache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'LOCATION'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'/var/tmp/django_cache',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FF58E6B4-9E17-4935-8857-32A2CD521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000" y="2568493"/>
            <a:ext cx="4050000" cy="1400507"/>
          </a:xfrm>
          <a:prstGeom prst="wedgeRoundRectCallout">
            <a:avLst>
              <a:gd name="adj1" fmla="val -25334"/>
              <a:gd name="adj2" fmla="val 4877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</a:rPr>
              <a:t> It stores cached data in /var/</a:t>
            </a:r>
            <a:r>
              <a:rPr lang="en-US" sz="2800" b="1" dirty="0" err="1">
                <a:solidFill>
                  <a:schemeClr val="bg2"/>
                </a:solidFill>
              </a:rPr>
              <a:t>tmp</a:t>
            </a:r>
            <a:r>
              <a:rPr lang="en-US" sz="2800" b="1" dirty="0">
                <a:solidFill>
                  <a:schemeClr val="bg2"/>
                </a:solidFill>
              </a:rPr>
              <a:t>/</a:t>
            </a:r>
            <a:r>
              <a:rPr lang="en-US" sz="2800" b="1" dirty="0" err="1">
                <a:solidFill>
                  <a:schemeClr val="bg2"/>
                </a:solidFill>
              </a:rPr>
              <a:t>django_cache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9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default cache </a:t>
            </a:r>
            <a:r>
              <a:rPr lang="en-US" sz="3200" dirty="0"/>
              <a:t>if another is not specified in your settings file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 is used to identify </a:t>
            </a:r>
            <a:r>
              <a:rPr lang="en-US" sz="3200" b="1" dirty="0">
                <a:solidFill>
                  <a:schemeClr val="bg1"/>
                </a:solidFill>
              </a:rPr>
              <a:t>individual memory stores</a:t>
            </a:r>
          </a:p>
          <a:p>
            <a:pPr>
              <a:buClr>
                <a:schemeClr val="tx1"/>
              </a:buClr>
            </a:pPr>
            <a:endParaRPr lang="bg-BG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Local-Memory Caching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1B9C0-54CB-49CB-B287-DF523975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78" y="2889000"/>
            <a:ext cx="11199444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CACHES =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'default':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'BACKEND'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'django.core.cache.backends.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locmem.LocMemCache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'LOCATION'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'some-location',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445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It implements the cache interface </a:t>
            </a:r>
            <a:r>
              <a:rPr lang="en-US" sz="3200" b="1" dirty="0">
                <a:solidFill>
                  <a:schemeClr val="bg1"/>
                </a:solidFill>
              </a:rPr>
              <a:t>without doing anything</a:t>
            </a:r>
          </a:p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It is useful for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development/test environment </a:t>
            </a:r>
            <a:r>
              <a:rPr lang="en-US" sz="3200" dirty="0">
                <a:latin typeface="+mj-lt"/>
              </a:rPr>
              <a:t>where you don't want to cache</a:t>
            </a:r>
            <a:endParaRPr lang="bg-BG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for Development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1B9C0-54CB-49CB-B287-DF523975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78" y="3313428"/>
            <a:ext cx="11199444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CACHES =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'default':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'BACKEND'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'django.core.cache.backends.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dummy.DummyCache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563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Django's Session Framework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Usages and Control</a:t>
            </a:r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E9DB8432-0BCA-4D14-8F53-018FE433E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398" y="1268963"/>
            <a:ext cx="2729204" cy="27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messages between the client and server are </a:t>
            </a:r>
            <a:r>
              <a:rPr lang="en-US" b="1" dirty="0">
                <a:solidFill>
                  <a:schemeClr val="bg1"/>
                </a:solidFill>
              </a:rPr>
              <a:t>completely independent </a:t>
            </a:r>
            <a:r>
              <a:rPr lang="en-US" dirty="0"/>
              <a:t>of each other</a:t>
            </a:r>
          </a:p>
          <a:p>
            <a:pPr lvl="1"/>
            <a:r>
              <a:rPr lang="en-US" dirty="0"/>
              <a:t>There is </a:t>
            </a:r>
            <a:r>
              <a:rPr lang="en-US" b="1" dirty="0">
                <a:solidFill>
                  <a:schemeClr val="bg1"/>
                </a:solidFill>
              </a:rPr>
              <a:t>no notion of "sequence"</a:t>
            </a:r>
            <a:r>
              <a:rPr lang="en-US" dirty="0"/>
              <a:t> or behavior based on previous messages</a:t>
            </a:r>
          </a:p>
          <a:p>
            <a:r>
              <a:rPr lang="en-US" dirty="0"/>
              <a:t>So, the sessions help you to store and retrieve arbitrary data on a </a:t>
            </a:r>
            <a:r>
              <a:rPr lang="en-US" b="1" dirty="0">
                <a:solidFill>
                  <a:schemeClr val="bg1"/>
                </a:solidFill>
              </a:rPr>
              <a:t>per-site-visitor basis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Keep track of the "state" </a:t>
            </a:r>
            <a:r>
              <a:rPr lang="en-US" dirty="0"/>
              <a:t>between the site and a particular browser </a:t>
            </a:r>
          </a:p>
          <a:p>
            <a:pPr lvl="1"/>
            <a:r>
              <a:rPr lang="en-US" dirty="0"/>
              <a:t>Has the data available to the site </a:t>
            </a:r>
            <a:r>
              <a:rPr lang="en-US" b="1" dirty="0">
                <a:solidFill>
                  <a:schemeClr val="bg1"/>
                </a:solidFill>
              </a:rPr>
              <a:t>whenever the browser connects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Sessions?</a:t>
            </a:r>
          </a:p>
        </p:txBody>
      </p:sp>
    </p:spTree>
    <p:extLst>
      <p:ext uri="{BB962C8B-B14F-4D97-AF65-F5344CB8AC3E}">
        <p14:creationId xmlns:p14="http://schemas.microsoft.com/office/powerpoint/2010/main" val="15168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1923" y="1186895"/>
            <a:ext cx="11668154" cy="5570355"/>
          </a:xfrm>
        </p:spPr>
        <p:txBody>
          <a:bodyPr>
            <a:normAutofit/>
          </a:bodyPr>
          <a:lstStyle/>
          <a:p>
            <a:r>
              <a:rPr lang="en-US" dirty="0"/>
              <a:t>Provide individual users with a </a:t>
            </a:r>
            <a:r>
              <a:rPr lang="en-US" b="1" dirty="0">
                <a:solidFill>
                  <a:schemeClr val="bg1"/>
                </a:solidFill>
              </a:rPr>
              <a:t>customized experience</a:t>
            </a:r>
            <a:r>
              <a:rPr lang="en-US" dirty="0"/>
              <a:t>, based on their </a:t>
            </a:r>
            <a:r>
              <a:rPr lang="en-US" b="1" dirty="0">
                <a:solidFill>
                  <a:schemeClr val="bg1"/>
                </a:solidFill>
              </a:rPr>
              <a:t>previous use </a:t>
            </a:r>
            <a:r>
              <a:rPr lang="en-US" dirty="0"/>
              <a:t>of the site, preferences, etc.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Which account </a:t>
            </a:r>
            <a:r>
              <a:rPr lang="en-US" dirty="0"/>
              <a:t>the user is logged in with</a:t>
            </a:r>
          </a:p>
          <a:p>
            <a:pPr lvl="1"/>
            <a:r>
              <a:rPr lang="en-US" dirty="0"/>
              <a:t>The user's </a:t>
            </a:r>
            <a:r>
              <a:rPr lang="en-US" b="1" dirty="0">
                <a:solidFill>
                  <a:schemeClr val="bg1"/>
                </a:solidFill>
              </a:rPr>
              <a:t>browsing activity</a:t>
            </a:r>
          </a:p>
          <a:p>
            <a:pPr lvl="1"/>
            <a:r>
              <a:rPr lang="en-US" dirty="0"/>
              <a:t>Information </a:t>
            </a:r>
            <a:r>
              <a:rPr lang="en-US" b="1" dirty="0">
                <a:solidFill>
                  <a:schemeClr val="bg1"/>
                </a:solidFill>
              </a:rPr>
              <a:t>previously entered </a:t>
            </a:r>
            <a:r>
              <a:rPr lang="en-US" dirty="0"/>
              <a:t>into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form fields</a:t>
            </a:r>
          </a:p>
          <a:p>
            <a:pPr lvl="1"/>
            <a:r>
              <a:rPr lang="en-US" dirty="0"/>
              <a:t>Hiding </a:t>
            </a:r>
            <a:r>
              <a:rPr lang="en-US" b="1" dirty="0">
                <a:solidFill>
                  <a:schemeClr val="bg1"/>
                </a:solidFill>
              </a:rPr>
              <a:t>warning messages </a:t>
            </a:r>
            <a:r>
              <a:rPr lang="en-US" dirty="0"/>
              <a:t>that the user has previously acknowledged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respect</a:t>
            </a:r>
            <a:r>
              <a:rPr lang="en-US" dirty="0"/>
              <a:t> the user's preferences</a:t>
            </a:r>
            <a:r>
              <a:rPr lang="bg-BG" dirty="0"/>
              <a:t>, </a:t>
            </a:r>
            <a:r>
              <a:rPr lang="en-US" dirty="0"/>
              <a:t>etc.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Sessions?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88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Structure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1433228"/>
            <a:ext cx="7391401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9156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9156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9156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Unique </a:t>
            </a:r>
          </a:p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Session ID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9680" y="1681707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9680" y="3201393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9680" y="3486064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5224" y="1877176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5224" y="3417899"/>
            <a:ext cx="38177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5224" y="4954992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Key-Value pairs with user data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10600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763000" y="3486063"/>
            <a:ext cx="589724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10600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29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Cookies</a:t>
            </a:r>
            <a:r>
              <a:rPr lang="en-US" sz="3200" dirty="0"/>
              <a:t> are used to store information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small file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chemeClr val="bg1"/>
                </a:solidFill>
              </a:rPr>
              <a:t>plain text </a:t>
            </a:r>
            <a:r>
              <a:rPr lang="en-US" sz="3200" dirty="0"/>
              <a:t>with no executable code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Sent by the server </a:t>
            </a:r>
            <a:r>
              <a:rPr lang="en-US" sz="3000" dirty="0"/>
              <a:t>to the client's browser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Stored by the browser </a:t>
            </a:r>
            <a:r>
              <a:rPr lang="en-US" sz="3000" dirty="0"/>
              <a:t>on the client's device (computer, tablet, etc.)</a:t>
            </a:r>
          </a:p>
          <a:p>
            <a:pPr lvl="1"/>
            <a:r>
              <a:rPr lang="en-US" sz="3000" dirty="0"/>
              <a:t>Hold small piece of data for a </a:t>
            </a:r>
            <a:r>
              <a:rPr lang="en-US" sz="3000" b="1" dirty="0">
                <a:solidFill>
                  <a:schemeClr val="bg1"/>
                </a:solidFill>
              </a:rPr>
              <a:t>particular client</a:t>
            </a:r>
            <a:r>
              <a:rPr lang="en-US" sz="3000" dirty="0"/>
              <a:t> and a </a:t>
            </a:r>
            <a:r>
              <a:rPr lang="en-US" sz="3000" b="1" dirty="0">
                <a:solidFill>
                  <a:schemeClr val="bg1"/>
                </a:solidFill>
              </a:rPr>
              <a:t>website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en-US" sz="3200" dirty="0"/>
              <a:t>Cookies are only stored on the </a:t>
            </a:r>
            <a:r>
              <a:rPr lang="en-US" sz="3200" b="1" dirty="0">
                <a:solidFill>
                  <a:schemeClr val="bg1"/>
                </a:solidFill>
              </a:rPr>
              <a:t>client-side</a:t>
            </a:r>
            <a:r>
              <a:rPr lang="en-US" sz="3200" dirty="0"/>
              <a:t> machine</a:t>
            </a:r>
          </a:p>
          <a:p>
            <a:r>
              <a:rPr lang="en-US" sz="3200" dirty="0"/>
              <a:t>Django uses a cookie containing a special </a:t>
            </a:r>
            <a:r>
              <a:rPr lang="en-US" sz="3200" b="1" dirty="0">
                <a:solidFill>
                  <a:schemeClr val="bg1"/>
                </a:solidFill>
              </a:rPr>
              <a:t>session id </a:t>
            </a:r>
            <a:r>
              <a:rPr lang="en-US" sz="3200" dirty="0"/>
              <a:t>to identify each </a:t>
            </a:r>
            <a:r>
              <a:rPr lang="en-US" sz="3200" b="1" dirty="0">
                <a:solidFill>
                  <a:schemeClr val="bg1"/>
                </a:solidFill>
              </a:rPr>
              <a:t>browser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its associated session </a:t>
            </a:r>
            <a:r>
              <a:rPr lang="en-US" sz="3200" dirty="0"/>
              <a:t>with the 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Cookies?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205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with Cookies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18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3519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73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954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8215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bg1"/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5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7965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51014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357601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8214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Cookie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bg1"/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7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000" y="4591678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6400" y="1612365"/>
            <a:ext cx="1787869" cy="19884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sid 5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101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r>
              <a:rPr lang="en-US" sz="2000" dirty="0">
                <a:solidFill>
                  <a:schemeClr val="bg2"/>
                </a:solidFill>
              </a:rPr>
              <a:t>sid 7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102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4833" y="4591678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uid  name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101 Teo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102 Bojo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5721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7401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221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80235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3374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221" y="4495801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1966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3886" y="4869777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7822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201404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442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096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7920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1375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346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3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file contains a table with </a:t>
            </a:r>
            <a:r>
              <a:rPr lang="en-US" b="1" dirty="0">
                <a:solidFill>
                  <a:schemeClr val="bg1"/>
                </a:solidFill>
              </a:rPr>
              <a:t>key-value</a:t>
            </a:r>
            <a:r>
              <a:rPr lang="en-US" dirty="0"/>
              <a:t>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 the Cookie?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351" y="1870176"/>
            <a:ext cx="9486122" cy="46482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27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Django's cache framework</a:t>
            </a:r>
          </a:p>
          <a:p>
            <a:r>
              <a:rPr lang="en-US" dirty="0"/>
              <a:t>Django's session framework</a:t>
            </a:r>
          </a:p>
          <a:p>
            <a:r>
              <a:rPr lang="en-US" dirty="0"/>
              <a:t>Django's middleware framework</a:t>
            </a:r>
          </a:p>
          <a:p>
            <a:r>
              <a:rPr lang="en-US" dirty="0"/>
              <a:t>Django signals</a:t>
            </a:r>
          </a:p>
          <a:p>
            <a:r>
              <a:rPr lang="en-US" dirty="0"/>
              <a:t>Pagination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Sessions were enabled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when you create a new project</a:t>
            </a:r>
          </a:p>
          <a:p>
            <a:r>
              <a:rPr lang="en-US" dirty="0"/>
              <a:t>The configuration is set up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settings.py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Sessions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93B8F-D566-46D7-888B-D2E74B2B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39" y="3294000"/>
            <a:ext cx="1027972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INSTALLED_APPS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'django.contrib.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MIDDLEWARE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'django.contrib.sessions.middleware.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SessionMiddleware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</p:txBody>
      </p:sp>
    </p:spTree>
    <p:extLst>
      <p:ext uri="{BB962C8B-B14F-4D97-AF65-F5344CB8AC3E}">
        <p14:creationId xmlns:p14="http://schemas.microsoft.com/office/powerpoint/2010/main" val="72520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r>
              <a:rPr lang="en-US" dirty="0"/>
              <a:t> (request) object in a view have a </a:t>
            </a:r>
            <a:r>
              <a:rPr lang="en-US" b="1" dirty="0">
                <a:solidFill>
                  <a:schemeClr val="bg1"/>
                </a:solidFill>
              </a:rPr>
              <a:t>session attribute</a:t>
            </a:r>
            <a:r>
              <a:rPr lang="en-US" dirty="0"/>
              <a:t>, which is a </a:t>
            </a:r>
            <a:r>
              <a:rPr lang="en-US" b="1" dirty="0">
                <a:solidFill>
                  <a:schemeClr val="bg1"/>
                </a:solidFill>
              </a:rPr>
              <a:t>dictionary-like</a:t>
            </a:r>
            <a:r>
              <a:rPr lang="en-US" dirty="0"/>
              <a:t> object</a:t>
            </a:r>
          </a:p>
          <a:p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request.session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at any point in your 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Sessions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8F2F2-FF9D-43EC-AAAA-FA50E2461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39" y="3960508"/>
            <a:ext cx="10279722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def index(request):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num_visits = request.session.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get('num_visits', 0)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request.session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['num_visits']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num_visits + 1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result = str(request.session['num_visits'])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HttpResponse('Number of visits: ' + result)</a:t>
            </a:r>
          </a:p>
        </p:txBody>
      </p:sp>
    </p:spTree>
    <p:extLst>
      <p:ext uri="{BB962C8B-B14F-4D97-AF65-F5344CB8AC3E}">
        <p14:creationId xmlns:p14="http://schemas.microsoft.com/office/powerpoint/2010/main" val="33536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as dictionary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</a:t>
            </a:r>
            <a:endParaRPr lang="bg-BG" dirty="0"/>
          </a:p>
          <a:p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 keys that </a:t>
            </a:r>
            <a:r>
              <a:rPr lang="en-US" b="1" dirty="0">
                <a:solidFill>
                  <a:schemeClr val="bg1"/>
                </a:solidFill>
              </a:rPr>
              <a:t>begin with an underscore</a:t>
            </a:r>
          </a:p>
          <a:p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 override it </a:t>
            </a:r>
            <a:r>
              <a:rPr lang="en-US" dirty="0"/>
              <a:t>with a new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772" y="3564000"/>
            <a:ext cx="9636456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def post_comment(request, new_comment):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if request.session.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get('has_commented', False)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HttpResponse("You've already commented.")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 = comments.Comment(comment=new_comment)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c.save()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request.session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['has_commented'] = True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return HttpResponse('Thanks for your comment!')</a:t>
            </a:r>
          </a:p>
        </p:txBody>
      </p:sp>
    </p:spTree>
    <p:extLst>
      <p:ext uri="{BB962C8B-B14F-4D97-AF65-F5344CB8AC3E}">
        <p14:creationId xmlns:p14="http://schemas.microsoft.com/office/powerpoint/2010/main" val="72496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E134965F-F072-495D-9897-26F96DB029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Django's Middleware Framework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BA5A169C-9B31-46E3-8E27-5938F5EF5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000" y="6507163"/>
            <a:ext cx="426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4" name="Picture 3" descr="A picture containing qr code&#10;&#10;Description automatically generated">
            <a:extLst>
              <a:ext uri="{FF2B5EF4-FFF2-40B4-BE49-F238E27FC236}">
                <a16:creationId xmlns:a16="http://schemas.microsoft.com/office/drawing/2014/main" id="{61BB8E46-68BE-4905-8E51-85DC8307496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57" y="1179000"/>
            <a:ext cx="3809685" cy="28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46589"/>
          </a:xfrm>
        </p:spPr>
        <p:txBody>
          <a:bodyPr>
            <a:normAutofit/>
          </a:bodyPr>
          <a:lstStyle/>
          <a:p>
            <a:r>
              <a:rPr lang="en-US" dirty="0"/>
              <a:t>Middleware is a </a:t>
            </a:r>
            <a:r>
              <a:rPr lang="en-US" b="1" dirty="0">
                <a:solidFill>
                  <a:schemeClr val="bg1"/>
                </a:solidFill>
              </a:rPr>
              <a:t>framework of hooks </a:t>
            </a:r>
            <a:r>
              <a:rPr lang="en-US" dirty="0"/>
              <a:t>into Django's request/response processing</a:t>
            </a:r>
          </a:p>
          <a:p>
            <a:pPr lvl="1"/>
            <a:r>
              <a:rPr lang="en-US" dirty="0"/>
              <a:t>It means that they are processed upon </a:t>
            </a:r>
            <a:r>
              <a:rPr lang="en-US" b="1" dirty="0">
                <a:solidFill>
                  <a:schemeClr val="bg1"/>
                </a:solidFill>
              </a:rPr>
              <a:t>every request/response</a:t>
            </a:r>
            <a:r>
              <a:rPr lang="en-US" dirty="0"/>
              <a:t> the Django handles</a:t>
            </a:r>
          </a:p>
          <a:p>
            <a:r>
              <a:rPr lang="en-US" dirty="0"/>
              <a:t>Each middleware component is responsible for doing some </a:t>
            </a:r>
            <a:r>
              <a:rPr lang="en-US" b="1" dirty="0">
                <a:solidFill>
                  <a:schemeClr val="bg1"/>
                </a:solidFill>
              </a:rPr>
              <a:t>specific function</a:t>
            </a:r>
          </a:p>
          <a:p>
            <a:r>
              <a:rPr lang="en-US" dirty="0"/>
              <a:t>You could use the </a:t>
            </a:r>
            <a:r>
              <a:rPr lang="en-US" b="1" dirty="0">
                <a:solidFill>
                  <a:schemeClr val="bg1"/>
                </a:solidFill>
              </a:rPr>
              <a:t>built-in</a:t>
            </a:r>
            <a:r>
              <a:rPr lang="en-US" dirty="0"/>
              <a:t> middleware components or </a:t>
            </a:r>
            <a:r>
              <a:rPr lang="en-US" b="1" dirty="0">
                <a:solidFill>
                  <a:schemeClr val="bg1"/>
                </a:solidFill>
              </a:rPr>
              <a:t>write your own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Framework</a:t>
            </a:r>
          </a:p>
        </p:txBody>
      </p:sp>
    </p:spTree>
    <p:extLst>
      <p:ext uri="{BB962C8B-B14F-4D97-AF65-F5344CB8AC3E}">
        <p14:creationId xmlns:p14="http://schemas.microsoft.com/office/powerpoint/2010/main" val="44065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Middleware is a regular </a:t>
            </a:r>
            <a:r>
              <a:rPr lang="en-US" b="1" dirty="0">
                <a:solidFill>
                  <a:schemeClr val="bg1"/>
                </a:solidFill>
              </a:rPr>
              <a:t>Python class</a:t>
            </a:r>
          </a:p>
          <a:p>
            <a:r>
              <a:rPr lang="en-US" dirty="0"/>
              <a:t>The Middleware classes </a:t>
            </a:r>
            <a:r>
              <a:rPr lang="en-US" b="1" dirty="0">
                <a:solidFill>
                  <a:schemeClr val="bg1"/>
                </a:solidFill>
              </a:rPr>
              <a:t>doesn't have to subclass </a:t>
            </a:r>
            <a:r>
              <a:rPr lang="en-US" dirty="0"/>
              <a:t>anything</a:t>
            </a:r>
          </a:p>
          <a:p>
            <a:r>
              <a:rPr lang="en-US" dirty="0"/>
              <a:t>The path to the class should be registered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MIDDLEWARE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at the project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settings.py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Class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125" y="4007180"/>
            <a:ext cx="462375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MIDDLEWARE = [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i="1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write the path here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5894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46589"/>
          </a:xfrm>
        </p:spPr>
        <p:txBody>
          <a:bodyPr>
            <a:normAutofit/>
          </a:bodyPr>
          <a:lstStyle/>
          <a:p>
            <a:r>
              <a:rPr lang="en-US" dirty="0"/>
              <a:t>The Middleware classes are </a:t>
            </a:r>
            <a:r>
              <a:rPr lang="en-US" b="1" dirty="0">
                <a:solidFill>
                  <a:schemeClr val="bg1"/>
                </a:solidFill>
              </a:rPr>
              <a:t>called twice </a:t>
            </a:r>
            <a:r>
              <a:rPr lang="en-US" dirty="0"/>
              <a:t>during the request/response life cycle</a:t>
            </a:r>
          </a:p>
          <a:p>
            <a:pPr lvl="1"/>
            <a:r>
              <a:rPr lang="en-US" dirty="0"/>
              <a:t>During the </a:t>
            </a:r>
            <a:r>
              <a:rPr lang="en-US" b="1" dirty="0">
                <a:solidFill>
                  <a:schemeClr val="bg1"/>
                </a:solidFill>
              </a:rPr>
              <a:t>request cycle</a:t>
            </a:r>
            <a:r>
              <a:rPr lang="en-US" dirty="0"/>
              <a:t>, the Middleware classes are executed </a:t>
            </a:r>
            <a:r>
              <a:rPr lang="en-US" b="1" dirty="0">
                <a:solidFill>
                  <a:schemeClr val="bg1"/>
                </a:solidFill>
              </a:rPr>
              <a:t>top-down</a:t>
            </a:r>
          </a:p>
          <a:p>
            <a:pPr lvl="1"/>
            <a:r>
              <a:rPr lang="en-US" dirty="0"/>
              <a:t>During the </a:t>
            </a:r>
            <a:r>
              <a:rPr lang="en-US" b="1" dirty="0">
                <a:solidFill>
                  <a:schemeClr val="bg1"/>
                </a:solidFill>
              </a:rPr>
              <a:t>response cycle</a:t>
            </a:r>
            <a:r>
              <a:rPr lang="en-US" dirty="0"/>
              <a:t>, the Middleware classes are executed </a:t>
            </a:r>
            <a:r>
              <a:rPr lang="en-US" b="1" dirty="0">
                <a:solidFill>
                  <a:schemeClr val="bg1"/>
                </a:solidFill>
              </a:rPr>
              <a:t>bottom-up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Middleware</a:t>
            </a:r>
          </a:p>
        </p:txBody>
      </p:sp>
    </p:spTree>
    <p:extLst>
      <p:ext uri="{BB962C8B-B14F-4D97-AF65-F5344CB8AC3E}">
        <p14:creationId xmlns:p14="http://schemas.microsoft.com/office/powerpoint/2010/main" val="271781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the cache is set up (as in the first section), the simplest way to use caching is to </a:t>
            </a:r>
            <a:r>
              <a:rPr lang="en-US" b="1" dirty="0">
                <a:solidFill>
                  <a:schemeClr val="bg1"/>
                </a:solidFill>
              </a:rPr>
              <a:t>cache your entire site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"update" </a:t>
            </a:r>
            <a:r>
              <a:rPr lang="en-US" dirty="0"/>
              <a:t>middleware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in the list, and the </a:t>
            </a:r>
            <a:r>
              <a:rPr lang="en-US" b="1" dirty="0">
                <a:solidFill>
                  <a:schemeClr val="bg1"/>
                </a:solidFill>
              </a:rPr>
              <a:t>"fetch"</a:t>
            </a:r>
            <a:r>
              <a:rPr lang="en-US" dirty="0"/>
              <a:t> middleware must be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Middleware Classes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21" y="4104000"/>
            <a:ext cx="846000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MIDDLEWARE = [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'django.middleware.cache.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UpdateCacheMiddleware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'django.middleware.common.CommonMiddleware',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'django.middleware.cache.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FetchFromCacheMiddleware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294A6138-C300-43B4-97C6-0ED21D6D9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5717010"/>
            <a:ext cx="4230000" cy="1007881"/>
          </a:xfrm>
          <a:prstGeom prst="wedgeRoundRectCallout">
            <a:avLst>
              <a:gd name="adj1" fmla="val -33601"/>
              <a:gd name="adj2" fmla="val -662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</a:rPr>
              <a:t>Caches GET and HEAD responses with status 200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A76E3B3F-D953-4125-B072-86C449002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084" y="3159925"/>
            <a:ext cx="4791946" cy="1130507"/>
          </a:xfrm>
          <a:prstGeom prst="wedgeRoundRectCallout">
            <a:avLst>
              <a:gd name="adj1" fmla="val -34567"/>
              <a:gd name="adj2" fmla="val 60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</a:rPr>
              <a:t>Automatically sets a few headers in each </a:t>
            </a:r>
            <a:r>
              <a:rPr lang="en-US" sz="2800" b="1" dirty="0" err="1">
                <a:solidFill>
                  <a:schemeClr val="bg2"/>
                </a:solidFill>
              </a:rPr>
              <a:t>HttpResponse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8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"security"</a:t>
            </a:r>
            <a:r>
              <a:rPr lang="en-US" dirty="0"/>
              <a:t> Middleware provides </a:t>
            </a:r>
            <a:r>
              <a:rPr lang="en-US" b="1" dirty="0">
                <a:solidFill>
                  <a:schemeClr val="bg1"/>
                </a:solidFill>
              </a:rPr>
              <a:t>several security enhancements</a:t>
            </a:r>
            <a:r>
              <a:rPr lang="en-US" dirty="0"/>
              <a:t> to the request/response cycle</a:t>
            </a:r>
          </a:p>
          <a:p>
            <a:r>
              <a:rPr lang="en-US" dirty="0"/>
              <a:t>Each one can be </a:t>
            </a:r>
            <a:r>
              <a:rPr lang="en-US" b="1" dirty="0">
                <a:solidFill>
                  <a:schemeClr val="bg1"/>
                </a:solidFill>
              </a:rPr>
              <a:t>independently</a:t>
            </a:r>
            <a:r>
              <a:rPr lang="en-US" dirty="0"/>
              <a:t> enabled or disabled with a setting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Middleware Classes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000" y="3699000"/>
            <a:ext cx="8460000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MIDDLEWARE = [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'django.middleware.security.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SecurityMiddleware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B1BF6DD-F175-43B7-97A8-F6BC74CE9E4B}"/>
              </a:ext>
            </a:extLst>
          </p:cNvPr>
          <p:cNvSpPr txBox="1">
            <a:spLocks/>
          </p:cNvSpPr>
          <p:nvPr/>
        </p:nvSpPr>
        <p:spPr>
          <a:xfrm>
            <a:off x="1326000" y="6289810"/>
            <a:ext cx="9540000" cy="3841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All built-in Middleware classes: </a:t>
            </a:r>
            <a:r>
              <a:rPr lang="en-US" sz="1800" dirty="0">
                <a:hlinkClick r:id="rId3"/>
              </a:rPr>
              <a:t>https://docs.djangoproject.com/en/4.0/ref/middleware/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56505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46589"/>
          </a:xfrm>
        </p:spPr>
        <p:txBody>
          <a:bodyPr>
            <a:normAutofit/>
          </a:bodyPr>
          <a:lstStyle/>
          <a:p>
            <a:r>
              <a:rPr lang="en-US" dirty="0"/>
              <a:t>First, create a middleware</a:t>
            </a:r>
            <a:r>
              <a:rPr lang="en-US" b="1" dirty="0">
                <a:solidFill>
                  <a:schemeClr val="bg1"/>
                </a:solidFill>
              </a:rPr>
              <a:t> factory </a:t>
            </a:r>
            <a:r>
              <a:rPr lang="en-US" dirty="0"/>
              <a:t>that takes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get_response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callable and returns a middleware</a:t>
            </a:r>
          </a:p>
          <a:p>
            <a:pPr lvl="1"/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get_response</a:t>
            </a:r>
            <a:r>
              <a:rPr lang="en-US" dirty="0"/>
              <a:t> callable</a:t>
            </a:r>
          </a:p>
          <a:p>
            <a:pPr lvl="2"/>
            <a:r>
              <a:rPr lang="en-US" dirty="0"/>
              <a:t>Can be the </a:t>
            </a:r>
            <a:r>
              <a:rPr lang="en-US" b="1" dirty="0">
                <a:solidFill>
                  <a:schemeClr val="bg1"/>
                </a:solidFill>
              </a:rPr>
              <a:t>next middleware </a:t>
            </a:r>
            <a:r>
              <a:rPr lang="en-US" dirty="0"/>
              <a:t>in the chain</a:t>
            </a:r>
          </a:p>
          <a:p>
            <a:pPr lvl="2"/>
            <a:r>
              <a:rPr lang="en-US" dirty="0"/>
              <a:t>Can be the </a:t>
            </a:r>
            <a:r>
              <a:rPr lang="en-US" b="1" dirty="0">
                <a:solidFill>
                  <a:schemeClr val="bg1"/>
                </a:solidFill>
              </a:rPr>
              <a:t>actual view</a:t>
            </a:r>
            <a:r>
              <a:rPr lang="en-US" dirty="0"/>
              <a:t>, if this is the last listed middleware</a:t>
            </a:r>
          </a:p>
          <a:p>
            <a:r>
              <a:rPr lang="en-US" dirty="0"/>
              <a:t>Then, create a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takes a request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returns a response</a:t>
            </a:r>
            <a:r>
              <a:rPr lang="en-US" dirty="0"/>
              <a:t>, just like a view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</a:t>
            </a:r>
          </a:p>
        </p:txBody>
      </p:sp>
    </p:spTree>
    <p:extLst>
      <p:ext uri="{BB962C8B-B14F-4D97-AF65-F5344CB8AC3E}">
        <p14:creationId xmlns:p14="http://schemas.microsoft.com/office/powerpoint/2010/main" val="306311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#python-web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 Structure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800" y="1283280"/>
            <a:ext cx="10146400" cy="52237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simple_middleware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get_response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# One-time configuration and initialization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def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middleware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(request):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# Code to be executed for each request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# the view (and later middleware) are called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response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get_response(request)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# Code to be executed for each request/response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# the view is called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response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middleware</a:t>
            </a:r>
          </a:p>
        </p:txBody>
      </p:sp>
    </p:spTree>
    <p:extLst>
      <p:ext uri="{BB962C8B-B14F-4D97-AF65-F5344CB8AC3E}">
        <p14:creationId xmlns:p14="http://schemas.microsoft.com/office/powerpoint/2010/main" val="256049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E134965F-F072-495D-9897-26F96DB029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 Signals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BA5A169C-9B31-46E3-8E27-5938F5EF5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000" y="6507163"/>
            <a:ext cx="426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F8DECB6-FE58-40E6-9284-101958286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00" y="1224000"/>
            <a:ext cx="2888400" cy="28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Django Signals</a:t>
            </a:r>
            <a:r>
              <a:rPr lang="en-US" dirty="0"/>
              <a:t> is a strategy to allow </a:t>
            </a:r>
            <a:r>
              <a:rPr lang="en-US" b="1" dirty="0">
                <a:solidFill>
                  <a:schemeClr val="bg1"/>
                </a:solidFill>
              </a:rPr>
              <a:t>decoupled</a:t>
            </a:r>
            <a:r>
              <a:rPr lang="en-US" dirty="0"/>
              <a:t> applications to get </a:t>
            </a:r>
            <a:r>
              <a:rPr lang="en-US" b="1" dirty="0">
                <a:solidFill>
                  <a:schemeClr val="bg1"/>
                </a:solidFill>
              </a:rPr>
              <a:t>notified</a:t>
            </a:r>
            <a:r>
              <a:rPr lang="en-US" dirty="0"/>
              <a:t> when certain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occur</a:t>
            </a:r>
          </a:p>
          <a:p>
            <a:r>
              <a:rPr lang="en-US" dirty="0"/>
              <a:t>A common use case is when you extend the </a:t>
            </a:r>
            <a:r>
              <a:rPr lang="en-US" b="1" dirty="0">
                <a:solidFill>
                  <a:schemeClr val="bg1"/>
                </a:solidFill>
              </a:rPr>
              <a:t>Custom Django User</a:t>
            </a:r>
            <a:r>
              <a:rPr lang="en-US" dirty="0"/>
              <a:t> by using the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r>
              <a:rPr lang="en-US" dirty="0"/>
              <a:t> strategy through a one-to-one relationship</a:t>
            </a:r>
          </a:p>
          <a:p>
            <a:r>
              <a:rPr lang="en-US" dirty="0"/>
              <a:t>We use a </a:t>
            </a:r>
            <a:r>
              <a:rPr lang="en-US" b="1" dirty="0">
                <a:solidFill>
                  <a:schemeClr val="bg1"/>
                </a:solidFill>
              </a:rPr>
              <a:t>"signal dispatcher"</a:t>
            </a:r>
            <a:r>
              <a:rPr lang="en-US" dirty="0"/>
              <a:t> to listen for the User's </a:t>
            </a:r>
            <a:r>
              <a:rPr lang="en-US" b="1" dirty="0" err="1">
                <a:solidFill>
                  <a:schemeClr val="bg1"/>
                </a:solidFill>
              </a:rPr>
              <a:t>post_save</a:t>
            </a:r>
            <a:r>
              <a:rPr lang="en-US" dirty="0"/>
              <a:t> event to also update the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r>
              <a:rPr lang="en-US" dirty="0"/>
              <a:t> instance as well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Signals?</a:t>
            </a:r>
          </a:p>
        </p:txBody>
      </p:sp>
    </p:spTree>
    <p:extLst>
      <p:ext uri="{BB962C8B-B14F-4D97-AF65-F5344CB8AC3E}">
        <p14:creationId xmlns:p14="http://schemas.microsoft.com/office/powerpoint/2010/main" val="284681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59C8EBA-BDB8-4C5C-A110-5E27448B3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8CE3DEE-03A4-4215-838B-B14511B01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08911"/>
            <a:ext cx="9765000" cy="5546589"/>
          </a:xfrm>
        </p:spPr>
        <p:txBody>
          <a:bodyPr/>
          <a:lstStyle/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many pieces</a:t>
            </a:r>
            <a:r>
              <a:rPr lang="en-US" dirty="0"/>
              <a:t> of code may be interested in the </a:t>
            </a:r>
            <a:r>
              <a:rPr lang="en-US" b="1" dirty="0">
                <a:solidFill>
                  <a:schemeClr val="bg1"/>
                </a:solidFill>
              </a:rPr>
              <a:t>same events</a:t>
            </a:r>
          </a:p>
          <a:p>
            <a:r>
              <a:rPr lang="en-US" dirty="0"/>
              <a:t>When you need to interact with a </a:t>
            </a:r>
            <a:r>
              <a:rPr lang="en-US" b="1" dirty="0">
                <a:solidFill>
                  <a:schemeClr val="bg1"/>
                </a:solidFill>
              </a:rPr>
              <a:t>decoupled application</a:t>
            </a:r>
            <a:r>
              <a:rPr lang="en-US" dirty="0"/>
              <a:t>, e.g.</a:t>
            </a:r>
          </a:p>
          <a:p>
            <a:pPr lvl="1"/>
            <a:r>
              <a:rPr lang="en-US" dirty="0"/>
              <a:t>A Django core model</a:t>
            </a:r>
          </a:p>
          <a:p>
            <a:pPr lvl="1"/>
            <a:r>
              <a:rPr lang="en-US" dirty="0"/>
              <a:t>A model defined by a third-party app</a:t>
            </a:r>
          </a:p>
          <a:p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12FF4119-5D5B-4F18-B227-CC45A99F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Signals</a:t>
            </a:r>
          </a:p>
        </p:txBody>
      </p:sp>
    </p:spTree>
    <p:extLst>
      <p:ext uri="{BB962C8B-B14F-4D97-AF65-F5344CB8AC3E}">
        <p14:creationId xmlns:p14="http://schemas.microsoft.com/office/powerpoint/2010/main" val="41919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when the business requirement of an application may require some processing </a:t>
            </a:r>
            <a:r>
              <a:rPr lang="en-US" b="1" dirty="0">
                <a:solidFill>
                  <a:schemeClr val="bg1"/>
                </a:solidFill>
              </a:rPr>
              <a:t>just before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after saving the data </a:t>
            </a:r>
            <a:r>
              <a:rPr lang="en-US" dirty="0"/>
              <a:t>to the database</a:t>
            </a:r>
          </a:p>
          <a:p>
            <a:pPr lvl="1"/>
            <a:r>
              <a:rPr lang="en-US" dirty="0"/>
              <a:t>One possible way is to </a:t>
            </a:r>
            <a:r>
              <a:rPr lang="en-US" b="1" dirty="0">
                <a:solidFill>
                  <a:schemeClr val="bg1"/>
                </a:solidFill>
              </a:rPr>
              <a:t>override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save()</a:t>
            </a:r>
            <a:r>
              <a:rPr lang="en-US" dirty="0"/>
              <a:t> method on each model</a:t>
            </a:r>
          </a:p>
          <a:p>
            <a:pPr lvl="1"/>
            <a:r>
              <a:rPr lang="en-US" dirty="0"/>
              <a:t>More efficient way is to </a:t>
            </a:r>
            <a:r>
              <a:rPr lang="en-US" b="1" dirty="0">
                <a:solidFill>
                  <a:schemeClr val="bg1"/>
                </a:solidFill>
              </a:rPr>
              <a:t>use Django signals</a:t>
            </a:r>
          </a:p>
          <a:p>
            <a:r>
              <a:rPr lang="en-US" dirty="0"/>
              <a:t>These components work on the </a:t>
            </a:r>
            <a:r>
              <a:rPr lang="en-US" b="1" dirty="0">
                <a:solidFill>
                  <a:schemeClr val="bg1"/>
                </a:solidFill>
              </a:rPr>
              <a:t>concept of senders</a:t>
            </a:r>
            <a:r>
              <a:rPr lang="en-US" dirty="0"/>
              <a:t> (usually the model) and </a:t>
            </a:r>
            <a:r>
              <a:rPr lang="en-US" b="1" dirty="0">
                <a:solidFill>
                  <a:schemeClr val="bg1"/>
                </a:solidFill>
              </a:rPr>
              <a:t>receivers</a:t>
            </a:r>
            <a:r>
              <a:rPr lang="en-US" dirty="0"/>
              <a:t> (usually the processing function)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pre_save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post_save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526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</a:t>
            </a:r>
            <a:r>
              <a:rPr lang="en-US" b="1" dirty="0">
                <a:solidFill>
                  <a:schemeClr val="bg1"/>
                </a:solidFill>
              </a:rPr>
              <a:t>before an order is saved</a:t>
            </a:r>
            <a:r>
              <a:rPr lang="en-US" dirty="0"/>
              <a:t>, the inventory should be checked to ensure the </a:t>
            </a:r>
            <a:r>
              <a:rPr lang="en-US" b="1" dirty="0">
                <a:solidFill>
                  <a:schemeClr val="bg1"/>
                </a:solidFill>
              </a:rPr>
              <a:t>item is in stock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(1)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0" y="2619000"/>
            <a:ext cx="104400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django.db.models.signals import pre_save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validate_order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(sender, instance, **kwargs):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if instance.quantity &lt; instance.inventory_item.quantity: 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# order can be fulfilled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instance.save()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# write logic to reject save and give message why</a:t>
            </a:r>
          </a:p>
          <a:p>
            <a:pPr marL="182880"/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pre_save.connect(validate_order, sender=Order)</a:t>
            </a:r>
          </a:p>
        </p:txBody>
      </p:sp>
    </p:spTree>
    <p:extLst>
      <p:ext uri="{BB962C8B-B14F-4D97-AF65-F5344CB8AC3E}">
        <p14:creationId xmlns:p14="http://schemas.microsoft.com/office/powerpoint/2010/main" val="181210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After an order is saved</a:t>
            </a:r>
            <a:r>
              <a:rPr lang="en-US" dirty="0"/>
              <a:t>, there should be a logic to </a:t>
            </a:r>
            <a:r>
              <a:rPr lang="en-US" b="1" dirty="0">
                <a:solidFill>
                  <a:schemeClr val="bg1"/>
                </a:solidFill>
              </a:rPr>
              <a:t>send a notification</a:t>
            </a:r>
            <a:r>
              <a:rPr lang="en-US" dirty="0"/>
              <a:t> that the order has been received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(2)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386" y="2844000"/>
            <a:ext cx="837322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django.db.models.signals import post_save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myapp.utils import send_notification</a:t>
            </a:r>
          </a:p>
          <a:p>
            <a:pPr marL="182880"/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notify_user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(sender, instance, **kwargs):</a:t>
            </a:r>
          </a:p>
          <a:p>
            <a:pPr marL="182880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send_notification(instance.ordered_by)</a:t>
            </a:r>
          </a:p>
          <a:p>
            <a:pPr marL="182880"/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post_save.connect(notify_user, sender=Order)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226D5F7A-2FDC-4A84-9880-C89F03A99B1C}"/>
              </a:ext>
            </a:extLst>
          </p:cNvPr>
          <p:cNvSpPr txBox="1">
            <a:spLocks/>
          </p:cNvSpPr>
          <p:nvPr/>
        </p:nvSpPr>
        <p:spPr>
          <a:xfrm>
            <a:off x="1326000" y="6289810"/>
            <a:ext cx="9540000" cy="3841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All Django signals: </a:t>
            </a:r>
            <a:r>
              <a:rPr lang="en-US" sz="1800" dirty="0">
                <a:hlinkClick r:id="rId2"/>
              </a:rPr>
              <a:t>https://docs.djangoproject.com/en/4.0/topics/signals/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79027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E134965F-F072-495D-9897-26F96DB029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BA5A169C-9B31-46E3-8E27-5938F5EF5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000" y="6507163"/>
            <a:ext cx="426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4" name="Picture 3" descr="A picture containing text, plate, dishware&#10;&#10;Description automatically generated">
            <a:extLst>
              <a:ext uri="{FF2B5EF4-FFF2-40B4-BE49-F238E27FC236}">
                <a16:creationId xmlns:a16="http://schemas.microsoft.com/office/drawing/2014/main" id="{48D3F2E9-F199-4DAC-92A0-D8893D14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00" y="1269000"/>
            <a:ext cx="2753400" cy="27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2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35927"/>
          </a:xfrm>
        </p:spPr>
        <p:txBody>
          <a:bodyPr>
            <a:normAutofit/>
          </a:bodyPr>
          <a:lstStyle/>
          <a:p>
            <a:r>
              <a:rPr lang="en-US" sz="3500" dirty="0"/>
              <a:t>Pagination is used to </a:t>
            </a:r>
            <a:r>
              <a:rPr lang="en-US" sz="3500" b="1" dirty="0">
                <a:solidFill>
                  <a:schemeClr val="bg1"/>
                </a:solidFill>
              </a:rPr>
              <a:t>divide</a:t>
            </a:r>
            <a:r>
              <a:rPr lang="en-US" sz="3500" dirty="0"/>
              <a:t> returned data and </a:t>
            </a:r>
            <a:r>
              <a:rPr lang="en-US" sz="3500" b="1" dirty="0">
                <a:solidFill>
                  <a:schemeClr val="bg1"/>
                </a:solidFill>
              </a:rPr>
              <a:t>display it on multiple pages </a:t>
            </a:r>
            <a:r>
              <a:rPr lang="en-US" sz="3500" dirty="0"/>
              <a:t>within one web page</a:t>
            </a:r>
          </a:p>
          <a:p>
            <a:r>
              <a:rPr lang="en-US" sz="3500" dirty="0"/>
              <a:t>Pagination includes the logic of </a:t>
            </a:r>
            <a:r>
              <a:rPr lang="en-US" sz="3500" b="1" dirty="0">
                <a:solidFill>
                  <a:schemeClr val="bg1"/>
                </a:solidFill>
              </a:rPr>
              <a:t>preparing and displaying the links</a:t>
            </a:r>
            <a:r>
              <a:rPr lang="en-US" sz="3500" dirty="0"/>
              <a:t> to the various pages</a:t>
            </a:r>
          </a:p>
          <a:p>
            <a:r>
              <a:rPr lang="en-US" sz="3500" dirty="0"/>
              <a:t>Paginated data is </a:t>
            </a:r>
            <a:r>
              <a:rPr lang="en-US" sz="3500" b="1" dirty="0">
                <a:solidFill>
                  <a:schemeClr val="bg1"/>
                </a:solidFill>
              </a:rPr>
              <a:t>data that's split</a:t>
            </a:r>
            <a:r>
              <a:rPr lang="en-US" sz="3500" dirty="0"/>
              <a:t> across several </a:t>
            </a:r>
            <a:r>
              <a:rPr lang="en-US" sz="3500" b="1" dirty="0">
                <a:solidFill>
                  <a:schemeClr val="bg1"/>
                </a:solidFill>
              </a:rPr>
              <a:t>pages</a:t>
            </a:r>
            <a:r>
              <a:rPr lang="en-US" sz="3500" dirty="0"/>
              <a:t>, with "Previous"/"Next" links</a:t>
            </a:r>
          </a:p>
          <a:p>
            <a:r>
              <a:rPr lang="en-US" sz="3500" dirty="0"/>
              <a:t>Django provides high-level and low-level ways to help you manage it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</p:spTree>
    <p:extLst>
      <p:ext uri="{BB962C8B-B14F-4D97-AF65-F5344CB8AC3E}">
        <p14:creationId xmlns:p14="http://schemas.microsoft.com/office/powerpoint/2010/main" val="7222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methods of pagination use the </a:t>
            </a:r>
            <a:r>
              <a:rPr lang="en-US" b="1" dirty="0">
                <a:solidFill>
                  <a:schemeClr val="bg1"/>
                </a:solidFill>
              </a:rPr>
              <a:t>Paginator class</a:t>
            </a:r>
          </a:p>
          <a:p>
            <a:r>
              <a:rPr lang="en-US" dirty="0"/>
              <a:t>It does all the heavy lifting of splitting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QuerySet</a:t>
            </a:r>
            <a:r>
              <a:rPr lang="en-US" dirty="0"/>
              <a:t> into </a:t>
            </a:r>
            <a:r>
              <a:rPr lang="en-US" b="1" dirty="0">
                <a:solidFill>
                  <a:schemeClr val="bg1"/>
                </a:solidFill>
              </a:rPr>
              <a:t>Page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Paginator Class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3339000"/>
            <a:ext cx="10080000" cy="28538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django.core.paginator import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Paginator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def listing(request):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employees_list = Employee.objects.all()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paginator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Paginator(employees_list, 25)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page_number = request.GET.get('page')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page_obj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= paginator.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get_page(page_number)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render(request, 'list.html', {'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page_obj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': page_obj})</a:t>
            </a:r>
          </a:p>
        </p:txBody>
      </p:sp>
    </p:spTree>
    <p:extLst>
      <p:ext uri="{BB962C8B-B14F-4D97-AF65-F5344CB8AC3E}">
        <p14:creationId xmlns:p14="http://schemas.microsoft.com/office/powerpoint/2010/main" val="404526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Django's Cache Framework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39191AD-4573-4FCE-8FD9-7029253C4C0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09" y="1385091"/>
            <a:ext cx="2997581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ListView</a:t>
            </a:r>
            <a:r>
              <a:rPr lang="en-US" dirty="0"/>
              <a:t> provides a </a:t>
            </a:r>
            <a:r>
              <a:rPr lang="en-US" b="1" dirty="0">
                <a:solidFill>
                  <a:schemeClr val="bg1"/>
                </a:solidFill>
              </a:rPr>
              <a:t>built-in way </a:t>
            </a:r>
            <a:r>
              <a:rPr lang="en-US" dirty="0"/>
              <a:t>to paginate the displayed list</a:t>
            </a:r>
          </a:p>
          <a:p>
            <a:r>
              <a:rPr lang="en-US" dirty="0"/>
              <a:t>It limits the number of objects per page and adds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paginator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page_obj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 context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 in CBV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500" y="3744000"/>
            <a:ext cx="6795000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django.views.generic import ListView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from myapp.models import Contact</a:t>
            </a:r>
          </a:p>
          <a:p>
            <a:pPr marL="182880"/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EmployeeListView(ListView):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paginate_by = 2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model = Employee</a:t>
            </a:r>
          </a:p>
        </p:txBody>
      </p:sp>
    </p:spTree>
    <p:extLst>
      <p:ext uri="{BB962C8B-B14F-4D97-AF65-F5344CB8AC3E}">
        <p14:creationId xmlns:p14="http://schemas.microsoft.com/office/powerpoint/2010/main" val="263733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 in the Template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6AE19-0594-4181-874C-79505EA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4" y="1629000"/>
            <a:ext cx="10957872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page_obj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{{ employee.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full_name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}}&lt;br&gt;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{% endfor %}</a:t>
            </a:r>
          </a:p>
          <a:p>
            <a:pPr marL="182880"/>
            <a:endParaRPr lang="en-US" sz="1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page_obj.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has_previous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&lt;a href="?page=1"&gt;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&lt;a href="?page={{ page_obj.previous_page_number }}"&gt;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previous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{% endif %}</a:t>
            </a:r>
          </a:p>
          <a:p>
            <a:pPr marL="182880"/>
            <a:endParaRPr lang="en-US" sz="1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Page {{ page_obj.number }} of {{ page_obj.paginator.num_pages }}.</a:t>
            </a:r>
          </a:p>
          <a:p>
            <a:pPr marL="182880"/>
            <a:endParaRPr lang="en-US" sz="1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page_obj.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has_next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&lt;a href="?page={{ page_obj.next_page_number }}"&gt;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&lt;a href="?page={{ page_obj.paginator.num_pages }}"&gt;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marL="182880"/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{% endif %}</a:t>
            </a:r>
          </a:p>
        </p:txBody>
      </p:sp>
    </p:spTree>
    <p:extLst>
      <p:ext uri="{BB962C8B-B14F-4D97-AF65-F5344CB8AC3E}">
        <p14:creationId xmlns:p14="http://schemas.microsoft.com/office/powerpoint/2010/main" val="241121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Practicing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 in Class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655763"/>
            <a:ext cx="7811784" cy="4642804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Django's cache framework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Django's session framework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Django's middleware framework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Django signals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Pagination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5614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46589"/>
          </a:xfrm>
        </p:spPr>
        <p:txBody>
          <a:bodyPr>
            <a:normAutofit/>
          </a:bodyPr>
          <a:lstStyle/>
          <a:p>
            <a:r>
              <a:rPr lang="en-US" dirty="0"/>
              <a:t>To cache something is to </a:t>
            </a:r>
            <a:r>
              <a:rPr lang="en-US" b="1" dirty="0">
                <a:solidFill>
                  <a:schemeClr val="bg1"/>
                </a:solidFill>
              </a:rPr>
              <a:t>save the result </a:t>
            </a:r>
            <a:r>
              <a:rPr lang="en-US" dirty="0"/>
              <a:t>of an expensive calculation so that you </a:t>
            </a:r>
            <a:r>
              <a:rPr lang="en-US" b="1" dirty="0">
                <a:solidFill>
                  <a:schemeClr val="bg1"/>
                </a:solidFill>
              </a:rPr>
              <a:t>don't have to perform the calculation next time</a:t>
            </a:r>
          </a:p>
          <a:p>
            <a:r>
              <a:rPr lang="en-US" dirty="0"/>
              <a:t>When a </a:t>
            </a:r>
            <a:r>
              <a:rPr lang="en-US" b="1" dirty="0">
                <a:solidFill>
                  <a:schemeClr val="bg1"/>
                </a:solidFill>
              </a:rPr>
              <a:t>cache client</a:t>
            </a:r>
            <a:r>
              <a:rPr lang="en-US" dirty="0"/>
              <a:t> attempts to access data, it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checks the cache</a:t>
            </a:r>
          </a:p>
          <a:p>
            <a:pPr lvl="1"/>
            <a:r>
              <a:rPr lang="en-US" dirty="0"/>
              <a:t>If the page </a:t>
            </a:r>
            <a:r>
              <a:rPr lang="en-US" b="1" dirty="0">
                <a:solidFill>
                  <a:schemeClr val="bg1"/>
                </a:solidFill>
              </a:rPr>
              <a:t>is in the cache </a:t>
            </a:r>
            <a:r>
              <a:rPr lang="en-US" dirty="0"/>
              <a:t>return the </a:t>
            </a:r>
            <a:r>
              <a:rPr lang="en-US" b="1" dirty="0">
                <a:solidFill>
                  <a:schemeClr val="bg1"/>
                </a:solidFill>
              </a:rPr>
              <a:t>cached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</a:p>
          <a:p>
            <a:pPr lvl="1"/>
            <a:r>
              <a:rPr lang="en-US" dirty="0"/>
              <a:t>Otherwise, </a:t>
            </a:r>
            <a:r>
              <a:rPr lang="en-US" b="1" dirty="0">
                <a:solidFill>
                  <a:schemeClr val="bg1"/>
                </a:solidFill>
              </a:rPr>
              <a:t>generate the page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the generated page in the cache (for next time) and then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generated page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79918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It lets you </a:t>
            </a:r>
            <a:r>
              <a:rPr lang="en-US" sz="3400" b="1" dirty="0">
                <a:solidFill>
                  <a:schemeClr val="bg1"/>
                </a:solidFill>
              </a:rPr>
              <a:t>save dynamic pages</a:t>
            </a:r>
            <a:r>
              <a:rPr lang="en-US" sz="3400" dirty="0"/>
              <a:t>, so they don't have to be calculated for each</a:t>
            </a:r>
            <a:r>
              <a:rPr lang="bg-BG" sz="3400" dirty="0"/>
              <a:t> </a:t>
            </a:r>
            <a:r>
              <a:rPr lang="en-US" sz="3400" dirty="0"/>
              <a:t>request</a:t>
            </a:r>
            <a:endParaRPr lang="bg-BG" sz="3400" dirty="0"/>
          </a:p>
          <a:p>
            <a:pPr>
              <a:buClr>
                <a:schemeClr val="tx1"/>
              </a:buClr>
            </a:pPr>
            <a:r>
              <a:rPr lang="en-US" sz="3400" dirty="0"/>
              <a:t>Django offers different </a:t>
            </a:r>
            <a:r>
              <a:rPr lang="en-US" sz="3400" b="1" dirty="0">
                <a:solidFill>
                  <a:schemeClr val="bg1"/>
                </a:solidFill>
              </a:rPr>
              <a:t>levels of caching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Cache the output of specific </a:t>
            </a:r>
            <a:r>
              <a:rPr lang="en-US" sz="3200" b="1" dirty="0">
                <a:solidFill>
                  <a:schemeClr val="bg1"/>
                </a:solidFill>
              </a:rPr>
              <a:t>views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Cache only the </a:t>
            </a:r>
            <a:r>
              <a:rPr lang="en-US" sz="3200" b="1" dirty="0">
                <a:solidFill>
                  <a:schemeClr val="bg1"/>
                </a:solidFill>
              </a:rPr>
              <a:t>pieces</a:t>
            </a:r>
            <a:r>
              <a:rPr lang="en-US" sz="3200" dirty="0"/>
              <a:t> that are </a:t>
            </a:r>
            <a:r>
              <a:rPr lang="en-US" sz="3200" b="1" dirty="0">
                <a:solidFill>
                  <a:schemeClr val="bg1"/>
                </a:solidFill>
              </a:rPr>
              <a:t>difficult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to produce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Cache the </a:t>
            </a:r>
            <a:r>
              <a:rPr lang="en-US" sz="3200" b="1" dirty="0">
                <a:solidFill>
                  <a:schemeClr val="bg1"/>
                </a:solidFill>
              </a:rPr>
              <a:t>entire site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It requires a small amount of setup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Your cache preference goes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CACHES</a:t>
            </a:r>
            <a:r>
              <a:rPr lang="en-US" dirty="0"/>
              <a:t> setting</a:t>
            </a:r>
            <a:endParaRPr lang="bg-BG" sz="32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Django's Cache Framework</a:t>
            </a:r>
          </a:p>
        </p:txBody>
      </p:sp>
    </p:spTree>
    <p:extLst>
      <p:ext uri="{BB962C8B-B14F-4D97-AF65-F5344CB8AC3E}">
        <p14:creationId xmlns:p14="http://schemas.microsoft.com/office/powerpoint/2010/main" val="59623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Entirely </a:t>
            </a:r>
            <a:r>
              <a:rPr lang="en-US" sz="3200" b="1" dirty="0">
                <a:solidFill>
                  <a:schemeClr val="bg1"/>
                </a:solidFill>
              </a:rPr>
              <a:t>memory-based</a:t>
            </a:r>
            <a:r>
              <a:rPr lang="en-US" sz="3200" dirty="0"/>
              <a:t> cache server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Reduces</a:t>
            </a:r>
            <a:r>
              <a:rPr lang="en-US" sz="3200" dirty="0"/>
              <a:t> database access and dramatically </a:t>
            </a:r>
            <a:r>
              <a:rPr lang="en-US" sz="3200" b="1" dirty="0">
                <a:solidFill>
                  <a:schemeClr val="bg1"/>
                </a:solidFill>
              </a:rPr>
              <a:t>increases</a:t>
            </a:r>
            <a:r>
              <a:rPr lang="en-US" sz="3200" dirty="0"/>
              <a:t> site performance</a:t>
            </a:r>
            <a:endParaRPr lang="bg-BG" sz="3200" dirty="0"/>
          </a:p>
          <a:p>
            <a:pPr>
              <a:buClr>
                <a:schemeClr val="tx1"/>
              </a:buClr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Memcached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1B9C0-54CB-49CB-B287-DF523975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78" y="3313428"/>
            <a:ext cx="11199444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CACHES =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'default':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'BACKEND'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'django.core.cache.backends.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memcached.PyMemcacheCache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'LOCATION'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'127.0.0.1:11211',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B18CE0B1-56A4-4925-95BD-441663FCE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2558142"/>
            <a:ext cx="4590000" cy="1510572"/>
          </a:xfrm>
          <a:prstGeom prst="wedgeRoundRectCallout">
            <a:avLst>
              <a:gd name="adj1" fmla="val -25334"/>
              <a:gd name="adj2" fmla="val 4877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</a:rPr>
              <a:t>Memcached is running on localhost port 11211, using the </a:t>
            </a:r>
            <a:r>
              <a:rPr lang="en-US" sz="28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pymemcache</a:t>
            </a:r>
            <a:r>
              <a:rPr lang="en-US" sz="2800" b="1" dirty="0">
                <a:solidFill>
                  <a:schemeClr val="bg2"/>
                </a:solidFill>
              </a:rPr>
              <a:t> binding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In-memory</a:t>
            </a:r>
            <a:r>
              <a:rPr lang="en-US" sz="3200" dirty="0"/>
              <a:t> database that can be used for caching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You'll need a </a:t>
            </a:r>
            <a:r>
              <a:rPr lang="en-US" sz="3200" b="1" dirty="0">
                <a:solidFill>
                  <a:schemeClr val="bg1"/>
                </a:solidFill>
              </a:rPr>
              <a:t>Redis server </a:t>
            </a:r>
            <a:r>
              <a:rPr lang="en-US" sz="3200" dirty="0"/>
              <a:t>running either locally or on a remote machine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1B9C0-54CB-49CB-B287-DF523975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78" y="3321321"/>
            <a:ext cx="11199444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CACHES =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'default':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'BACKEND'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'django.core.cache.backends.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redis.RedisCache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'LOCATION'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'redis://127.0.0.1:6379',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B18CE0B1-56A4-4925-95BD-441663FCE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2568493"/>
            <a:ext cx="3600000" cy="1510572"/>
          </a:xfrm>
          <a:prstGeom prst="wedgeRoundRectCallout">
            <a:avLst>
              <a:gd name="adj1" fmla="val -25334"/>
              <a:gd name="adj2" fmla="val 4877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</a:rPr>
              <a:t>Redis is running on localhost port 6379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2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Django can store its cached data in </a:t>
            </a:r>
            <a:r>
              <a:rPr lang="en-US" sz="3200" b="1" dirty="0">
                <a:solidFill>
                  <a:schemeClr val="bg1"/>
                </a:solidFill>
              </a:rPr>
              <a:t>your database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Before using the database cache, you must </a:t>
            </a:r>
            <a:r>
              <a:rPr lang="en-US" sz="3200" b="1" dirty="0">
                <a:solidFill>
                  <a:schemeClr val="bg1"/>
                </a:solidFill>
              </a:rPr>
              <a:t>create the cache table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name of the table is taken 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Caching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1B9C0-54CB-49CB-B287-DF523975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78" y="3313428"/>
            <a:ext cx="11199444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CACHES =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'default': {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'BACKEND'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'django.core.cache.backends.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db.DatabaseCache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'LOCATION'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'cache_table_name',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19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7228</TotalTime>
  <Words>2818</Words>
  <Application>Microsoft Office PowerPoint</Application>
  <PresentationFormat>Widescreen</PresentationFormat>
  <Paragraphs>414</Paragraphs>
  <Slides>48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</vt:lpstr>
      <vt:lpstr>Common Web Tools for Dynamic Websites</vt:lpstr>
      <vt:lpstr>Table of Contents</vt:lpstr>
      <vt:lpstr>Have a Question?</vt:lpstr>
      <vt:lpstr>Django's Cache Framework</vt:lpstr>
      <vt:lpstr>Cache</vt:lpstr>
      <vt:lpstr>Django's Cache Framework</vt:lpstr>
      <vt:lpstr>Memcached</vt:lpstr>
      <vt:lpstr>Redis</vt:lpstr>
      <vt:lpstr>Database Caching</vt:lpstr>
      <vt:lpstr>Filesystem Caching</vt:lpstr>
      <vt:lpstr>Local-Memory Caching</vt:lpstr>
      <vt:lpstr>Caching for Development</vt:lpstr>
      <vt:lpstr>Django's Session Framework</vt:lpstr>
      <vt:lpstr>What are Sessions?</vt:lpstr>
      <vt:lpstr>Why We Need Sessions?</vt:lpstr>
      <vt:lpstr>Session Structure</vt:lpstr>
      <vt:lpstr>What Are Cookies?</vt:lpstr>
      <vt:lpstr>Relation with Cookies</vt:lpstr>
      <vt:lpstr>What is in the Cookie?</vt:lpstr>
      <vt:lpstr>Enabling Sessions</vt:lpstr>
      <vt:lpstr>Using Sessions</vt:lpstr>
      <vt:lpstr>Rules</vt:lpstr>
      <vt:lpstr>Django's Middleware Framework</vt:lpstr>
      <vt:lpstr>Middleware Framework</vt:lpstr>
      <vt:lpstr>Middleware Class</vt:lpstr>
      <vt:lpstr>Ordering Middleware</vt:lpstr>
      <vt:lpstr>Cache Middleware Classes</vt:lpstr>
      <vt:lpstr>Security Middleware Classes</vt:lpstr>
      <vt:lpstr>Custom Middleware</vt:lpstr>
      <vt:lpstr>Custom Middleware Structure</vt:lpstr>
      <vt:lpstr>Django Signals</vt:lpstr>
      <vt:lpstr>What are Signals?</vt:lpstr>
      <vt:lpstr>When to Use Signals</vt:lpstr>
      <vt:lpstr>pre_save/post_save</vt:lpstr>
      <vt:lpstr>Simple Example (1)</vt:lpstr>
      <vt:lpstr>Simple Example (2)</vt:lpstr>
      <vt:lpstr>Pagination</vt:lpstr>
      <vt:lpstr>Pagination</vt:lpstr>
      <vt:lpstr>The Paginator Class</vt:lpstr>
      <vt:lpstr>Pagination in CBV</vt:lpstr>
      <vt:lpstr>Pagination in the Template</vt:lpstr>
      <vt:lpstr>Live Exercises in Class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Management</dc:title>
  <dc:subject>Spring Fundamentals Course @ SoftUni</dc:subject>
  <dc:creator>Software University</dc:creator>
  <cp:keywords>programming;software development;software engineering</cp:keywords>
  <dc:description>© SoftUni – https://about.softuni.bg/
© Software University – https://softuni.bg
Copyrighted document. Unauthorized copy, reproduction or use is not permitted.</dc:description>
  <cp:lastModifiedBy>Aleksandra Raykova</cp:lastModifiedBy>
  <cp:revision>64</cp:revision>
  <dcterms:created xsi:type="dcterms:W3CDTF">2018-05-23T13:08:44Z</dcterms:created>
  <dcterms:modified xsi:type="dcterms:W3CDTF">2022-03-01T13:53:02Z</dcterms:modified>
  <cp:category>Spring Fundamentals @ SoftUni</cp:category>
</cp:coreProperties>
</file>