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450" r:id="rId4"/>
    <p:sldId id="451" r:id="rId5"/>
    <p:sldId id="706" r:id="rId6"/>
    <p:sldId id="592" r:id="rId7"/>
    <p:sldId id="628" r:id="rId8"/>
    <p:sldId id="707" r:id="rId9"/>
    <p:sldId id="673" r:id="rId10"/>
    <p:sldId id="676" r:id="rId11"/>
    <p:sldId id="677" r:id="rId12"/>
    <p:sldId id="593" r:id="rId13"/>
    <p:sldId id="597" r:id="rId14"/>
    <p:sldId id="598" r:id="rId15"/>
    <p:sldId id="454" r:id="rId16"/>
    <p:sldId id="455" r:id="rId17"/>
    <p:sldId id="456" r:id="rId18"/>
    <p:sldId id="581" r:id="rId19"/>
    <p:sldId id="582" r:id="rId20"/>
    <p:sldId id="583" r:id="rId21"/>
    <p:sldId id="695" r:id="rId22"/>
    <p:sldId id="696" r:id="rId23"/>
    <p:sldId id="705" r:id="rId24"/>
    <p:sldId id="401" r:id="rId25"/>
    <p:sldId id="708" r:id="rId26"/>
    <p:sldId id="709" r:id="rId27"/>
    <p:sldId id="405" r:id="rId28"/>
    <p:sldId id="4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943BD8B-CFDB-4BC6-A4C1-43FCE4CFD919}">
          <p14:sldIdLst>
            <p14:sldId id="256"/>
            <p14:sldId id="257"/>
            <p14:sldId id="450"/>
          </p14:sldIdLst>
        </p14:section>
        <p14:section name="Context API" id="{8309A633-42F7-4920-A295-D0537E9F1C47}">
          <p14:sldIdLst>
            <p14:sldId id="451"/>
            <p14:sldId id="706"/>
            <p14:sldId id="592"/>
          </p14:sldIdLst>
        </p14:section>
        <p14:section name="HOC" id="{24D648F8-3E30-441B-9795-B2D3BD2CCA9D}">
          <p14:sldIdLst>
            <p14:sldId id="628"/>
            <p14:sldId id="707"/>
            <p14:sldId id="673"/>
            <p14:sldId id="676"/>
            <p14:sldId id="677"/>
          </p14:sldIdLst>
        </p14:section>
        <p14:section name="Reducers" id="{41CC6F6B-0E98-4262-A23B-9B579E35BAA6}">
          <p14:sldIdLst>
            <p14:sldId id="593"/>
            <p14:sldId id="597"/>
            <p14:sldId id="598"/>
          </p14:sldIdLst>
        </p14:section>
        <p14:section name="Error Boundaries" id="{F7E80BCE-560D-4CCF-BC5F-088A2B247975}">
          <p14:sldIdLst>
            <p14:sldId id="454"/>
            <p14:sldId id="455"/>
            <p14:sldId id="456"/>
            <p14:sldId id="581"/>
            <p14:sldId id="582"/>
            <p14:sldId id="583"/>
          </p14:sldIdLst>
        </p14:section>
        <p14:section name="Unit Testing with JEST and ENZYME" id="{62215CC6-51E9-4EB0-982C-412F0E2D99D1}">
          <p14:sldIdLst>
            <p14:sldId id="695"/>
            <p14:sldId id="696"/>
          </p14:sldIdLst>
        </p14:section>
        <p14:section name="Conclusion" id="{71810889-B056-4FA3-8268-5481426A47CF}">
          <p14:sldIdLst>
            <p14:sldId id="705"/>
            <p14:sldId id="401"/>
            <p14:sldId id="708"/>
            <p14:sldId id="70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2" d="100"/>
          <a:sy n="62" d="100"/>
        </p:scale>
        <p:origin x="87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0B3E7F-14CD-4C62-B699-E4540459DB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27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B87F03-150E-4716-85C8-ED5E912570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2444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EEBA4F9-4966-4A4E-BF6B-551C774F6E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3413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DB17CC1-0513-4B7C-95E6-CFE69EE301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144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estjs.io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9.jpe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DC3B76-F533-482D-AD30-05A1F4F806A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8F3D87-1B68-4C69-A5B8-1563158D2D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26E0CC-66A6-4B00-89BA-395348ED269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1" y="5344180"/>
            <a:ext cx="3095187" cy="444793"/>
          </a:xfrm>
        </p:spPr>
        <p:txBody>
          <a:bodyPr/>
          <a:lstStyle/>
          <a:p>
            <a:r>
              <a:rPr lang="en-GB" sz="2400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4CFD6A-04D4-4E7C-A9B5-A0B9D601F7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3095187" cy="454398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Teams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DF1A38-2E47-4D2D-948A-C64C76E25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BA7B83-B6F9-4EB1-BE48-F663E938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</a:t>
            </a:r>
            <a:endParaRPr lang="bg-BG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81DED5E8-FEA5-420A-A23E-75274C21D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5" y="1870920"/>
            <a:ext cx="2951518" cy="29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8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HOC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9589" y="1981200"/>
            <a:ext cx="1159041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hocFunc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WrappedComponent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function Component(props)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render()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latin typeface="Consolas" panose="020B0609020204030204" pitchFamily="49" charset="0"/>
              </a:rPr>
              <a:t> &lt;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WrappedComponent</a:t>
            </a:r>
            <a:r>
              <a:rPr lang="en-US" sz="2400" b="1" dirty="0">
                <a:latin typeface="Consolas" panose="020B0609020204030204" pitchFamily="49" charset="0"/>
              </a:rPr>
              <a:t> {...props} /&gt;;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7F733B-ED5D-4DDC-B34E-839A7057F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09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2496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Greater </a:t>
            </a:r>
            <a:r>
              <a:rPr lang="en-US" b="1" dirty="0">
                <a:solidFill>
                  <a:schemeClr val="bg1"/>
                </a:solidFill>
              </a:rPr>
              <a:t>code reuse</a:t>
            </a:r>
          </a:p>
          <a:p>
            <a:r>
              <a:rPr lang="en-US" dirty="0"/>
              <a:t>Reduced </a:t>
            </a:r>
            <a:r>
              <a:rPr lang="en-US" b="1" dirty="0">
                <a:solidFill>
                  <a:schemeClr val="bg1"/>
                </a:solidFill>
              </a:rPr>
              <a:t>boilerplate</a:t>
            </a:r>
          </a:p>
          <a:p>
            <a:r>
              <a:rPr lang="en-US" dirty="0"/>
              <a:t>Easily handle </a:t>
            </a:r>
            <a:r>
              <a:rPr lang="en-US" b="1" dirty="0">
                <a:solidFill>
                  <a:schemeClr val="bg1"/>
                </a:solidFill>
              </a:rPr>
              <a:t>cross-cutting concerns</a:t>
            </a:r>
          </a:p>
          <a:p>
            <a:pPr>
              <a:spcBef>
                <a:spcPts val="2400"/>
              </a:spcBef>
            </a:pPr>
            <a:r>
              <a:rPr lang="en-US" dirty="0"/>
              <a:t>Commonly used for</a:t>
            </a:r>
          </a:p>
          <a:p>
            <a:pPr lvl="1"/>
            <a:r>
              <a:rPr lang="en-US" dirty="0"/>
              <a:t>Share logic between components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Binding</a:t>
            </a:r>
            <a:r>
              <a:rPr lang="en-US" dirty="0"/>
              <a:t> component props to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Automating</a:t>
            </a:r>
            <a:r>
              <a:rPr lang="en-US" dirty="0"/>
              <a:t> repetitive tasks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EA1E161-3A81-49EB-90CD-0C5D959D0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535" y="1447801"/>
            <a:ext cx="2742895" cy="274289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5E26543-C076-4702-BCA3-D122DAC0C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72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DFDA6A-6ED0-44A4-8CE8-57685FDF67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UseReducer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B289C0-E680-4BEC-B575-0F6C0F028FD4}"/>
              </a:ext>
            </a:extLst>
          </p:cNvPr>
          <p:cNvGrpSpPr/>
          <p:nvPr/>
        </p:nvGrpSpPr>
        <p:grpSpPr>
          <a:xfrm>
            <a:off x="4087395" y="1292727"/>
            <a:ext cx="4017209" cy="2523531"/>
            <a:chOff x="4085391" y="1385091"/>
            <a:chExt cx="4017209" cy="2523531"/>
          </a:xfrm>
        </p:grpSpPr>
        <p:pic>
          <p:nvPicPr>
            <p:cNvPr id="5" name="Picture 4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A967CEBF-333E-4DA1-B53D-60C99DE78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069" y="1385091"/>
              <a:ext cx="2523531" cy="2523531"/>
            </a:xfrm>
            <a:prstGeom prst="rect">
              <a:avLst/>
            </a:prstGeom>
          </p:spPr>
        </p:pic>
        <p:pic>
          <p:nvPicPr>
            <p:cNvPr id="6" name="Picture 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5D0BF1F4-722D-4189-8406-20A47B34D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85391" y="1385091"/>
              <a:ext cx="2523532" cy="2523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703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F4ED52-7852-4EBD-9EBD-0A4846E33D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useReducer</a:t>
            </a:r>
          </a:p>
          <a:p>
            <a:pPr lvl="1"/>
            <a:r>
              <a:rPr lang="en-US" dirty="0"/>
              <a:t>An alternative to useState</a:t>
            </a:r>
          </a:p>
          <a:p>
            <a:pPr lvl="1"/>
            <a:r>
              <a:rPr lang="en-US" dirty="0"/>
              <a:t>Accepts a reducer of type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(state, action) =&gt; newState</a:t>
            </a:r>
          </a:p>
          <a:p>
            <a:pPr lvl="1"/>
            <a:r>
              <a:rPr lang="en-US" dirty="0"/>
              <a:t>Return the current state paired with a </a:t>
            </a:r>
            <a:r>
              <a:rPr lang="en-US" b="1" dirty="0">
                <a:solidFill>
                  <a:schemeClr val="bg1"/>
                </a:solidFill>
              </a:rPr>
              <a:t>dispatch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Preferable when you have complex state logic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125896-732F-40D1-8B0D-BC3E8532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Hooks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45E059-4A05-47FE-A46A-273269297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33" y="4838004"/>
            <a:ext cx="11069797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 [state, dispatch]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useReducer</a:t>
            </a:r>
            <a:r>
              <a:rPr lang="en-US" sz="2400" b="1" dirty="0">
                <a:latin typeface="Consolas" panose="020B0609020204030204" pitchFamily="49" charset="0"/>
              </a:rPr>
              <a:t>(reducer, initialState);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A2170E-1285-442D-A4BD-967C8BA27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432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525DEC-21E5-479F-A1D0-5A518E65F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01D1DD28-F7A3-4FA0-BBB3-A4925257A1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More Hooks Demo</a:t>
            </a:r>
          </a:p>
        </p:txBody>
      </p:sp>
    </p:spTree>
    <p:extLst>
      <p:ext uri="{BB962C8B-B14F-4D97-AF65-F5344CB8AC3E}">
        <p14:creationId xmlns:p14="http://schemas.microsoft.com/office/powerpoint/2010/main" val="11759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D97885D-CA27-4CF8-9EB4-88B494C3B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2" y="1385091"/>
            <a:ext cx="2514295" cy="251429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F9B09B23-CAC6-48B4-9777-90000709BE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 Boundaries</a:t>
            </a:r>
          </a:p>
        </p:txBody>
      </p:sp>
    </p:spTree>
    <p:extLst>
      <p:ext uri="{BB962C8B-B14F-4D97-AF65-F5344CB8AC3E}">
        <p14:creationId xmlns:p14="http://schemas.microsoft.com/office/powerpoint/2010/main" val="338081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3903F-E134-4351-BDB1-971A810845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Error boundaries </a:t>
            </a:r>
            <a:r>
              <a:rPr lang="en-US" dirty="0"/>
              <a:t>are React components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Catching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logging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displaying</a:t>
            </a:r>
            <a:r>
              <a:rPr lang="en-US" dirty="0"/>
              <a:t> JS error anywhere in their child component tree</a:t>
            </a:r>
          </a:p>
          <a:p>
            <a:pPr>
              <a:buClr>
                <a:schemeClr val="tx1"/>
              </a:buClr>
            </a:pPr>
            <a:r>
              <a:rPr lang="en-US" dirty="0"/>
              <a:t>They catch errors during rendering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 not</a:t>
            </a:r>
            <a:r>
              <a:rPr lang="en-US" dirty="0"/>
              <a:t> catch errors for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Event handlers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Asynchronous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Server-side rendering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8C8F78-91EE-466D-BECF-E92A404F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DE51455-3DD8-4C0B-B367-E1B0ABE270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4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09BA5-5698-4E06-9B2E-A164419BC6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component becomes an </a:t>
            </a:r>
            <a:r>
              <a:rPr lang="en-US" b="1" dirty="0">
                <a:solidFill>
                  <a:schemeClr val="bg1"/>
                </a:solidFill>
              </a:rPr>
              <a:t>error boundary</a:t>
            </a:r>
            <a:r>
              <a:rPr lang="en-US" dirty="0"/>
              <a:t> if it defines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 getDerivedStateFromError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Render a fallback UI after an error has been thrown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componentDidCatch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Log error information</a:t>
            </a:r>
          </a:p>
          <a:p>
            <a:r>
              <a:rPr lang="en-US" dirty="0"/>
              <a:t>You can use it as a regular component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603C3E-D6CF-4C58-92D6-3A794828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ADD5B1B-8B1A-4568-A3C2-3F5E27EFD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374" y="5225932"/>
            <a:ext cx="3527626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ErrorBoundary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&lt;MyWidget /&gt;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ErrorBoundary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988209F-5B24-432B-8FAF-F91230C270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916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B21F07-E820-460B-B601-4E49365378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 boundaries work like a JavaScript </a:t>
            </a:r>
            <a:r>
              <a:rPr lang="en-US" b="1" dirty="0">
                <a:solidFill>
                  <a:schemeClr val="bg1"/>
                </a:solidFill>
              </a:rPr>
              <a:t>catch {}</a:t>
            </a:r>
            <a:r>
              <a:rPr lang="en-US" dirty="0"/>
              <a:t> block for component</a:t>
            </a:r>
          </a:p>
          <a:p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class component </a:t>
            </a:r>
            <a:r>
              <a:rPr lang="en-US" dirty="0"/>
              <a:t>can be error boundaries</a:t>
            </a:r>
          </a:p>
          <a:p>
            <a:r>
              <a:rPr lang="en-US" dirty="0"/>
              <a:t>Declare an error boundary component </a:t>
            </a:r>
            <a:r>
              <a:rPr lang="en-US" b="1" dirty="0">
                <a:solidFill>
                  <a:schemeClr val="bg1"/>
                </a:solidFill>
              </a:rPr>
              <a:t>once</a:t>
            </a:r>
            <a:r>
              <a:rPr lang="en-US" dirty="0"/>
              <a:t> and use it throughout your application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61D346-3701-4A0F-A991-38F6483D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8399E92-6104-4398-A097-C32DE1720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302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34B3A7-743E-4318-AD87-27BCC8767F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may wrap </a:t>
            </a:r>
            <a:r>
              <a:rPr lang="en-US" b="1" dirty="0">
                <a:solidFill>
                  <a:schemeClr val="bg1"/>
                </a:solidFill>
              </a:rPr>
              <a:t>top-level</a:t>
            </a:r>
            <a:r>
              <a:rPr lang="en-US" dirty="0"/>
              <a:t> route components to display some error message</a:t>
            </a:r>
          </a:p>
          <a:p>
            <a:r>
              <a:rPr lang="en-US" dirty="0"/>
              <a:t>Wrapping individual widgets in an error boundary</a:t>
            </a:r>
          </a:p>
          <a:p>
            <a:pPr lvl="1"/>
            <a:r>
              <a:rPr lang="en-US" dirty="0"/>
              <a:t>Protect them from crashing the rest of the app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4B608-A4D2-40F4-B321-83874D26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Boundaries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AB80D96-5ACF-4800-92D2-B227A79BE9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02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B0366-FBA1-4DFF-BCB4-8C5BC59B47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  <a:p>
            <a:r>
              <a:rPr lang="en-US" dirty="0"/>
              <a:t>HOC</a:t>
            </a:r>
          </a:p>
          <a:p>
            <a:r>
              <a:rPr lang="en-US" dirty="0"/>
              <a:t>Reducers</a:t>
            </a:r>
          </a:p>
          <a:p>
            <a:r>
              <a:rPr lang="en-US" dirty="0"/>
              <a:t>Error Boundaries</a:t>
            </a:r>
          </a:p>
          <a:p>
            <a:r>
              <a:rPr lang="en-US" dirty="0"/>
              <a:t>Unit Testing with JEST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6F4FE4-386A-4507-9FD0-D82F14A6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89CEF0-4E54-4005-9EAE-9E18B871B3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758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525DEC-21E5-479F-A1D0-5A518E65F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E52898F9-809A-4802-927C-86D03D068D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 Boundaries Demo</a:t>
            </a:r>
          </a:p>
        </p:txBody>
      </p:sp>
    </p:spTree>
    <p:extLst>
      <p:ext uri="{BB962C8B-B14F-4D97-AF65-F5344CB8AC3E}">
        <p14:creationId xmlns:p14="http://schemas.microsoft.com/office/powerpoint/2010/main" val="228063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E2AC07-11FD-45A8-8A65-C18AB125AB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JEST</a:t>
            </a:r>
          </a:p>
        </p:txBody>
      </p:sp>
      <p:pic>
        <p:nvPicPr>
          <p:cNvPr id="8" name="Picture 7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B7BE22AD-9106-48FC-BC32-1EAA4107A74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097" y="1934129"/>
            <a:ext cx="1351805" cy="1494871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0EFB38CC-58CB-4552-A1BF-1DE2326217D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610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Jest is a JavaScript unit testing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endParaRPr lang="en-US" dirty="0"/>
          </a:p>
          <a:p>
            <a:pPr lvl="1"/>
            <a:r>
              <a:rPr lang="en-US" dirty="0"/>
              <a:t>Used by Facebook to </a:t>
            </a:r>
            <a:r>
              <a:rPr lang="en-US" b="1" dirty="0">
                <a:solidFill>
                  <a:schemeClr val="bg1"/>
                </a:solidFill>
              </a:rPr>
              <a:t>test</a:t>
            </a:r>
            <a:r>
              <a:rPr lang="en-US" dirty="0"/>
              <a:t> services and React applications</a:t>
            </a:r>
          </a:p>
          <a:p>
            <a:r>
              <a:rPr lang="en-US" dirty="0"/>
              <a:t>Jest acts as a</a:t>
            </a:r>
            <a:r>
              <a:rPr lang="en-US" b="1" dirty="0"/>
              <a:t> </a:t>
            </a:r>
            <a:r>
              <a:rPr lang="en-US" b="1" dirty="0">
                <a:solidFill>
                  <a:schemeClr val="bg1"/>
                </a:solidFill>
              </a:rPr>
              <a:t>test runner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assertion library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mocking library</a:t>
            </a:r>
            <a:endParaRPr lang="en-US" dirty="0"/>
          </a:p>
          <a:p>
            <a:r>
              <a:rPr lang="en-US" dirty="0"/>
              <a:t>Jest provides </a:t>
            </a:r>
            <a:r>
              <a:rPr lang="en-US" b="1" dirty="0">
                <a:solidFill>
                  <a:schemeClr val="bg1"/>
                </a:solidFill>
              </a:rPr>
              <a:t>Snapshot testing</a:t>
            </a:r>
          </a:p>
          <a:p>
            <a:pPr lvl="1"/>
            <a:r>
              <a:rPr lang="en-US" dirty="0"/>
              <a:t>Create a rendered 'snapshot' and compare it to a previous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hlinkClick r:id="rId2"/>
              </a:rPr>
              <a:t>https://jestjs.io/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JEST?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E4E6AE8-5573-4E34-B19B-EAC4565905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198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8163" y="1419749"/>
            <a:ext cx="8632995" cy="530033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87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2431" y="1641777"/>
            <a:ext cx="8207344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Context provides way to pass data through the component without passing the props manually</a:t>
            </a:r>
            <a:endParaRPr lang="en-US" sz="3000" b="1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Context API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HOC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err="1">
                <a:solidFill>
                  <a:schemeClr val="bg1"/>
                </a:solidFill>
              </a:rPr>
              <a:t>useReducer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Error Boundaries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Unit Testing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21192A-D620-4804-9FFA-F10BD77ED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60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9437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3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7612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8F6049-D397-414A-B850-6358845CFD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12BB3C-D944-4768-ADE1-EAEC8018C7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971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/>
              <a:t>reactjs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B2C0135-4E7B-4420-A3D8-0A3643E35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83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ug, drawing&#10;&#10;Description automatically generated">
            <a:extLst>
              <a:ext uri="{FF2B5EF4-FFF2-40B4-BE49-F238E27FC236}">
                <a16:creationId xmlns:a16="http://schemas.microsoft.com/office/drawing/2014/main" id="{C302E6B5-5A97-4A35-80D4-CFD0E98C9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16" y="1342425"/>
            <a:ext cx="2761368" cy="2761368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80248051-A5D4-4857-B4A4-247FC12C1C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78949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DD7F25D6-167B-43E0-8BE1-8626ECD96B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406" y="1719000"/>
            <a:ext cx="11380359" cy="4462669"/>
          </a:xfrm>
        </p:spPr>
        <p:txBody>
          <a:bodyPr/>
          <a:lstStyle/>
          <a:p>
            <a:r>
              <a:rPr lang="en-US" dirty="0"/>
              <a:t>export const Context = </a:t>
            </a:r>
            <a:r>
              <a:rPr lang="en-US" dirty="0" err="1"/>
              <a:t>React.createContext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export const </a:t>
            </a:r>
            <a:r>
              <a:rPr lang="en-US" dirty="0" err="1"/>
              <a:t>ContextProvider</a:t>
            </a:r>
            <a:r>
              <a:rPr lang="en-US" dirty="0"/>
              <a:t> = ({children}) =&gt; {</a:t>
            </a:r>
            <a:br>
              <a:rPr lang="en-US" dirty="0"/>
            </a:br>
            <a:r>
              <a:rPr lang="en-US" dirty="0"/>
              <a:t>	const [state, </a:t>
            </a:r>
            <a:r>
              <a:rPr lang="en-US" dirty="0" err="1"/>
              <a:t>setState</a:t>
            </a:r>
            <a:r>
              <a:rPr lang="en-US" dirty="0"/>
              <a:t>] = </a:t>
            </a:r>
            <a:r>
              <a:rPr lang="en-US" dirty="0" err="1"/>
              <a:t>React.useState</a:t>
            </a:r>
            <a:r>
              <a:rPr lang="en-US" dirty="0"/>
              <a:t>({});</a:t>
            </a:r>
          </a:p>
          <a:p>
            <a:endParaRPr lang="en-US" dirty="0"/>
          </a:p>
          <a:p>
            <a:r>
              <a:rPr lang="en-US" dirty="0"/>
              <a:t>	return (</a:t>
            </a:r>
            <a:br>
              <a:rPr lang="en-US" dirty="0"/>
            </a:br>
            <a:r>
              <a:rPr lang="en-US" dirty="0"/>
              <a:t>		&lt;</a:t>
            </a:r>
            <a:r>
              <a:rPr lang="en-US" dirty="0" err="1"/>
              <a:t>Context.Provider</a:t>
            </a:r>
            <a:r>
              <a:rPr lang="en-US" dirty="0"/>
              <a:t> value={state}&gt;</a:t>
            </a:r>
          </a:p>
          <a:p>
            <a:r>
              <a:rPr lang="en-US" dirty="0"/>
              <a:t>			{children}</a:t>
            </a:r>
          </a:p>
          <a:p>
            <a:r>
              <a:rPr lang="en-US" dirty="0"/>
              <a:t>		&lt;/</a:t>
            </a:r>
            <a:r>
              <a:rPr lang="en-US" dirty="0" err="1"/>
              <a:t>Context.Provider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	)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73DF2B2-44A6-4C64-B515-AA9CF3F8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Easier Context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7666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9E6ECB-A6C9-46C1-AF83-5DD93A577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47800"/>
            <a:ext cx="2666695" cy="266669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D9D0FF7-C8C0-4C15-BBD0-2DF35CEB2B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Context Demo</a:t>
            </a:r>
          </a:p>
        </p:txBody>
      </p:sp>
    </p:spTree>
    <p:extLst>
      <p:ext uri="{BB962C8B-B14F-4D97-AF65-F5344CB8AC3E}">
        <p14:creationId xmlns:p14="http://schemas.microsoft.com/office/powerpoint/2010/main" val="306458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FD2228B-2150-487E-A70B-66E6743D34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Higher-Order Components</a:t>
            </a:r>
          </a:p>
        </p:txBody>
      </p:sp>
      <p:pic>
        <p:nvPicPr>
          <p:cNvPr id="3" name="Picture 2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B491A20A-5ACD-4074-9299-FFA75121A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863" y="1295401"/>
            <a:ext cx="2686275" cy="2686275"/>
          </a:xfrm>
          <a:prstGeom prst="rect">
            <a:avLst/>
          </a:prstGeom>
        </p:spPr>
      </p:pic>
      <p:pic>
        <p:nvPicPr>
          <p:cNvPr id="9" name="Picture 8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92DA2D3F-6FB8-4C78-9A1C-A7D69EF90C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508" y="1600200"/>
            <a:ext cx="2104984" cy="2104984"/>
          </a:xfrm>
          <a:prstGeom prst="rect">
            <a:avLst/>
          </a:prstGeom>
        </p:spPr>
      </p:pic>
      <p:pic>
        <p:nvPicPr>
          <p:cNvPr id="13" name="Picture 12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1B22EE16-F18E-4EDC-80A6-F236E03329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614" y="1970765"/>
            <a:ext cx="1432771" cy="1432771"/>
          </a:xfrm>
          <a:prstGeom prst="rect">
            <a:avLst/>
          </a:prstGeom>
        </p:spPr>
      </p:pic>
      <p:pic>
        <p:nvPicPr>
          <p:cNvPr id="15" name="Picture 14" descr="A picture containing object, clock, building&#10;&#10;Description automatically generated">
            <a:extLst>
              <a:ext uri="{FF2B5EF4-FFF2-40B4-BE49-F238E27FC236}">
                <a16:creationId xmlns:a16="http://schemas.microsoft.com/office/drawing/2014/main" id="{1C226A45-FAEA-43C3-B283-22FCEA9835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75" y="2209800"/>
            <a:ext cx="926450" cy="926450"/>
          </a:xfrm>
          <a:prstGeom prst="rect">
            <a:avLst/>
          </a:prstGeom>
        </p:spPr>
      </p:pic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A8AF1511-B783-4CFA-AA7C-33D7C0C509A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Advanced Composition and Decoration</a:t>
            </a:r>
          </a:p>
        </p:txBody>
      </p:sp>
    </p:spTree>
    <p:extLst>
      <p:ext uri="{BB962C8B-B14F-4D97-AF65-F5344CB8AC3E}">
        <p14:creationId xmlns:p14="http://schemas.microsoft.com/office/powerpoint/2010/main" val="344484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3F34C-6E6E-4FCA-8C12-0585A6940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higher-order component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) is an advanced</a:t>
            </a:r>
            <a:br>
              <a:rPr lang="en-US" dirty="0"/>
            </a:br>
            <a:r>
              <a:rPr lang="en-US" dirty="0"/>
              <a:t>technique in React for reusing component logic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HOCs</a:t>
            </a:r>
            <a:r>
              <a:rPr lang="en-US" b="1" dirty="0"/>
              <a:t> </a:t>
            </a:r>
            <a:r>
              <a:rPr lang="en-US" dirty="0"/>
              <a:t>are not part of the React API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 </a:t>
            </a:r>
            <a:r>
              <a:rPr lang="en-US" dirty="0"/>
              <a:t>is a function that takes a component and</a:t>
            </a:r>
            <a:br>
              <a:rPr lang="en-US" dirty="0"/>
            </a:br>
            <a:r>
              <a:rPr lang="en-US" dirty="0"/>
              <a:t>returns a new component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3A778-2ED9-4953-BB17-0162C91B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E7487B0-66D7-4410-9F41-ECA360F004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2496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Components are the primary unit of code reuse</a:t>
            </a:r>
          </a:p>
          <a:p>
            <a:pPr lvl="1"/>
            <a:r>
              <a:rPr lang="en-US" dirty="0"/>
              <a:t>Some patterns aren't straightforward for traditional</a:t>
            </a:r>
            <a:br>
              <a:rPr lang="en-US" dirty="0"/>
            </a:br>
            <a:r>
              <a:rPr lang="en-US" dirty="0"/>
              <a:t>components</a:t>
            </a:r>
          </a:p>
          <a:p>
            <a:r>
              <a:rPr lang="en-US" dirty="0"/>
              <a:t>Whereas as component transforms props into UI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HOC</a:t>
            </a:r>
            <a:r>
              <a:rPr lang="en-US" dirty="0"/>
              <a:t> component transform a component into another</a:t>
            </a:r>
            <a:br>
              <a:rPr lang="en-US" dirty="0"/>
            </a:br>
            <a:r>
              <a:rPr lang="en-US" dirty="0"/>
              <a:t>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5029201"/>
            <a:ext cx="11277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EnhancedComponent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higherOrderComponent</a:t>
            </a:r>
            <a:r>
              <a:rPr lang="en-US" sz="2400" b="1" dirty="0">
                <a:latin typeface="Consolas" panose="020B0609020204030204" pitchFamily="49" charset="0"/>
              </a:rPr>
              <a:t>(WrappedComponent);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8C9B66-D072-4A8B-B5C6-203FAE1A4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973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3791</TotalTime>
  <Words>540</Words>
  <Application>Microsoft Office PowerPoint</Application>
  <PresentationFormat>Widescreen</PresentationFormat>
  <Paragraphs>149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Advanced Techniques</vt:lpstr>
      <vt:lpstr>Table of Contents</vt:lpstr>
      <vt:lpstr>Have a Question?</vt:lpstr>
      <vt:lpstr>Context</vt:lpstr>
      <vt:lpstr>Easier Context</vt:lpstr>
      <vt:lpstr>Context Demo</vt:lpstr>
      <vt:lpstr>Higher-Order Components</vt:lpstr>
      <vt:lpstr>Higher-Order Components</vt:lpstr>
      <vt:lpstr>Higher-Order Component </vt:lpstr>
      <vt:lpstr>HOC Example</vt:lpstr>
      <vt:lpstr>Advantages</vt:lpstr>
      <vt:lpstr>UseReducer</vt:lpstr>
      <vt:lpstr>More Hooks</vt:lpstr>
      <vt:lpstr>More Hooks Demo</vt:lpstr>
      <vt:lpstr>Error Boundaries</vt:lpstr>
      <vt:lpstr>Error Boundaries</vt:lpstr>
      <vt:lpstr>Error Boundaries</vt:lpstr>
      <vt:lpstr>Error Boundaries</vt:lpstr>
      <vt:lpstr>Error Boundaries</vt:lpstr>
      <vt:lpstr>Error Boundaries Demo</vt:lpstr>
      <vt:lpstr>JEST</vt:lpstr>
      <vt:lpstr>What is JEST?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Techniques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Дани</cp:lastModifiedBy>
  <cp:revision>24</cp:revision>
  <dcterms:created xsi:type="dcterms:W3CDTF">2018-05-23T13:08:44Z</dcterms:created>
  <dcterms:modified xsi:type="dcterms:W3CDTF">2023-01-13T13:07:33Z</dcterms:modified>
  <cp:category>computer programming;programming;software development;software engineering</cp:category>
</cp:coreProperties>
</file>