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394" r:id="rId2"/>
    <p:sldId id="627" r:id="rId3"/>
    <p:sldId id="547" r:id="rId4"/>
    <p:sldId id="628" r:id="rId5"/>
    <p:sldId id="629" r:id="rId6"/>
    <p:sldId id="630" r:id="rId7"/>
    <p:sldId id="631" r:id="rId8"/>
    <p:sldId id="633" r:id="rId9"/>
    <p:sldId id="634" r:id="rId10"/>
    <p:sldId id="654" r:id="rId11"/>
    <p:sldId id="635" r:id="rId12"/>
    <p:sldId id="636" r:id="rId13"/>
    <p:sldId id="637" r:id="rId14"/>
    <p:sldId id="659" r:id="rId15"/>
    <p:sldId id="638" r:id="rId16"/>
    <p:sldId id="639" r:id="rId17"/>
    <p:sldId id="640" r:id="rId18"/>
    <p:sldId id="642" r:id="rId19"/>
    <p:sldId id="643" r:id="rId20"/>
    <p:sldId id="658" r:id="rId21"/>
    <p:sldId id="645" r:id="rId22"/>
    <p:sldId id="652" r:id="rId23"/>
    <p:sldId id="655" r:id="rId24"/>
    <p:sldId id="653" r:id="rId25"/>
    <p:sldId id="657" r:id="rId26"/>
    <p:sldId id="349" r:id="rId27"/>
    <p:sldId id="401" r:id="rId28"/>
    <p:sldId id="660" r:id="rId29"/>
    <p:sldId id="66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2273161-2C1F-461D-9D78-B0227F03B6DF}">
          <p14:sldIdLst>
            <p14:sldId id="394"/>
            <p14:sldId id="627"/>
            <p14:sldId id="547"/>
          </p14:sldIdLst>
        </p14:section>
        <p14:section name="React Overview" id="{A1B59156-360E-4709-88BC-293A7AF458C5}">
          <p14:sldIdLst>
            <p14:sldId id="628"/>
            <p14:sldId id="629"/>
            <p14:sldId id="630"/>
            <p14:sldId id="631"/>
            <p14:sldId id="633"/>
          </p14:sldIdLst>
        </p14:section>
        <p14:section name="Installation" id="{811810F0-F86F-47B7-9A99-1479E8C9E12E}">
          <p14:sldIdLst>
            <p14:sldId id="634"/>
            <p14:sldId id="654"/>
            <p14:sldId id="635"/>
            <p14:sldId id="636"/>
            <p14:sldId id="637"/>
            <p14:sldId id="659"/>
          </p14:sldIdLst>
        </p14:section>
        <p14:section name="JSX Syntax" id="{0067E222-5C54-4A34-8A55-8033AC867718}">
          <p14:sldIdLst>
            <p14:sldId id="638"/>
            <p14:sldId id="639"/>
            <p14:sldId id="640"/>
            <p14:sldId id="642"/>
            <p14:sldId id="643"/>
            <p14:sldId id="658"/>
          </p14:sldIdLst>
        </p14:section>
        <p14:section name="Composition" id="{A52B8BF0-9562-4B81-8A54-D2633493965E}">
          <p14:sldIdLst>
            <p14:sldId id="645"/>
            <p14:sldId id="652"/>
            <p14:sldId id="655"/>
            <p14:sldId id="653"/>
            <p14:sldId id="657"/>
          </p14:sldIdLst>
        </p14:section>
        <p14:section name="Conclusion" id="{BB685F69-CD02-47CA-82B6-EBEA954DEC8D}">
          <p14:sldIdLst>
            <p14:sldId id="349"/>
            <p14:sldId id="401"/>
            <p14:sldId id="660"/>
            <p14:sldId id="66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87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EB3A8D2-AAE2-42FD-A649-748361EDE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969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8E37A3-41F5-41E8-8CBF-3B1BCEDE94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74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D05CC5-7B38-4609-ABC1-0A32EFE299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98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FFBE11-D9C1-4268-A6D7-3F08FEFC11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82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CA559A-2D37-4E53-BA11-3B2876517C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585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120756-E011-40B0-8B96-0D7F0EDD6B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065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1962BD-6B80-4F7A-B3EA-DB33E323F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13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stallation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sandbox.i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jsx-in-depth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2.jpe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46150" y="1152622"/>
            <a:ext cx="8089347" cy="1418935"/>
          </a:xfrm>
        </p:spPr>
        <p:txBody>
          <a:bodyPr>
            <a:noAutofit/>
          </a:bodyPr>
          <a:lstStyle/>
          <a:p>
            <a:r>
              <a:rPr lang="en-US" sz="3600" dirty="0"/>
              <a:t>What is React, JSX, Overview and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r>
              <a:rPr lang="en-US"/>
              <a:t>to React.js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23708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800" dirty="0" err="1"/>
              <a:t>SoftUni</a:t>
            </a:r>
            <a:r>
              <a:rPr lang="en-US" sz="28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99743"/>
            <a:ext cx="2950749" cy="382788"/>
          </a:xfrm>
        </p:spPr>
        <p:txBody>
          <a:bodyPr/>
          <a:lstStyle/>
          <a:p>
            <a:r>
              <a:rPr lang="en-GB" sz="20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513">
            <a:off x="251172" y="2532871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0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Less to learn - </a:t>
            </a:r>
            <a:r>
              <a:rPr lang="en-US" b="1" dirty="0">
                <a:solidFill>
                  <a:schemeClr val="bg1"/>
                </a:solidFill>
              </a:rPr>
              <a:t>instant reloads </a:t>
            </a:r>
            <a:r>
              <a:rPr lang="en-US" dirty="0"/>
              <a:t>help you focus on development</a:t>
            </a:r>
          </a:p>
          <a:p>
            <a:r>
              <a:rPr lang="en-US" dirty="0"/>
              <a:t>Only one dependency - no complicated version mismatches</a:t>
            </a:r>
          </a:p>
          <a:p>
            <a:r>
              <a:rPr lang="en-US" dirty="0"/>
              <a:t>No Lock-In - under the hood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ESLint</a:t>
            </a:r>
          </a:p>
          <a:p>
            <a:r>
              <a:rPr lang="en-US" dirty="0"/>
              <a:t>Install the React app creator (one-time global install)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App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A35B03-AF47-4396-BBED-873FD2066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Run the React app creator</a:t>
            </a:r>
          </a:p>
          <a:p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Starts your React app from the command line</a:t>
            </a:r>
            <a:endParaRPr lang="bg-BG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Browse your app from </a:t>
            </a:r>
            <a:r>
              <a:rPr lang="en-US" dirty="0">
                <a:hlinkClick r:id="rId2"/>
              </a:rPr>
              <a:t>http://localhost:3000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 the React App Creator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2000" y="1905001"/>
            <a:ext cx="5562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npx create-react-app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91000" y="3429001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npm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54E273-5D22-4431-A833-36E9E603D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1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cd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3BF544B-9FB1-4B44-9522-C623C8A84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97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Visit the </a:t>
            </a:r>
            <a:r>
              <a:rPr lang="en-US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925154"/>
            <a:ext cx="472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  <a:hlinkClick r:id="rId2"/>
              </a:rPr>
              <a:t>https://reactjs.org/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565944"/>
            <a:ext cx="853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3"/>
              </a:rPr>
              <a:t>https://reactjs.org/docs/installation.html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7088" y="5206734"/>
            <a:ext cx="4725512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4"/>
              </a:rPr>
              <a:t>https://codesandbox.io/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7DD3CC-1339-41F7-AF29-26E866EC7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408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205182"/>
            <a:ext cx="8458200" cy="53198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400" dirty="0"/>
              <a:t> - project configuration</a:t>
            </a:r>
          </a:p>
          <a:p>
            <a:pPr lvl="1"/>
            <a:r>
              <a:rPr lang="en-US" sz="3200" dirty="0"/>
              <a:t>Module name, dependencies, build actions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</a:p>
          <a:p>
            <a:pPr lvl="1"/>
            <a:r>
              <a:rPr lang="en-US" sz="3200" dirty="0"/>
              <a:t>App main HTML file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index.js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App main JS file (startup script)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App.js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App.css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App.test.js</a:t>
            </a:r>
          </a:p>
          <a:p>
            <a:pPr lvl="1"/>
            <a:r>
              <a:rPr lang="en-US" sz="3200" dirty="0"/>
              <a:t>React component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App Structure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B4541-EA4D-48E3-BF10-04E4DF51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763001" y="1850555"/>
            <a:ext cx="2695575" cy="402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0C7A439-C2B0-4773-8402-802EC671D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6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602F20-05D3-4391-9E03-54B7F1B7B78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6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A2D6191-756D-48A5-8281-76C11E72C4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JSX Syntax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E78B54-0AF1-413F-B68B-8868CF46A838}"/>
              </a:ext>
            </a:extLst>
          </p:cNvPr>
          <p:cNvGrpSpPr/>
          <p:nvPr/>
        </p:nvGrpSpPr>
        <p:grpSpPr>
          <a:xfrm>
            <a:off x="4800600" y="1205915"/>
            <a:ext cx="2590800" cy="2590800"/>
            <a:chOff x="4799012" y="1205915"/>
            <a:chExt cx="2590800" cy="2590800"/>
          </a:xfrm>
        </p:grpSpPr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1604848-A551-4F44-96AB-BC969BF0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012" y="1205915"/>
              <a:ext cx="2590800" cy="2590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A72813-4B96-4A89-884C-E0C15519E588}"/>
                </a:ext>
              </a:extLst>
            </p:cNvPr>
            <p:cNvSpPr txBox="1"/>
            <p:nvPr/>
          </p:nvSpPr>
          <p:spPr>
            <a:xfrm>
              <a:off x="5408612" y="2453322"/>
              <a:ext cx="914400" cy="665924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bg2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JSX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190811E-E396-4B28-A2A6-2FA923A872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Overview, Syntax, Advantages</a:t>
            </a:r>
          </a:p>
        </p:txBody>
      </p:sp>
    </p:spTree>
    <p:extLst>
      <p:ext uri="{BB962C8B-B14F-4D97-AF65-F5344CB8AC3E}">
        <p14:creationId xmlns:p14="http://schemas.microsoft.com/office/powerpoint/2010/main" val="280893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JSX</a:t>
            </a:r>
            <a:r>
              <a:rPr lang="en-US" sz="3400" dirty="0"/>
              <a:t> is React's JavaScript </a:t>
            </a:r>
            <a:r>
              <a:rPr lang="en-US" sz="3400" b="1" dirty="0">
                <a:solidFill>
                  <a:schemeClr val="bg1"/>
                </a:solidFill>
              </a:rPr>
              <a:t>superset language</a:t>
            </a:r>
          </a:p>
          <a:p>
            <a:pPr lvl="1"/>
            <a:r>
              <a:rPr lang="en-US" sz="3200" dirty="0"/>
              <a:t>Has all of JavaScript's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dirty="0"/>
              <a:t> and more</a:t>
            </a:r>
          </a:p>
          <a:p>
            <a:r>
              <a:rPr lang="en-US" sz="3400" dirty="0"/>
              <a:t>Unique approach to </a:t>
            </a:r>
            <a:r>
              <a:rPr lang="en-US" sz="3400" b="1" dirty="0">
                <a:solidFill>
                  <a:schemeClr val="bg1"/>
                </a:solidFill>
              </a:rPr>
              <a:t>mixing HTML and JS</a:t>
            </a:r>
          </a:p>
          <a:p>
            <a:r>
              <a:rPr lang="en-US" sz="3400" dirty="0"/>
              <a:t>Compiles to </a:t>
            </a:r>
            <a:r>
              <a:rPr lang="en-US" sz="3400" b="1" dirty="0">
                <a:solidFill>
                  <a:schemeClr val="bg1"/>
                </a:solidFill>
              </a:rPr>
              <a:t>plain 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Overview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77221" y="3936299"/>
            <a:ext cx="811790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&lt;div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="red"&gt;Children Text&lt;/div&gt;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88556" y="4708466"/>
            <a:ext cx="5436045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React.createElement("div",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{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 "red" },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  "Children Text"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F4D053D-622E-4998-9DE7-A763D3390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60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3576" y="1323111"/>
            <a:ext cx="74698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="red"&gt;Children Text&lt;/div&gt;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3576" y="2226065"/>
            <a:ext cx="52600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&lt;MyCounter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600" b="1" dirty="0">
                <a:latin typeface="Consolas" pitchFamily="49" charset="0"/>
              </a:rPr>
              <a:t>={3 + 5} /&gt;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3576" y="3050250"/>
            <a:ext cx="10365424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let gameScores = {</a:t>
            </a:r>
          </a:p>
          <a:p>
            <a:r>
              <a:rPr lang="en-US" sz="2600" b="1" dirty="0">
                <a:latin typeface="Consolas" pitchFamily="49" charset="0"/>
              </a:rPr>
              <a:t>  player1: 2,</a:t>
            </a:r>
          </a:p>
          <a:p>
            <a:r>
              <a:rPr lang="en-US" sz="2600" b="1" dirty="0">
                <a:latin typeface="Consolas" pitchFamily="49" charset="0"/>
              </a:rPr>
              <a:t>  player2: 5</a:t>
            </a:r>
          </a:p>
          <a:p>
            <a:r>
              <a:rPr lang="en-US" sz="2600" b="1" dirty="0">
                <a:latin typeface="Consolas" pitchFamily="49" charset="0"/>
              </a:rPr>
              <a:t>};</a:t>
            </a:r>
          </a:p>
          <a:p>
            <a:r>
              <a:rPr lang="en-US" sz="2600" b="1" dirty="0">
                <a:latin typeface="Consolas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 index="2" onClick={() =&gt; {}&gt;</a:t>
            </a:r>
          </a:p>
          <a:p>
            <a:r>
              <a:rPr lang="en-US" sz="2600" b="1" dirty="0">
                <a:latin typeface="Consolas" pitchFamily="49" charset="0"/>
              </a:rPr>
              <a:t>  &lt;h1&gt;Scores&lt;/h1&gt;</a:t>
            </a:r>
          </a:p>
          <a:p>
            <a:r>
              <a:rPr lang="en-US" sz="2600" b="1" dirty="0">
                <a:latin typeface="Consolas" pitchFamily="49" charset="0"/>
              </a:rPr>
              <a:t>  &lt;Scoreboard className="results" scores={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gameScores</a:t>
            </a:r>
            <a:r>
              <a:rPr lang="en-US" sz="2600" b="1" dirty="0">
                <a:latin typeface="Consolas" pitchFamily="49" charset="0"/>
              </a:rPr>
              <a:t>} /&gt;</a:t>
            </a:r>
          </a:p>
          <a:p>
            <a:r>
              <a:rPr lang="en-US" sz="2600" b="1" dirty="0">
                <a:latin typeface="Consolas" pitchFamily="49" charset="0"/>
              </a:rPr>
              <a:t>&lt;/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&gt;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084064" y="2209129"/>
            <a:ext cx="2069336" cy="507561"/>
          </a:xfrm>
          <a:prstGeom prst="wedgeRoundRectCallout">
            <a:avLst>
              <a:gd name="adj1" fmla="val -68907"/>
              <a:gd name="adj2" fmla="val 3419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Expression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207082" y="3985892"/>
            <a:ext cx="3108612" cy="507561"/>
          </a:xfrm>
          <a:prstGeom prst="wedgeRoundRectCallout">
            <a:avLst>
              <a:gd name="adj1" fmla="val -48239"/>
              <a:gd name="adj2" fmla="val 861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</a:t>
            </a:r>
            <a:r>
              <a:rPr lang="en-US" b="1" noProof="1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839200" y="4731894"/>
            <a:ext cx="3276600" cy="507561"/>
          </a:xfrm>
          <a:prstGeom prst="wedgeRoundRectCallout">
            <a:avLst>
              <a:gd name="adj1" fmla="val -42991"/>
              <a:gd name="adj2" fmla="val 9353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Pass variable as prop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D5E3090-51E4-4821-BFFF-B87426BF2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578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Standard elements use lowercase names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…</a:t>
            </a:r>
          </a:p>
          <a:p>
            <a:r>
              <a:rPr lang="en-US" dirty="0"/>
              <a:t>Custom components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use Pascal case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MyCustomComponent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ScoreBoard</a:t>
            </a:r>
            <a:r>
              <a:rPr lang="en-US" dirty="0"/>
              <a:t>, …</a:t>
            </a:r>
          </a:p>
          <a:p>
            <a:r>
              <a:rPr lang="en-US" dirty="0"/>
              <a:t>Component name cannot be an expression </a:t>
            </a:r>
            <a:endParaRPr lang="bg-BG" dirty="0"/>
          </a:p>
          <a:p>
            <a:pPr lvl="1"/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instead</a:t>
            </a:r>
          </a:p>
          <a:p>
            <a:r>
              <a:rPr lang="en-US" dirty="0"/>
              <a:t>There must be a </a:t>
            </a:r>
            <a:r>
              <a:rPr lang="en-US" b="1" dirty="0">
                <a:solidFill>
                  <a:schemeClr val="bg1"/>
                </a:solidFill>
              </a:rPr>
              <a:t>root element</a:t>
            </a:r>
          </a:p>
          <a:p>
            <a:pPr>
              <a:spcBef>
                <a:spcPts val="2400"/>
              </a:spcBef>
            </a:pPr>
            <a:r>
              <a:rPr lang="en-US" dirty="0"/>
              <a:t>More info at: </a:t>
            </a:r>
            <a:r>
              <a:rPr lang="en-US" dirty="0">
                <a:hlinkClick r:id="rId2"/>
              </a:rPr>
              <a:t>https://reactjs.org/docs/jsx-in-depth.html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Rules and Principles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D9A2A1-32C1-4C21-A232-68C151691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88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JSX </a:t>
            </a:r>
            <a:r>
              <a:rPr lang="en-US" b="1" dirty="0">
                <a:solidFill>
                  <a:schemeClr val="bg1"/>
                </a:solidFill>
              </a:rPr>
              <a:t>compiles</a:t>
            </a:r>
            <a:r>
              <a:rPr lang="en-US" dirty="0"/>
              <a:t> to function calls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649" y="1973145"/>
            <a:ext cx="800931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className="red"&gt;Children Text&lt;/div&gt;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8649" y="3666473"/>
            <a:ext cx="8009312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React.createElement("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div</a:t>
            </a:r>
            <a:r>
              <a:rPr lang="en-US" sz="2600" b="1" dirty="0">
                <a:latin typeface="Consolas" pitchFamily="49" charset="0"/>
              </a:rPr>
              <a:t>",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{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: "red" },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"Children Text" [, …]);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371105" y="2905804"/>
            <a:ext cx="4724400" cy="507561"/>
          </a:xfrm>
          <a:prstGeom prst="wedgeRoundRectCallout">
            <a:avLst>
              <a:gd name="adj1" fmla="val 3977"/>
              <a:gd name="adj2" fmla="val 9231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Element type (HTML tag name)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239000" y="3412689"/>
            <a:ext cx="2820988" cy="507561"/>
          </a:xfrm>
          <a:prstGeom prst="wedgeRoundRectCallout">
            <a:avLst>
              <a:gd name="adj1" fmla="val -41282"/>
              <a:gd name="adj2" fmla="val 8038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Properties object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447800" y="4358473"/>
            <a:ext cx="2667000" cy="507561"/>
          </a:xfrm>
          <a:prstGeom prst="wedgeRoundRectCallout">
            <a:avLst>
              <a:gd name="adj1" fmla="val 63972"/>
              <a:gd name="adj2" fmla="val 2588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List of children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EEF8F0F-BAD7-4FDA-8593-D831E965B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02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57200" y="1312658"/>
            <a:ext cx="4419600" cy="4859543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JSX Syntax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Composition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B85EEE1-CC2F-4E8C-899B-4A94CA4D4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95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A3B34F-6464-44F5-A14C-E4C56C624E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497CF82-FCAF-4E8A-8CB7-A0C6548EA9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Composition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371600"/>
            <a:ext cx="2438400" cy="2438400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A88E3430-70B2-4D59-9C62-242BF7A76D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Advantages</a:t>
            </a:r>
          </a:p>
        </p:txBody>
      </p:sp>
    </p:spTree>
    <p:extLst>
      <p:ext uri="{BB962C8B-B14F-4D97-AF65-F5344CB8AC3E}">
        <p14:creationId xmlns:p14="http://schemas.microsoft.com/office/powerpoint/2010/main" val="380507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32B9-182C-4166-A06A-C2B949BE5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React components can be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, like DOM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DCF17-A0D1-4E3D-9F73-44CAEC03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1386F-672C-4CEC-B284-FE7FA85D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29" y="1789456"/>
            <a:ext cx="8605734" cy="4916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&lt;h1&gt;Hello, from React&lt;/h1&gt;; 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&lt;h1&gt;C ya, from React&lt;/h1&gt;;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() { </a:t>
            </a:r>
            <a:endParaRPr lang="bg-BG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return (</a:t>
            </a:r>
          </a:p>
          <a:p>
            <a:r>
              <a:rPr lang="en-US" sz="2200" b="1" dirty="0">
                <a:latin typeface="Consolas" pitchFamily="49" charset="0"/>
              </a:rPr>
              <a:t>    &lt;div&gt;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&lt;/div&gt;</a:t>
            </a:r>
          </a:p>
          <a:p>
            <a:r>
              <a:rPr lang="en-US" sz="2200" b="1" dirty="0">
                <a:latin typeface="Consolas" pitchFamily="49" charset="0"/>
              </a:rPr>
              <a:t>  );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11" y="2362959"/>
            <a:ext cx="5187333" cy="213208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05829" y="5791200"/>
            <a:ext cx="5990734" cy="9060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ReactDOM.render(&lt;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 /&gt;,</a:t>
            </a:r>
          </a:p>
          <a:p>
            <a:r>
              <a:rPr lang="en-US" sz="2200" b="1" dirty="0">
                <a:latin typeface="Consolas" pitchFamily="49" charset="0"/>
              </a:rPr>
              <a:t>    document.getElementById('root'));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4D3415C-9968-4E03-A8BE-F3071725C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49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 lvl="1"/>
            <a:r>
              <a:rPr lang="en-US" dirty="0"/>
              <a:t>If there are no children - use </a:t>
            </a:r>
            <a:r>
              <a:rPr lang="en-US" b="1" dirty="0">
                <a:solidFill>
                  <a:schemeClr val="bg1"/>
                </a:solidFill>
              </a:rPr>
              <a:t>self-closing tags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2401"/>
            <a:ext cx="906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 A dropdown list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UserHead</a:t>
            </a:r>
            <a:r>
              <a:rPr lang="en-US" sz="2200" b="1" dirty="0">
                <a:latin typeface="Consolas" pitchFamily="49" charset="0"/>
              </a:rPr>
              <a:t> name='</a:t>
            </a:r>
            <a:r>
              <a:rPr lang="en-US" sz="2200" b="1" dirty="0" err="1">
                <a:latin typeface="Consolas" pitchFamily="49" charset="0"/>
              </a:rPr>
              <a:t>homeHeader</a:t>
            </a:r>
            <a:r>
              <a:rPr lang="en-US" sz="2200" b="1" dirty="0">
                <a:latin typeface="Consolas" pitchFamily="49" charset="0"/>
              </a:rPr>
              <a:t>' /&gt;</a:t>
            </a:r>
          </a:p>
          <a:p>
            <a:r>
              <a:rPr lang="en-US" sz="2200" b="1" dirty="0">
                <a:latin typeface="Consolas" pitchFamily="49" charset="0"/>
              </a:rPr>
              <a:t>  &lt;Menu&gt; </a:t>
            </a:r>
          </a:p>
          <a:p>
            <a:r>
              <a:rPr lang="en-US" sz="2200" b="1" dirty="0">
                <a:latin typeface="Consolas" pitchFamily="49" charset="0"/>
              </a:rPr>
              <a:t>    &lt;MenuItem&gt;Do Something&lt;/MenuItem&gt;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Fun!&lt;/MenuItem&gt; 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Else&lt;/MenuItem&gt; </a:t>
            </a:r>
          </a:p>
          <a:p>
            <a:r>
              <a:rPr lang="en-US" sz="2200" b="1" dirty="0">
                <a:latin typeface="Consolas" pitchFamily="49" charset="0"/>
              </a:rPr>
              <a:t>  &lt;/Menu&gt; </a:t>
            </a:r>
          </a:p>
          <a:p>
            <a:r>
              <a:rPr lang="en-US" sz="2200" b="1" dirty="0">
                <a:latin typeface="Consolas" pitchFamily="49" charset="0"/>
              </a:rPr>
              <a:t>&lt;/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B42D7E-97B4-499D-948A-37995B3962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51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Encapsulate logic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Separate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your code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maintain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r>
              <a:rPr lang="en-US" sz="3400" dirty="0"/>
              <a:t>Components are neat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bg-BG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F4607962-DC80-45C7-86B7-1863191B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57400"/>
            <a:ext cx="2743200" cy="2743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90CD945-ECB2-49BE-ABD1-05E50E990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28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F3D9F0-535B-4D24-8259-F55E433F27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2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React </a:t>
            </a:r>
            <a:r>
              <a:rPr lang="en-US" sz="2800" dirty="0">
                <a:solidFill>
                  <a:prstClr val="white"/>
                </a:solidFill>
              </a:rPr>
              <a:t>is a JavaScript library for building </a:t>
            </a:r>
            <a:r>
              <a:rPr lang="en-US" sz="2800" dirty="0">
                <a:solidFill>
                  <a:schemeClr val="bg2"/>
                </a:solidFill>
              </a:rPr>
              <a:t>user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interfaces</a:t>
            </a:r>
            <a:endParaRPr lang="en-US" sz="28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React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uses all </a:t>
            </a:r>
            <a:r>
              <a:rPr lang="en-US" sz="2800" b="1" dirty="0">
                <a:solidFill>
                  <a:schemeClr val="bg1"/>
                </a:solidFill>
              </a:rPr>
              <a:t>ES6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features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JSX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is React's JavaScript </a:t>
            </a:r>
            <a:r>
              <a:rPr lang="en-US" sz="2800" b="1" dirty="0">
                <a:solidFill>
                  <a:schemeClr val="bg1"/>
                </a:solidFill>
              </a:rPr>
              <a:t>superset 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React </a:t>
            </a:r>
            <a:r>
              <a:rPr lang="en-US" sz="2800" b="1" dirty="0">
                <a:solidFill>
                  <a:schemeClr val="bg1"/>
                </a:solidFill>
              </a:rPr>
              <a:t>components</a:t>
            </a:r>
            <a:r>
              <a:rPr lang="en-US" sz="2800" dirty="0">
                <a:solidFill>
                  <a:schemeClr val="bg2"/>
                </a:solidFill>
              </a:rPr>
              <a:t> can be nested (composition)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B4DA78F-3BBA-44AC-B63B-F63A257FB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19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621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2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883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</a:t>
            </a:r>
            <a:r>
              <a:rPr lang="en-GB" sz="11500" b="1"/>
              <a:t>reactjs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3140FD-166C-4114-BC9D-429EF0A68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4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A7EA6F-C9EA-450D-9018-0AA2FCE2BC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8E49665-978A-4B40-8ACC-4000522E3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37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5907D5-19D7-4CF0-8A07-79CBE8AAC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 Overview</a:t>
            </a:r>
          </a:p>
        </p:txBody>
      </p:sp>
      <p:pic>
        <p:nvPicPr>
          <p:cNvPr id="10" name="Picture 9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72AA9E72-8402-46C4-9460-3C1C7CA1A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70" y="1295400"/>
            <a:ext cx="2235860" cy="2590800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8D08B181-4B34-4C6F-9CA1-73228FB371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History and Philosophy</a:t>
            </a:r>
          </a:p>
        </p:txBody>
      </p:sp>
    </p:spTree>
    <p:extLst>
      <p:ext uri="{BB962C8B-B14F-4D97-AF65-F5344CB8AC3E}">
        <p14:creationId xmlns:p14="http://schemas.microsoft.com/office/powerpoint/2010/main" val="18379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JavaScript library for building </a:t>
            </a:r>
            <a:r>
              <a:rPr lang="en-US" b="1" dirty="0">
                <a:solidFill>
                  <a:schemeClr val="bg1"/>
                </a:solidFill>
              </a:rPr>
              <a:t>user interfaces </a:t>
            </a:r>
            <a:r>
              <a:rPr lang="en-US" dirty="0"/>
              <a:t>(UI)</a:t>
            </a:r>
          </a:p>
          <a:p>
            <a:r>
              <a:rPr lang="en-US" dirty="0"/>
              <a:t>Focused on creating </a:t>
            </a:r>
            <a:r>
              <a:rPr lang="en-US" b="1" dirty="0">
                <a:solidFill>
                  <a:schemeClr val="bg1"/>
                </a:solidFill>
              </a:rPr>
              <a:t>reusable components</a:t>
            </a:r>
          </a:p>
          <a:p>
            <a:r>
              <a:rPr lang="en-US" dirty="0"/>
              <a:t>Developed by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React.js?</a:t>
            </a:r>
            <a:endParaRPr lang="bg-BG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3352801"/>
            <a:ext cx="59436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 =&gt; 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&lt;div&gt;Hello {props.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}&lt;/div&gt;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ReactDOM.render(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&lt;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name="Maria" /&gt;,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document.getElementById('root')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D6260D-09B8-44E6-B13F-F9A510BED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555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Open-source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Declarative</a:t>
            </a:r>
          </a:p>
          <a:p>
            <a:pPr lvl="1"/>
            <a:r>
              <a:rPr lang="en-US" sz="3200" dirty="0"/>
              <a:t>Design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/>
              <a:t> views for each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in your app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Component-Based</a:t>
            </a:r>
          </a:p>
          <a:p>
            <a:pPr lvl="1"/>
            <a:r>
              <a:rPr lang="en-US" sz="3200" dirty="0"/>
              <a:t>Encapsulated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that manage their </a:t>
            </a:r>
            <a:r>
              <a:rPr lang="en-US" sz="3200" b="1" dirty="0">
                <a:solidFill>
                  <a:schemeClr val="bg1"/>
                </a:solidFill>
              </a:rPr>
              <a:t>own</a:t>
            </a:r>
            <a:r>
              <a:rPr lang="en-US" sz="3200" dirty="0"/>
              <a:t> state</a:t>
            </a:r>
          </a:p>
          <a:p>
            <a:pPr lvl="1"/>
            <a:r>
              <a:rPr lang="en-US" sz="3200" dirty="0"/>
              <a:t>Keep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out of the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B41F429-540D-4AA7-830A-B1E2DC666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305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2AD4-7F48-42A5-B272-8AF999B0AE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Isomorphic</a:t>
            </a:r>
          </a:p>
          <a:p>
            <a:pPr lvl="1"/>
            <a:r>
              <a:rPr lang="en-US" sz="3400" dirty="0"/>
              <a:t>JavaScript that runs on </a:t>
            </a:r>
            <a:r>
              <a:rPr lang="en-US" sz="3400" b="1" dirty="0">
                <a:solidFill>
                  <a:schemeClr val="bg1"/>
                </a:solidFill>
              </a:rPr>
              <a:t>both</a:t>
            </a:r>
            <a:r>
              <a:rPr lang="en-US" sz="3400" dirty="0"/>
              <a:t> client &amp; server</a:t>
            </a:r>
          </a:p>
          <a:p>
            <a:pPr lvl="1"/>
            <a:r>
              <a:rPr lang="en-US" sz="3400" dirty="0"/>
              <a:t>Better user experience 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Native support</a:t>
            </a:r>
          </a:p>
          <a:p>
            <a:pPr lvl="1"/>
            <a:r>
              <a:rPr lang="en-US" sz="3400" dirty="0"/>
              <a:t>Compose rich </a:t>
            </a:r>
            <a:r>
              <a:rPr lang="en-US" sz="3400" b="1" dirty="0">
                <a:solidFill>
                  <a:schemeClr val="bg1"/>
                </a:solidFill>
              </a:rPr>
              <a:t>mobile</a:t>
            </a:r>
            <a:r>
              <a:rPr lang="en-US" sz="3400" dirty="0"/>
              <a:t> UI in </a:t>
            </a:r>
            <a:r>
              <a:rPr lang="en-US" sz="3400" b="1" dirty="0">
                <a:solidFill>
                  <a:schemeClr val="bg1"/>
                </a:solidFill>
              </a:rPr>
              <a:t>Android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iOS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0FE648-4EEF-49C3-A4A0-71EE4BDB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2063A-DDA6-4CBD-B533-810F990C8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3361905"/>
            <a:ext cx="2295447" cy="268647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255A448-8FE5-4AE9-A8D2-498C0F4F44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3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Easy to learn</a:t>
            </a:r>
          </a:p>
          <a:p>
            <a:r>
              <a:rPr lang="en-US" sz="3400" dirty="0"/>
              <a:t>Fast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</a:p>
          <a:p>
            <a:r>
              <a:rPr lang="en-US" sz="3400" dirty="0"/>
              <a:t>Use all </a:t>
            </a:r>
            <a:r>
              <a:rPr lang="en-US" sz="3400" b="1" dirty="0">
                <a:solidFill>
                  <a:schemeClr val="bg1"/>
                </a:solidFill>
              </a:rPr>
              <a:t>ES6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  <a:r>
              <a:rPr lang="en-US" sz="3400" dirty="0"/>
              <a:t>features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Promises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</a:p>
          <a:p>
            <a:r>
              <a:rPr lang="en-US" sz="3400" dirty="0"/>
              <a:t>Compatible with other </a:t>
            </a:r>
            <a:r>
              <a:rPr lang="en-US" sz="3400" b="1" dirty="0">
                <a:solidFill>
                  <a:schemeClr val="bg1"/>
                </a:solidFill>
              </a:rPr>
              <a:t>libraries</a:t>
            </a:r>
          </a:p>
          <a:p>
            <a:r>
              <a:rPr lang="en-US" sz="3400" dirty="0"/>
              <a:t>Great </a:t>
            </a:r>
            <a:r>
              <a:rPr lang="en-US" sz="3400" b="1" dirty="0">
                <a:solidFill>
                  <a:schemeClr val="bg1"/>
                </a:solidFill>
              </a:rPr>
              <a:t>error reporting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D0A789C4-0896-4B95-8E91-2FC38995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57400"/>
            <a:ext cx="2743200" cy="2743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46FCE31-D8FF-41FB-A3F1-1D646EC03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8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FC009AC-19E7-4F43-B302-4CF223620B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 Installation</a:t>
            </a:r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0F573EE-0512-4060-B75C-749A4FF10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43" y="1447800"/>
            <a:ext cx="2326314" cy="232631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F7EC4A04-D6D8-437F-A5FC-C9213FD66E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Packages, Setup, Structure</a:t>
            </a:r>
          </a:p>
        </p:txBody>
      </p:sp>
    </p:spTree>
    <p:extLst>
      <p:ext uri="{BB962C8B-B14F-4D97-AF65-F5344CB8AC3E}">
        <p14:creationId xmlns:p14="http://schemas.microsoft.com/office/powerpoint/2010/main" val="5300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3700</TotalTime>
  <Words>732</Words>
  <Application>Microsoft Office PowerPoint</Application>
  <PresentationFormat>Widescreen</PresentationFormat>
  <Paragraphs>222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Introduction to React.js</vt:lpstr>
      <vt:lpstr>Table of Contents</vt:lpstr>
      <vt:lpstr>Have a Question?</vt:lpstr>
      <vt:lpstr>React Overview</vt:lpstr>
      <vt:lpstr>What is React.js?</vt:lpstr>
      <vt:lpstr>Features</vt:lpstr>
      <vt:lpstr>Features</vt:lpstr>
      <vt:lpstr>Advantages</vt:lpstr>
      <vt:lpstr>React Installation</vt:lpstr>
      <vt:lpstr>Create React App</vt:lpstr>
      <vt:lpstr>Install and Run the React App Creator</vt:lpstr>
      <vt:lpstr>Finding Information</vt:lpstr>
      <vt:lpstr>React App Structure</vt:lpstr>
      <vt:lpstr>Live Demo</vt:lpstr>
      <vt:lpstr>JSX Syntax</vt:lpstr>
      <vt:lpstr>JSX Overview</vt:lpstr>
      <vt:lpstr>JSX Syntax</vt:lpstr>
      <vt:lpstr>JSX Rules and Principles</vt:lpstr>
      <vt:lpstr>Compilation</vt:lpstr>
      <vt:lpstr>Live Demo</vt:lpstr>
      <vt:lpstr>Composition</vt:lpstr>
      <vt:lpstr>Composition</vt:lpstr>
      <vt:lpstr>Component Syntax</vt:lpstr>
      <vt:lpstr>Advantages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React.js</dc:title>
  <dc:subject>ReactJS - Practical Training Course @ SoftUni</dc:subject>
  <dc:creator>Software University</dc:creator>
  <cp:keywords>SoftUni; Software University; programming; software development; software engineering;education;training; course; javascript; react; web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18</cp:revision>
  <dcterms:created xsi:type="dcterms:W3CDTF">2018-05-23T13:08:44Z</dcterms:created>
  <dcterms:modified xsi:type="dcterms:W3CDTF">2023-01-13T13:05:17Z</dcterms:modified>
  <cp:category>programming; computer programming; software development; javascript; web; react</cp:category>
</cp:coreProperties>
</file>