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81">
          <p15:clr>
            <a:srgbClr val="A4A3A4"/>
          </p15:clr>
        </p15:guide>
        <p15:guide id="3" orient="horz" pos="171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3876">
          <p15:clr>
            <a:srgbClr val="A4A3A4"/>
          </p15:clr>
        </p15:guide>
        <p15:guide id="6" pos="2880">
          <p15:clr>
            <a:srgbClr val="A4A3A4"/>
          </p15:clr>
        </p15:guide>
        <p15:guide id="7" pos="287">
          <p15:clr>
            <a:srgbClr val="A4A3A4"/>
          </p15:clr>
        </p15:guide>
        <p15:guide id="8" pos="54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380" y="376"/>
      </p:cViewPr>
      <p:guideLst>
        <p:guide orient="horz" pos="2159"/>
        <p:guide orient="horz" pos="781"/>
        <p:guide orient="horz" pos="171"/>
        <p:guide orient="horz" pos="864"/>
        <p:guide orient="horz" pos="3876"/>
        <p:guide pos="2880"/>
        <p:guide pos="287"/>
        <p:guide pos="54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6_m(수정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5072074"/>
            <a:ext cx="7772400" cy="866762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910" y="4572008"/>
            <a:ext cx="7786742" cy="495288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0619FB1-DF06-49D8-B032-481D46BE9413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DF4591F-73A5-4235-97F4-7062D8FAD8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FB1-DF06-49D8-B032-481D46BE9413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91F-73A5-4235-97F4-7062D8FAD8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DA496-7307-4E8B-88DE-CB97B48BAB6F}" type="datetime1">
              <a:rPr lang="ko-KR" altLang="en-US"/>
              <a:pPr>
                <a:defRPr/>
              </a:pPr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2CD3B-FDDF-4998-970C-76E6E0BEC6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사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06-P.jp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2015" y="274638"/>
            <a:ext cx="8479971" cy="9667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2015" y="1373188"/>
            <a:ext cx="8479971" cy="47529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Tahoma"/>
                <a:ea typeface="+mn-ea"/>
                <a:cs typeface="+mn-cs"/>
              </a:defRPr>
            </a:lvl1pPr>
          </a:lstStyle>
          <a:p>
            <a:pPr lvl="0">
              <a:defRPr/>
            </a:pPr>
            <a:fld id="{80619FB1-DF06-49D8-B032-481D46BE9413}" type="datetime1">
              <a:rPr lang="ko-KR" altLang="en-US"/>
              <a:pPr lvl="0">
                <a:defRPr/>
              </a:pPr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Tahoma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Tahoma"/>
                <a:ea typeface="+mn-ea"/>
                <a:cs typeface="+mn-cs"/>
              </a:defRPr>
            </a:lvl1pPr>
          </a:lstStyle>
          <a:p>
            <a:pPr lvl="0">
              <a:defRPr/>
            </a:pPr>
            <a:fld id="{0DF4591F-73A5-4235-97F4-7062D8FAD87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SzPct val="80000"/>
        <a:buFont typeface="Wingding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71463" algn="l" defTabSz="914400" rtl="0" eaLnBrk="1" latinLnBrk="1" hangingPunct="1">
        <a:spcBef>
          <a:spcPct val="20000"/>
        </a:spcBef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0425" indent="-185738" algn="l" defTabSz="914400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96850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524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81138" indent="-196850" algn="l" defTabSz="914400" rtl="0" eaLnBrk="1" latinLnBrk="1" hangingPunct="1">
        <a:spcBef>
          <a:spcPct val="20000"/>
        </a:spcBef>
        <a:buFont typeface="Lucida Sans Unicode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65288" indent="-163513" algn="l" defTabSz="914400" rtl="0" eaLnBrk="1" latinLnBrk="1" hangingPunct="1">
        <a:spcBef>
          <a:spcPct val="20000"/>
        </a:spcBef>
        <a:buFont typeface="Lucida Sans Unicode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775" indent="-184150" algn="l" defTabSz="914400" rtl="0" eaLnBrk="1" latinLnBrk="1" hangingPunct="1">
        <a:spcBef>
          <a:spcPct val="20000"/>
        </a:spcBef>
        <a:buFont typeface="Lucida Sans Unicode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68513" indent="-152400" algn="l" defTabSz="914400" rtl="0" eaLnBrk="1" latinLnBrk="1" hangingPunct="1">
        <a:spcBef>
          <a:spcPct val="20000"/>
        </a:spcBef>
        <a:buFont typeface="Lucida Sans Unicode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가디언즈 개발 계획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ko-KR" altLang="en-US"/>
              <a:t>환자의 행동 패턴 데이터 기반의 침대 낙상 위험 예측과 알람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</a:t>
            </a:r>
            <a:r>
              <a:rPr lang="ko-KR" altLang="en-US" dirty="0"/>
              <a:t> 시스템 구성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2.</a:t>
            </a:r>
            <a:r>
              <a:rPr lang="ko-KR" altLang="en-US" dirty="0"/>
              <a:t> 시스템 시나리오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3.</a:t>
            </a:r>
            <a:r>
              <a:rPr lang="ko-KR" altLang="en-US" dirty="0"/>
              <a:t> 기능명세서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4.</a:t>
            </a:r>
            <a:r>
              <a:rPr lang="ko-KR" altLang="en-US" dirty="0"/>
              <a:t> 화면설계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5.</a:t>
            </a:r>
            <a:r>
              <a:rPr lang="ko-KR" altLang="en-US" dirty="0"/>
              <a:t> 개발 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시스템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015" y="4869160"/>
            <a:ext cx="8479971" cy="125700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(1)</a:t>
            </a:r>
            <a:r>
              <a:rPr lang="ko-KR" altLang="en-US"/>
              <a:t> 모션 감지</a:t>
            </a:r>
          </a:p>
          <a:p>
            <a:pPr>
              <a:defRPr/>
            </a:pPr>
            <a:r>
              <a:rPr lang="en-US" altLang="ko-KR"/>
              <a:t>(2)</a:t>
            </a:r>
            <a:r>
              <a:rPr lang="ko-KR" altLang="en-US"/>
              <a:t> 낙상 예측</a:t>
            </a:r>
          </a:p>
          <a:p>
            <a:pPr>
              <a:defRPr/>
            </a:pPr>
            <a:r>
              <a:rPr lang="en-US" altLang="ko-KR"/>
              <a:t>(3)</a:t>
            </a:r>
            <a:r>
              <a:rPr lang="ko-KR" altLang="en-US"/>
              <a:t> 알림 전달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380" t="20520" b="7500"/>
          <a:stretch>
            <a:fillRect/>
          </a:stretch>
        </p:blipFill>
        <p:spPr>
          <a:xfrm>
            <a:off x="323528" y="1124744"/>
            <a:ext cx="8496944" cy="3672408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시스템 구성</a:t>
            </a:r>
          </a:p>
        </p:txBody>
      </p:sp>
      <p:grpSp>
        <p:nvGrpSpPr>
          <p:cNvPr id="4" name="그룹 65"/>
          <p:cNvGrpSpPr/>
          <p:nvPr/>
        </p:nvGrpSpPr>
        <p:grpSpPr>
          <a:xfrm>
            <a:off x="147067" y="5076826"/>
            <a:ext cx="8637909" cy="954088"/>
            <a:chOff x="182782" y="5400183"/>
            <a:chExt cx="9522746" cy="953986"/>
          </a:xfrm>
        </p:grpSpPr>
        <p:sp>
          <p:nvSpPr>
            <p:cNvPr id="5" name="모서리가 둥근 직사각형 199"/>
            <p:cNvSpPr/>
            <p:nvPr/>
          </p:nvSpPr>
          <p:spPr>
            <a:xfrm>
              <a:off x="1856656" y="5400184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marL="361950" marR="0" lvl="1" indent="-180975" defTabSz="1330325" eaLnBrk="0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SzPct val="75000"/>
                <a:buFontTx/>
                <a:buBlip>
                  <a:blip r:embed="rId2"/>
                </a:buBlip>
                <a:tabLst>
                  <a:tab pos="1438275" algn="l"/>
                </a:tabLst>
                <a:defRPr/>
              </a:pPr>
              <a:r>
                <a:rPr kumimoji="0" lang="ko-KR" altLang="en-US" sz="1200" b="0" i="0" u="none" strike="noStrike" kern="0" cap="none" spc="-110" normalizeH="0" baseline="0"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낙상 위험도를 예측하여 사용자에게 알려줌으로써 사전에 사고를 예방함</a:t>
              </a:r>
              <a:r>
                <a:rPr kumimoji="0" lang="en-US" altLang="ko-KR" sz="1200" b="0" i="0" u="none" strike="noStrike" kern="0" cap="none" spc="-110" normalizeH="0" baseline="0"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. </a:t>
              </a:r>
            </a:p>
            <a:p>
              <a:pPr marL="361950" marR="0" lvl="1" indent="-180975" defTabSz="1330325" eaLnBrk="0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SzPct val="75000"/>
                <a:buFontTx/>
                <a:buBlip>
                  <a:blip r:embed="rId2"/>
                </a:buBlip>
                <a:tabLst>
                  <a:tab pos="1438275" algn="l"/>
                </a:tabLst>
                <a:defRPr/>
              </a:pPr>
              <a:r>
                <a:rPr kumimoji="0" lang="ko-KR" altLang="en-US" sz="1200" b="0" i="0" u="none" strike="noStrike" kern="0" cap="none" spc="-110" normalizeH="0" baseline="0"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자체 낙상 시뮬레이션 구축이라는 전망을 가지고 있음</a:t>
              </a:r>
              <a:r>
                <a:rPr kumimoji="0" lang="en-US" altLang="ko-KR" sz="1200" b="0" i="0" u="none" strike="noStrike" kern="0" cap="none" spc="-110" normalizeH="0" baseline="0"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.</a:t>
              </a:r>
            </a:p>
            <a:p>
              <a:pPr marL="361950" marR="0" lvl="1" indent="-180975" defTabSz="1330325" eaLnBrk="0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SzPct val="75000"/>
                <a:buFontTx/>
                <a:buBlip>
                  <a:blip r:embed="rId2"/>
                </a:buBlip>
                <a:tabLst>
                  <a:tab pos="1438275" algn="l"/>
                </a:tabLst>
                <a:defRPr/>
              </a:pPr>
              <a:r>
                <a:rPr kumimoji="0" lang="ko-KR" altLang="en-US" sz="1200" b="0" i="0" u="none" strike="noStrike" kern="0" cap="none" spc="-110" normalizeH="0" baseline="0"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안드로이드 사용자와 비 안드로이드 사용자를 구분하여 개발을 진행할 예정임</a:t>
              </a:r>
              <a:r>
                <a:rPr kumimoji="0" lang="en-US" altLang="ko-KR" sz="1200" b="0" i="0" u="none" strike="noStrike" kern="0" cap="none" spc="-110" normalizeH="0" baseline="0"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. </a:t>
              </a:r>
            </a:p>
          </p:txBody>
        </p:sp>
        <p:sp>
          <p:nvSpPr>
            <p:cNvPr id="6" name="양쪽 모서리가 둥근 사각형 51"/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 rotWithShape="1">
              <a:blip r:embed="rId3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/>
            <a:lstStyle/>
            <a:p>
              <a:pPr marL="0" marR="0" lvl="1" indent="-457200" algn="ctr" defTabSz="91440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sym typeface="Monotype Sorts"/>
              </a:endParaRPr>
            </a:p>
          </p:txBody>
        </p:sp>
        <p:sp>
          <p:nvSpPr>
            <p:cNvPr id="7" name="양쪽 모서리가 둥근 사각형 51"/>
            <p:cNvSpPr/>
            <p:nvPr/>
          </p:nvSpPr>
          <p:spPr>
            <a:xfrm>
              <a:off x="632517" y="5685901"/>
              <a:ext cx="700004" cy="380958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</a:bodyPr>
            <a:lstStyle/>
            <a:p>
              <a:pPr marL="0" marR="0" lvl="1" indent="-457200" algn="ctr" defTabSz="91440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sym typeface="Monotype Sorts"/>
              </a:endParaRPr>
            </a:p>
          </p:txBody>
        </p:sp>
      </p:grpSp>
      <p:grpSp>
        <p:nvGrpSpPr>
          <p:cNvPr id="8" name="Group 14350"/>
          <p:cNvGrpSpPr/>
          <p:nvPr/>
        </p:nvGrpSpPr>
        <p:grpSpPr>
          <a:xfrm>
            <a:off x="380428" y="1500189"/>
            <a:ext cx="1081088" cy="817562"/>
            <a:chOff x="1077723" y="1948117"/>
            <a:chExt cx="1080120" cy="816280"/>
          </a:xfrm>
        </p:grpSpPr>
        <p:pic>
          <p:nvPicPr>
            <p:cNvPr id="9" name="Picture 62" descr="ClientCom.jpg"/>
            <p:cNvPicPr>
              <a:picLocks noChangeAspect="1"/>
            </p:cNvPicPr>
            <p:nvPr/>
          </p:nvPicPr>
          <p:blipFill rotWithShape="1">
            <a:blip r:embed="rId4"/>
            <a:srcRect l="18070"/>
            <a:stretch>
              <a:fillRect/>
            </a:stretch>
          </p:blipFill>
          <p:spPr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0" name="Picture 698" descr="11111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1" name="Rectangle 14349"/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노인</a:t>
              </a:r>
              <a:r>
                <a:rPr lang="en-US" altLang="ko-KR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1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</a:p>
          </p:txBody>
        </p:sp>
      </p:grpSp>
      <p:grpSp>
        <p:nvGrpSpPr>
          <p:cNvPr id="12" name="Group 146"/>
          <p:cNvGrpSpPr/>
          <p:nvPr/>
        </p:nvGrpSpPr>
        <p:grpSpPr>
          <a:xfrm>
            <a:off x="380427" y="2605089"/>
            <a:ext cx="1081089" cy="823911"/>
            <a:chOff x="1077722" y="1948117"/>
            <a:chExt cx="1080121" cy="825048"/>
          </a:xfrm>
        </p:grpSpPr>
        <p:pic>
          <p:nvPicPr>
            <p:cNvPr id="13" name="Picture 62" descr="ClientCom.jpg"/>
            <p:cNvPicPr>
              <a:picLocks noChangeAspect="1"/>
            </p:cNvPicPr>
            <p:nvPr/>
          </p:nvPicPr>
          <p:blipFill rotWithShape="1">
            <a:blip r:embed="rId4"/>
            <a:srcRect l="18070"/>
            <a:stretch>
              <a:fillRect/>
            </a:stretch>
          </p:blipFill>
          <p:spPr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4" name="Picture 698" descr="11111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5" name="Rectangle 149"/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안드로이드</a:t>
              </a:r>
            </a:p>
          </p:txBody>
        </p:sp>
      </p:grpSp>
      <p:grpSp>
        <p:nvGrpSpPr>
          <p:cNvPr id="16" name="Group 150"/>
          <p:cNvGrpSpPr/>
          <p:nvPr/>
        </p:nvGrpSpPr>
        <p:grpSpPr>
          <a:xfrm>
            <a:off x="380428" y="3789364"/>
            <a:ext cx="1081088" cy="828675"/>
            <a:chOff x="1077723" y="1948117"/>
            <a:chExt cx="1080120" cy="827571"/>
          </a:xfrm>
        </p:grpSpPr>
        <p:pic>
          <p:nvPicPr>
            <p:cNvPr id="17" name="Picture 62" descr="ClientCom.jpg"/>
            <p:cNvPicPr>
              <a:picLocks noChangeAspect="1"/>
            </p:cNvPicPr>
            <p:nvPr/>
          </p:nvPicPr>
          <p:blipFill rotWithShape="1">
            <a:blip r:embed="rId4"/>
            <a:srcRect l="18070"/>
            <a:stretch>
              <a:fillRect/>
            </a:stretch>
          </p:blipFill>
          <p:spPr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8" name="Picture 698" descr="11111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9" name="Rectangle 155"/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일반</a:t>
              </a:r>
              <a:r>
                <a:rPr lang="en-US" altLang="ko-KR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lang="ko-KR" altLang="en-US" sz="1100" kern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sp>
        <p:nvSpPr>
          <p:cNvPr id="20" name="AutoShape 36"/>
          <p:cNvSpPr>
            <a:spLocks noChangeArrowheads="1"/>
          </p:cNvSpPr>
          <p:nvPr/>
        </p:nvSpPr>
        <p:spPr>
          <a:xfrm>
            <a:off x="1650537" y="1390639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marR="0" lvl="1" indent="-157163" defTabSz="1330325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1" name="AutoShape 99"/>
          <p:cNvSpPr>
            <a:spLocks noChangeArrowheads="1"/>
          </p:cNvSpPr>
          <p:nvPr/>
        </p:nvSpPr>
        <p:spPr>
          <a:xfrm>
            <a:off x="1656183" y="1434726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1" indent="-457200" algn="ctr" defTabSz="1330325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>
                <a:solidFill>
                  <a:sysClr val="window" lastClr="FFFFFF"/>
                </a:solidFill>
                <a:effectLst/>
                <a:uLnTx/>
                <a:uFillTx/>
                <a:latin typeface="현대하모니 M"/>
                <a:ea typeface="현대하모니 M"/>
                <a:sym typeface="Monotype Sorts"/>
              </a:rPr>
              <a:t>전체 시스템 구조도</a:t>
            </a: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>
          <a:xfrm flipH="1">
            <a:off x="1799778" y="1737322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 b="1" kern="0" spc="-100">
                <a:solidFill>
                  <a:sysClr val="windowText" lastClr="000000"/>
                </a:solidFill>
                <a:ea typeface="맑은 고딕"/>
              </a:rPr>
              <a:t>낙상 예측 및 알림서비스</a:t>
            </a:r>
            <a:endParaRPr lang="ko-KR" altLang="en-US" sz="1200" b="1" kern="0" spc="-100">
              <a:solidFill>
                <a:sysClr val="windowText" lastClr="000000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24" name="Rectangle 97"/>
          <p:cNvSpPr/>
          <p:nvPr/>
        </p:nvSpPr>
        <p:spPr>
          <a:xfrm>
            <a:off x="1799777" y="2385022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</a:p>
        </p:txBody>
      </p:sp>
      <p:sp>
        <p:nvSpPr>
          <p:cNvPr id="26" name="직사각형 80"/>
          <p:cNvSpPr/>
          <p:nvPr/>
        </p:nvSpPr>
        <p:spPr>
          <a:xfrm>
            <a:off x="3635896" y="2519959"/>
            <a:ext cx="1583357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낙상 위험도 분석</a:t>
            </a:r>
          </a:p>
        </p:txBody>
      </p:sp>
      <p:sp>
        <p:nvSpPr>
          <p:cNvPr id="27" name="직사각형 81"/>
          <p:cNvSpPr/>
          <p:nvPr/>
        </p:nvSpPr>
        <p:spPr>
          <a:xfrm>
            <a:off x="5364088" y="2519959"/>
            <a:ext cx="64574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알림</a:t>
            </a:r>
          </a:p>
        </p:txBody>
      </p:sp>
      <p:sp>
        <p:nvSpPr>
          <p:cNvPr id="29" name="직사각형 83"/>
          <p:cNvSpPr/>
          <p:nvPr/>
        </p:nvSpPr>
        <p:spPr>
          <a:xfrm>
            <a:off x="2880866" y="2502497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예측</a:t>
            </a:r>
          </a:p>
        </p:txBody>
      </p:sp>
      <p:grpSp>
        <p:nvGrpSpPr>
          <p:cNvPr id="30" name="그룹 95"/>
          <p:cNvGrpSpPr/>
          <p:nvPr/>
        </p:nvGrpSpPr>
        <p:grpSpPr>
          <a:xfrm>
            <a:off x="7056784" y="1448965"/>
            <a:ext cx="1691681" cy="1008113"/>
            <a:chOff x="7977336" y="1772815"/>
            <a:chExt cx="1554579" cy="730967"/>
          </a:xfrm>
        </p:grpSpPr>
        <p:sp>
          <p:nvSpPr>
            <p:cNvPr id="31" name="Rectangle 97"/>
            <p:cNvSpPr/>
            <p:nvPr/>
          </p:nvSpPr>
          <p:spPr>
            <a:xfrm>
              <a:off x="7977337" y="1772815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낙상 예측</a:t>
              </a:r>
              <a:r>
                <a:rPr lang="en-US" altLang="ko-KR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lang="en-US" altLang="ko-KR" sz="1400" b="1" kern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2" name="TextBox 86"/>
            <p:cNvSpPr txBox="1"/>
            <p:nvPr/>
          </p:nvSpPr>
          <p:spPr>
            <a:xfrm>
              <a:off x="7977336" y="2071559"/>
              <a:ext cx="1554578" cy="43222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서버 컴퓨터에서의 머신러닝 환경을 제공</a:t>
              </a:r>
            </a:p>
          </p:txBody>
        </p:sp>
      </p:grpSp>
      <p:grpSp>
        <p:nvGrpSpPr>
          <p:cNvPr id="33" name="그룹 95"/>
          <p:cNvGrpSpPr/>
          <p:nvPr/>
        </p:nvGrpSpPr>
        <p:grpSpPr>
          <a:xfrm>
            <a:off x="7056784" y="2673103"/>
            <a:ext cx="1691680" cy="1008112"/>
            <a:chOff x="7977336" y="1772815"/>
            <a:chExt cx="1554578" cy="730966"/>
          </a:xfrm>
        </p:grpSpPr>
        <p:sp>
          <p:nvSpPr>
            <p:cNvPr id="34" name="Rectangle 97"/>
            <p:cNvSpPr/>
            <p:nvPr/>
          </p:nvSpPr>
          <p:spPr>
            <a:xfrm>
              <a:off x="7977336" y="1772815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400" b="1" i="0" u="none" strike="noStrike" kern="0" cap="none" spc="0" normalizeH="0" baseline="0"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알림</a:t>
              </a:r>
              <a:r>
                <a:rPr kumimoji="0" lang="en-US" altLang="ko-KR" sz="1400" b="1" i="0" u="none" strike="noStrike" kern="0" cap="none" spc="0" normalizeH="0" baseline="0"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400" b="1" i="0" u="none" strike="noStrike" kern="0" cap="none" spc="0" normalizeH="0" baseline="0"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</a:p>
          </p:txBody>
        </p:sp>
        <p:sp>
          <p:nvSpPr>
            <p:cNvPr id="35" name="TextBox 89"/>
            <p:cNvSpPr txBox="1"/>
            <p:nvPr/>
          </p:nvSpPr>
          <p:spPr>
            <a:xfrm>
              <a:off x="7977336" y="2071559"/>
              <a:ext cx="1554578" cy="43222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안드로이드</a:t>
              </a:r>
              <a:r>
                <a:rPr lang="en-US" altLang="ko-KR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:</a:t>
              </a: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App</a:t>
              </a: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을 통해 알림과 실시간정보 제공</a:t>
              </a:r>
            </a:p>
          </p:txBody>
        </p:sp>
      </p:grpSp>
      <p:grpSp>
        <p:nvGrpSpPr>
          <p:cNvPr id="36" name="그룹 95"/>
          <p:cNvGrpSpPr/>
          <p:nvPr/>
        </p:nvGrpSpPr>
        <p:grpSpPr>
          <a:xfrm>
            <a:off x="7056784" y="3897238"/>
            <a:ext cx="1691680" cy="1008112"/>
            <a:chOff x="7977336" y="1772816"/>
            <a:chExt cx="1554578" cy="730966"/>
          </a:xfrm>
        </p:grpSpPr>
        <p:sp>
          <p:nvSpPr>
            <p:cNvPr id="37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알림</a:t>
              </a:r>
              <a:r>
                <a:rPr lang="en-US" altLang="ko-KR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endParaRPr lang="ko-KR" altLang="en-US" sz="1400" b="1" kern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8" name="TextBox 92"/>
            <p:cNvSpPr txBox="1"/>
            <p:nvPr/>
          </p:nvSpPr>
          <p:spPr>
            <a:xfrm>
              <a:off x="7977336" y="2071559"/>
              <a:ext cx="1554578" cy="43222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일반 사용자</a:t>
              </a:r>
              <a:r>
                <a:rPr lang="en-US" altLang="ko-KR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:</a:t>
              </a: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라즈베리파이를 활용한 자체 제작 기기 제공</a:t>
              </a:r>
            </a:p>
          </p:txBody>
        </p:sp>
      </p:grpSp>
      <p:sp>
        <p:nvSpPr>
          <p:cNvPr id="39" name="Rectangle 97"/>
          <p:cNvSpPr/>
          <p:nvPr/>
        </p:nvSpPr>
        <p:spPr>
          <a:xfrm>
            <a:off x="1802053" y="3890969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HW</a:t>
            </a:r>
            <a:endParaRPr kumimoji="0" lang="ko-KR" altLang="en-US" sz="1400" b="1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Rectangle 97"/>
          <p:cNvSpPr/>
          <p:nvPr/>
        </p:nvSpPr>
        <p:spPr>
          <a:xfrm>
            <a:off x="1809984" y="2962275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1" name="표 95"/>
          <p:cNvGraphicFramePr>
            <a:graphicFrameLocks noGrp="1"/>
          </p:cNvGraphicFramePr>
          <p:nvPr/>
        </p:nvGraphicFramePr>
        <p:xfrm>
          <a:off x="2881555" y="2986213"/>
          <a:ext cx="3857652" cy="8229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bg1"/>
                          </a:solidFill>
                        </a:rPr>
                        <a:t>개발 언어</a:t>
                      </a:r>
                      <a:r>
                        <a:rPr lang="en-US" altLang="ko-KR" sz="1200" b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ko-KR" alt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bg1"/>
                          </a:solidFill>
                        </a:rPr>
                        <a:t>Java, Python 3, JavaScript(NodeJS)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bg1"/>
                          </a:solidFill>
                        </a:rPr>
                        <a:t>개발 환경 </a:t>
                      </a:r>
                      <a:r>
                        <a:rPr lang="en-US" altLang="ko-KR" sz="1200" b="0">
                          <a:solidFill>
                            <a:schemeClr val="bg1"/>
                          </a:solidFill>
                        </a:rPr>
                        <a:t>(IDE): IntelliJ, Atom,</a:t>
                      </a:r>
                      <a:r>
                        <a:rPr lang="ko-KR" alt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bg1"/>
                          </a:solidFill>
                        </a:rPr>
                        <a:t>Pycharm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/>
                        <a:t>OS: Ubuntu Linux,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표 96"/>
          <p:cNvGraphicFramePr>
            <a:graphicFrameLocks noGrp="1"/>
          </p:cNvGraphicFramePr>
          <p:nvPr/>
        </p:nvGraphicFramePr>
        <p:xfrm>
          <a:off x="2893430" y="3914907"/>
          <a:ext cx="3857652" cy="822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통신</a:t>
                      </a:r>
                      <a:r>
                        <a:rPr lang="en-US" altLang="ko-KR" sz="1200"/>
                        <a:t> : Amazon Web 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센서</a:t>
                      </a:r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적외선 센서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가속도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디바이스</a:t>
                      </a:r>
                      <a:r>
                        <a:rPr lang="en-US" altLang="ko-KR" sz="1200"/>
                        <a:t>:</a:t>
                      </a:r>
                      <a:r>
                        <a:rPr lang="ko-KR" altLang="en-US" sz="1200"/>
                        <a:t> 라즈베리 파이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안드로이드 스마트폰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시스템 시나리오</a:t>
            </a:r>
          </a:p>
        </p:txBody>
      </p:sp>
      <p:sp>
        <p:nvSpPr>
          <p:cNvPr id="4" name="타원 3"/>
          <p:cNvSpPr/>
          <p:nvPr/>
        </p:nvSpPr>
        <p:spPr>
          <a:xfrm>
            <a:off x="395508" y="1313343"/>
            <a:ext cx="1481328" cy="115212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모션 </a:t>
            </a:r>
          </a:p>
          <a:p>
            <a:pPr algn="ctr">
              <a:defRPr/>
            </a:pPr>
            <a:r>
              <a:rPr lang="ko-KR" altLang="en-US"/>
              <a:t>캡쳐</a:t>
            </a:r>
          </a:p>
        </p:txBody>
      </p:sp>
      <p:sp>
        <p:nvSpPr>
          <p:cNvPr id="5" name="화살표: 오른쪽 4"/>
          <p:cNvSpPr/>
          <p:nvPr/>
        </p:nvSpPr>
        <p:spPr>
          <a:xfrm>
            <a:off x="2103154" y="1601375"/>
            <a:ext cx="1316717" cy="76808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3831346" y="1340768"/>
            <a:ext cx="1481307" cy="115212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이미지 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957" y="2276872"/>
            <a:ext cx="979714" cy="54864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160514" y="2232288"/>
            <a:ext cx="822960" cy="548640"/>
          </a:xfrm>
          <a:prstGeom prst="rect">
            <a:avLst/>
          </a:prstGeom>
        </p:spPr>
      </p:pic>
      <p:sp>
        <p:nvSpPr>
          <p:cNvPr id="11" name="타원 10"/>
          <p:cNvSpPr>
            <a:spLocks noChangeAspect="1"/>
          </p:cNvSpPr>
          <p:nvPr/>
        </p:nvSpPr>
        <p:spPr>
          <a:xfrm>
            <a:off x="7267168" y="1385351"/>
            <a:ext cx="1481307" cy="115212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낙상</a:t>
            </a:r>
          </a:p>
          <a:p>
            <a:pPr algn="ctr">
              <a:defRPr/>
            </a:pPr>
            <a:r>
              <a:rPr lang="ko-KR" altLang="en-US"/>
              <a:t>예측</a:t>
            </a:r>
          </a:p>
        </p:txBody>
      </p:sp>
      <p:pic>
        <p:nvPicPr>
          <p:cNvPr id="12" name="그림 11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20284" y="2276872"/>
            <a:ext cx="775062" cy="548640"/>
          </a:xfrm>
          <a:prstGeom prst="rect">
            <a:avLst/>
          </a:prstGeom>
        </p:spPr>
      </p:pic>
      <p:sp>
        <p:nvSpPr>
          <p:cNvPr id="13" name="화살표: 오른쪽 12"/>
          <p:cNvSpPr/>
          <p:nvPr/>
        </p:nvSpPr>
        <p:spPr>
          <a:xfrm>
            <a:off x="5508104" y="1580794"/>
            <a:ext cx="1316717" cy="76808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화살표: 오른쪽 13"/>
          <p:cNvSpPr/>
          <p:nvPr/>
        </p:nvSpPr>
        <p:spPr>
          <a:xfrm>
            <a:off x="567037" y="4101074"/>
            <a:ext cx="1316717" cy="76808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295229" y="3840466"/>
            <a:ext cx="1481307" cy="115212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데이터</a:t>
            </a:r>
          </a:p>
          <a:p>
            <a:pPr algn="ctr">
              <a:defRPr/>
            </a:pPr>
            <a:r>
              <a:rPr lang="ko-KR" altLang="en-US"/>
              <a:t>파싱</a:t>
            </a:r>
          </a:p>
        </p:txBody>
      </p:sp>
      <p:pic>
        <p:nvPicPr>
          <p:cNvPr id="16" name="그림 15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761557" y="4731987"/>
            <a:ext cx="548640" cy="548640"/>
          </a:xfrm>
          <a:prstGeom prst="rect">
            <a:avLst/>
          </a:prstGeom>
        </p:spPr>
      </p:pic>
      <p:sp>
        <p:nvSpPr>
          <p:cNvPr id="19" name="화살표: 오른쪽 18"/>
          <p:cNvSpPr/>
          <p:nvPr/>
        </p:nvSpPr>
        <p:spPr>
          <a:xfrm rot="20825072">
            <a:off x="4209134" y="3638444"/>
            <a:ext cx="1316717" cy="76808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화살표: 오른쪽 20"/>
          <p:cNvSpPr/>
          <p:nvPr/>
        </p:nvSpPr>
        <p:spPr>
          <a:xfrm rot="774928" flipV="1">
            <a:off x="4209134" y="4646556"/>
            <a:ext cx="1316717" cy="76808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940152" y="3284984"/>
            <a:ext cx="1224136" cy="122413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40152" y="4725144"/>
            <a:ext cx="1250864" cy="12961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08304" y="4433287"/>
            <a:ext cx="1584176" cy="363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236296" y="4434428"/>
            <a:ext cx="1656183" cy="36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308304" y="4365104"/>
            <a:ext cx="1656183" cy="366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알림전달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5849" y1="46541" x2="35515" y2="48042"/>
                        <a14:foregroundMark x1="54951" y1="47170" x2="61006" y2="45912"/>
                        <a14:foregroundMark x1="48897" y1="48428" x2="54951" y2="47170"/>
                        <a14:foregroundMark x1="78537" y1="59748" x2="79874" y2="60377"/>
                        <a14:foregroundMark x1="74529" y1="57862" x2="78537" y2="59748"/>
                        <a14:foregroundMark x1="73192" y1="57233" x2="74529" y2="57862"/>
                        <a14:foregroundMark x1="71856" y1="56604" x2="73192" y2="57233"/>
                        <a14:foregroundMark x1="70519" y1="55975" x2="71856" y2="56604"/>
                        <a14:foregroundMark x1="69182" y1="55346" x2="70519" y2="55975"/>
                        <a14:foregroundMark x1="43043" y1="57862" x2="43082" y2="59119"/>
                        <a14:foregroundMark x1="42767" y1="49057" x2="43043" y2="57862"/>
                        <a14:foregroundMark x1="42767" y1="40881" x2="43082" y2="41509"/>
                        <a14:backgroundMark x1="34591" y1="50314" x2="34591" y2="50314"/>
                        <a14:backgroundMark x1="33962" y1="48428" x2="34277" y2="53459"/>
                        <a14:backgroundMark x1="33648" y1="47799" x2="34591" y2="48428"/>
                        <a14:backgroundMark x1="44340" y1="48428" x2="44340" y2="48860"/>
                        <a14:backgroundMark x1="41509" y1="49057" x2="41509" y2="49214"/>
                        <a14:backgroundMark x1="55975" y1="47170" x2="55975" y2="47170"/>
                        <a14:backgroundMark x1="55031" y1="47170" x2="55031" y2="47170"/>
                        <a14:backgroundMark x1="55660" y1="47170" x2="55660" y2="47170"/>
                        <a14:backgroundMark x1="54403" y1="47170" x2="54403" y2="47170"/>
                        <a14:backgroundMark x1="49371" y1="48428" x2="49371" y2="48428"/>
                        <a14:backgroundMark x1="43711" y1="57862" x2="43711" y2="57862"/>
                        <a14:backgroundMark x1="43711" y1="61006" x2="43711" y2="61006"/>
                        <a14:backgroundMark x1="34906" y1="48428" x2="34906" y2="48428"/>
                        <a14:backgroundMark x1="58491" y1="45912" x2="58491" y2="45912"/>
                        <a14:backgroundMark x1="59748" y1="45912" x2="59748" y2="45912"/>
                        <a14:backgroundMark x1="61006" y1="45283" x2="61006" y2="45283"/>
                        <a14:backgroundMark x1="60377" y1="45283" x2="60377" y2="45283"/>
                        <a14:backgroundMark x1="71384" y1="55975" x2="71384" y2="55975"/>
                        <a14:backgroundMark x1="73270" y1="57233" x2="73270" y2="57233"/>
                        <a14:backgroundMark x1="74528" y1="57862" x2="74528" y2="57862"/>
                        <a14:backgroundMark x1="74843" y1="57862" x2="74843" y2="57862"/>
                        <a14:backgroundMark x1="77673" y1="59748" x2="77673" y2="59748"/>
                        <a14:backgroundMark x1="78616" y1="61006" x2="78616" y2="61006"/>
                        <a14:backgroundMark x1="73899" y1="56604" x2="73899" y2="56604"/>
                        <a14:backgroundMark x1="79245" y1="61635" x2="79245" y2="616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84396">
            <a:off x="4107826" y="3763817"/>
            <a:ext cx="1159204" cy="579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D3615B-22B0-4FE6-9374-DD9F8803F79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818">
            <a:off x="4240357" y="4719974"/>
            <a:ext cx="378371" cy="404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8E509C-86CB-40F7-B102-FBFF02E61DAE}"/>
              </a:ext>
            </a:extLst>
          </p:cNvPr>
          <p:cNvSpPr txBox="1"/>
          <p:nvPr/>
        </p:nvSpPr>
        <p:spPr>
          <a:xfrm rot="746578">
            <a:off x="4472903" y="4867048"/>
            <a:ext cx="806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Amazon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D318A-65AF-40D4-8FC9-C189670E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기능명세서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EE8E5-DFA6-4728-B91B-A29AE27C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1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08ADF-615C-4641-910C-36972EBA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 및 </a:t>
            </a:r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20896-6B94-44D1-A283-0FF27FCF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RasberryPI</a:t>
            </a:r>
            <a:r>
              <a:rPr lang="en-US" altLang="ko-KR" dirty="0"/>
              <a:t> </a:t>
            </a:r>
            <a:r>
              <a:rPr lang="ko-KR" altLang="en-US" dirty="0"/>
              <a:t>화면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안드로이드 앱 화면 </a:t>
            </a:r>
            <a:r>
              <a:rPr lang="en-US" altLang="ko-KR" dirty="0"/>
              <a:t>UI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9F691-42EB-4EF3-88FE-D531845D4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98" t="20520" r="11124" b="18015"/>
          <a:stretch/>
        </p:blipFill>
        <p:spPr>
          <a:xfrm>
            <a:off x="467544" y="2339471"/>
            <a:ext cx="3139452" cy="3797844"/>
          </a:xfrm>
          <a:prstGeom prst="roundRect">
            <a:avLst>
              <a:gd name="adj" fmla="val 16667"/>
            </a:avLst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6BA9B3-AF89-45D6-9966-B0FEDA8EB414}"/>
              </a:ext>
            </a:extLst>
          </p:cNvPr>
          <p:cNvSpPr txBox="1"/>
          <p:nvPr/>
        </p:nvSpPr>
        <p:spPr>
          <a:xfrm>
            <a:off x="4139952" y="25649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이미지를 기반으로 디자이너와 상의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7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2315E-31AA-4ABE-B15A-86CD92F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그 외 디자인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009F1-6836-4F0D-A169-3D7E35D7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적외선 센서</a:t>
            </a:r>
            <a:r>
              <a:rPr lang="en-US" altLang="ko-KR" dirty="0"/>
              <a:t> </a:t>
            </a:r>
            <a:r>
              <a:rPr lang="ko-KR" altLang="en-US" dirty="0"/>
              <a:t>자재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자재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알림용</a:t>
            </a:r>
            <a:r>
              <a:rPr lang="ko-KR" altLang="en-US" dirty="0"/>
              <a:t> </a:t>
            </a:r>
            <a:r>
              <a:rPr lang="ko-KR" altLang="en-US" dirty="0" err="1"/>
              <a:t>라즈베리파이</a:t>
            </a:r>
            <a:r>
              <a:rPr lang="en-US" altLang="ko-KR" dirty="0"/>
              <a:t> </a:t>
            </a:r>
            <a:r>
              <a:rPr lang="ko-KR" altLang="en-US" dirty="0"/>
              <a:t>기기 설계</a:t>
            </a:r>
            <a:r>
              <a:rPr lang="en-US" altLang="ko-KR" dirty="0"/>
              <a:t>, </a:t>
            </a:r>
            <a:r>
              <a:rPr lang="ko-KR" altLang="en-US" dirty="0"/>
              <a:t>카메라 처리용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800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08E58-EDE7-4CC9-AE53-C3EFC0A0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6C33F-E111-4119-B14A-4B57E8B9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 / 8 : </a:t>
            </a:r>
            <a:r>
              <a:rPr lang="ko-KR" altLang="en-US" dirty="0" err="1"/>
              <a:t>마리스</a:t>
            </a:r>
            <a:r>
              <a:rPr lang="ko-KR" altLang="en-US" dirty="0"/>
              <a:t> 요양원 합숙 시작 및 자료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 </a:t>
            </a:r>
            <a:r>
              <a:rPr lang="en-US" altLang="ko-KR" dirty="0"/>
              <a:t>~ 4</a:t>
            </a:r>
            <a:r>
              <a:rPr lang="ko-KR" altLang="en-US" dirty="0"/>
              <a:t>주간 합숙을 하며 </a:t>
            </a:r>
            <a:r>
              <a:rPr lang="ko-KR" altLang="en-US" dirty="0" err="1"/>
              <a:t>모션캡쳐와</a:t>
            </a:r>
            <a:r>
              <a:rPr lang="ko-KR" altLang="en-US" dirty="0"/>
              <a:t> 낙상 위험도 산출을 위한 프로그램을 개발하는 것이 목표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회의를 통해 </a:t>
            </a:r>
            <a:r>
              <a:rPr lang="ko-KR" altLang="en-US" dirty="0" err="1"/>
              <a:t>라즈베리파이용</a:t>
            </a:r>
            <a:r>
              <a:rPr lang="ko-KR" altLang="en-US" dirty="0"/>
              <a:t> 프로그램을 제작하는 것이 두번째 목표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개발 일정에 따라 안드로이드 앱을 개발하는 것이 마지막 목표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49728"/>
      </p:ext>
    </p:extLst>
  </p:cSld>
  <p:clrMapOvr>
    <a:masterClrMapping/>
  </p:clrMapOvr>
</p:sld>
</file>

<file path=ppt/theme/theme1.xml><?xml version="1.0" encoding="utf-8"?>
<a:theme xmlns:a="http://schemas.openxmlformats.org/drawingml/2006/main" name="사업">
  <a:themeElements>
    <a:clrScheme name="사업">
      <a:dk1>
        <a:sysClr val="windowText" lastClr="000000"/>
      </a:dk1>
      <a:lt1>
        <a:sysClr val="window" lastClr="FFFFFF"/>
      </a:lt1>
      <a:dk2>
        <a:srgbClr val="3F3F3F"/>
      </a:dk2>
      <a:lt2>
        <a:srgbClr val="E0E0E0"/>
      </a:lt2>
      <a:accent1>
        <a:srgbClr val="C9C9C9"/>
      </a:accent1>
      <a:accent2>
        <a:srgbClr val="016C81"/>
      </a:accent2>
      <a:accent3>
        <a:srgbClr val="1D56C9"/>
      </a:accent3>
      <a:accent4>
        <a:srgbClr val="CE2614"/>
      </a:accent4>
      <a:accent5>
        <a:srgbClr val="3F3F3F"/>
      </a:accent5>
      <a:accent6>
        <a:srgbClr val="797979"/>
      </a:accent6>
      <a:hlink>
        <a:srgbClr val="0070C0"/>
      </a:hlink>
      <a:folHlink>
        <a:srgbClr val="C86EF0"/>
      </a:folHlink>
    </a:clrScheme>
    <a:fontScheme name="사업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사업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289</Words>
  <Application>Microsoft Office PowerPoint</Application>
  <PresentationFormat>화면 슬라이드 쇼(4:3)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현대하모니 M</vt:lpstr>
      <vt:lpstr>Arial</vt:lpstr>
      <vt:lpstr>Lucida Sans Unicode</vt:lpstr>
      <vt:lpstr>Tahoma</vt:lpstr>
      <vt:lpstr>Wingdings</vt:lpstr>
      <vt:lpstr>사업</vt:lpstr>
      <vt:lpstr>가디언즈 개발 계획 발표</vt:lpstr>
      <vt:lpstr>목차</vt:lpstr>
      <vt:lpstr>2. 시스템 시나리오</vt:lpstr>
      <vt:lpstr>1. 시스템 구성</vt:lpstr>
      <vt:lpstr>2. 시스템 시나리오</vt:lpstr>
      <vt:lpstr>3. 기능명세서</vt:lpstr>
      <vt:lpstr>4. 화면 및 UI 설계</vt:lpstr>
      <vt:lpstr>4. 그 외 디자인 설계</vt:lpstr>
      <vt:lpstr>5. 개발 일정</vt:lpstr>
    </vt:vector>
  </TitlesOfParts>
  <Manager/>
  <Company>(주)한글과컴퓨터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(주)한글과컴퓨터</dc:creator>
  <cp:lastModifiedBy>JoungHaeMin</cp:lastModifiedBy>
  <cp:revision>23</cp:revision>
  <dcterms:created xsi:type="dcterms:W3CDTF">2009-06-22T07:31:55Z</dcterms:created>
  <dcterms:modified xsi:type="dcterms:W3CDTF">2019-06-26T15:26:37Z</dcterms:modified>
  <cp:version>1000.0000.01</cp:version>
</cp:coreProperties>
</file>