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526" autoAdjust="0"/>
    <p:restoredTop sz="94621" autoAdjust="0"/>
  </p:normalViewPr>
  <p:slideViewPr>
    <p:cSldViewPr>
      <p:cViewPr varScale="1">
        <p:scale>
          <a:sx n="100" d="100"/>
          <a:sy n="100" d="100"/>
        </p:scale>
        <p:origin x="-396" y="-8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15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16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6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6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jpeg"  /><Relationship Id="rId9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11.jpeg"  /><Relationship Id="rId7" Type="http://schemas.openxmlformats.org/officeDocument/2006/relationships/image" Target="../media/image1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13.png"  /><Relationship Id="rId6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 smtClean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 smtClean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 smtClean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  <a:endParaRPr lang="ko-KR" altLang="en-US" sz="5000" b="1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 smtClean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 smtClean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24797"/>
              </p:ext>
            </p:extLst>
          </p:nvPr>
        </p:nvGraphicFramePr>
        <p:xfrm>
          <a:off x="298210" y="1216519"/>
          <a:ext cx="8547580" cy="5020793"/>
        </p:xfrm>
        <a:graphic>
          <a:graphicData uri="http://schemas.openxmlformats.org/drawingml/2006/table">
            <a:tbl>
              <a:tblPr/>
              <a:tblGrid>
                <a:gridCol w="1233540"/>
                <a:gridCol w="2726900"/>
                <a:gridCol w="4587140"/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계정연동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즐겨 찾는 병원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군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동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현재위치로 설정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병원종류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44103"/>
              </p:ext>
            </p:extLst>
          </p:nvPr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기능 흐름도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키넥트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연동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인터렉티브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전래동화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(PFCBGSGM)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전래동화 옵션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87" y="434679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stCxn id="86" idx="3"/>
            <a:endCxn id="84" idx="3"/>
          </p:cNvCxnSpPr>
          <p:nvPr/>
        </p:nvCxnSpPr>
        <p:spPr>
          <a:xfrm flipV="1">
            <a:off x="2907093" y="3285554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옵션 선택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동화보기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4" name="순서도: 판단 9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재생녹화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다시보기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인기동화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게임하기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rot="5400000" flipH="1" flipV="1">
            <a:off x="3935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>
            <a:endCxn id="85" idx="3"/>
          </p:cNvCxnSpPr>
          <p:nvPr/>
        </p:nvCxnSpPr>
        <p:spPr>
          <a:xfrm rot="10800000">
            <a:off x="2222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12368" y="3545904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오디오 플레이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과거이력 검색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6" y="29156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(PFOBSCDM)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6" y="448411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인기순위 정보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(COMCODEM)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게임정보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(PFCBICDM)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45448" y="5620767"/>
            <a:ext cx="4479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실행하여 프로그램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네비게이션으로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56081" y="5857304"/>
            <a:ext cx="676018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전래동화 옵션을 선택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옵션체크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동화보기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재생하기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다시보기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인기동화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게임하기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를 선택한 후 해당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재생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9320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전래동화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키넥트기반의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음성인식과 모션인식 기술을 통해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인터랙티브한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방식으로 학습게임을 포함한 전래동화를 체험하는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실무 산출물 형식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어플리케이션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12507" y="1259394"/>
            <a:ext cx="6518987" cy="4833902"/>
            <a:chOff x="1097091" y="1052736"/>
            <a:chExt cx="6518987" cy="4833902"/>
          </a:xfrm>
        </p:grpSpPr>
        <p:pic>
          <p:nvPicPr>
            <p:cNvPr id="4097" name="_x276337896" descr="EMB00002bb84fbf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3F4F9"/>
                </a:clrFrom>
                <a:clrTo>
                  <a:srgbClr val="F3F4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1079" r="2497" b="48811"/>
            <a:stretch/>
          </p:blipFill>
          <p:spPr bwMode="auto">
            <a:xfrm>
              <a:off x="1097091" y="1052736"/>
              <a:ext cx="6518987" cy="461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130554" y="5670614"/>
              <a:ext cx="645206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이하 생략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0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80086568" descr="EMB00002bb85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2" y="1249452"/>
            <a:ext cx="6840294" cy="49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(H/W)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68813"/>
              </p:ext>
            </p:extLst>
          </p:nvPr>
        </p:nvGraphicFramePr>
        <p:xfrm>
          <a:off x="603350" y="1412776"/>
          <a:ext cx="8001098" cy="4839921"/>
        </p:xfrm>
        <a:graphic>
          <a:graphicData uri="http://schemas.openxmlformats.org/drawingml/2006/table">
            <a:tbl>
              <a:tblPr/>
              <a:tblGrid>
                <a:gridCol w="8001098"/>
              </a:tblGrid>
              <a:tr h="3588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값에 대한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Chart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65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5" name="_x279428696" descr="EMB00002bb84f5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8283"/>
            <a:ext cx="7056784" cy="42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 rot="5400000">
            <a:off x="-834231" y="3077394"/>
            <a:ext cx="4695825" cy="1836737"/>
          </a:xfrm>
          <a:prstGeom prst="rect">
            <a:avLst/>
          </a:prstGeom>
          <a:solidFill>
            <a:srgbClr val="FFFFFF"/>
          </a:solidFill>
          <a:ln w="12600">
            <a:solidFill>
              <a:srgbClr val="606060"/>
            </a:solidFill>
            <a:round/>
            <a:headEnd/>
            <a:tailEnd/>
          </a:ln>
          <a:effectLst>
            <a:outerShdw dist="38184" dir="2700000" algn="ctr" rotWithShape="0">
              <a:srgbClr val="BFBFBF"/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  <a:ea typeface="굴림" pitchFamily="48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592138" y="1647850"/>
            <a:ext cx="1836737" cy="107950"/>
          </a:xfrm>
          <a:prstGeom prst="rect">
            <a:avLst/>
          </a:prstGeom>
          <a:solidFill>
            <a:srgbClr val="D9D9D9"/>
          </a:solidFill>
          <a:ln w="648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Status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92138" y="1758975"/>
            <a:ext cx="1836737" cy="24447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 b="1">
                <a:solidFill>
                  <a:srgbClr val="FFFFFF"/>
                </a:solidFill>
                <a:latin typeface="Trebuchet MS" pitchFamily="34" charset="0"/>
                <a:ea typeface="맑은 고딕" pitchFamily="50" charset="-127"/>
              </a:rPr>
              <a:t>간편가입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 flipH="1">
            <a:off x="631825" y="1789137"/>
            <a:ext cx="295275" cy="165100"/>
          </a:xfrm>
          <a:prstGeom prst="homePlate">
            <a:avLst>
              <a:gd name="adj" fmla="val 50002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7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이전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95313" y="1997100"/>
            <a:ext cx="1836737" cy="2555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641350" y="2028850"/>
            <a:ext cx="1727200" cy="188912"/>
            <a:chOff x="494" y="1152"/>
            <a:chExt cx="1088" cy="119"/>
          </a:xfrm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494" y="1152"/>
              <a:ext cx="1088" cy="119"/>
            </a:xfrm>
            <a:prstGeom prst="roundRect">
              <a:avLst>
                <a:gd name="adj" fmla="val 1694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CBCBC"/>
                </a:gs>
              </a:gsLst>
              <a:lin ang="16200000" scaled="1"/>
            </a:gradFill>
            <a:ln w="936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lIns="90000" tIns="46800" rIns="72000" bIns="46800" anchor="ctr"/>
            <a:lstStyle>
              <a:lvl1pPr marL="92075" indent="-90488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700">
                  <a:solidFill>
                    <a:srgbClr val="A6A6A6"/>
                  </a:solidFill>
                  <a:latin typeface="Trebuchet MS" pitchFamily="34" charset="0"/>
                  <a:ea typeface="맑은 고딕" pitchFamily="50" charset="-127"/>
                </a:rPr>
                <a:t>      </a:t>
              </a:r>
              <a:r>
                <a:rPr lang="ko-KR" altLang="ko-KR" sz="700">
                  <a:solidFill>
                    <a:srgbClr val="A6A6A6"/>
                  </a:solidFill>
                  <a:ea typeface="맑은 고딕" pitchFamily="50" charset="-127"/>
                </a:rPr>
                <a:t>간편</a:t>
              </a:r>
              <a:r>
                <a:rPr lang="en-US" altLang="ko-KR" sz="300">
                  <a:solidFill>
                    <a:srgbClr val="A6A6A6"/>
                  </a:solidFill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37" name="Group 8"/>
            <p:cNvGrpSpPr>
              <a:grpSpLocks/>
            </p:cNvGrpSpPr>
            <p:nvPr/>
          </p:nvGrpSpPr>
          <p:grpSpPr bwMode="auto">
            <a:xfrm>
              <a:off x="495" y="1158"/>
              <a:ext cx="362" cy="111"/>
              <a:chOff x="495" y="1158"/>
              <a:chExt cx="362" cy="111"/>
            </a:xfrm>
          </p:grpSpPr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495" y="1158"/>
                <a:ext cx="335" cy="11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ko-KR" altLang="ko-KR" sz="700">
                    <a:solidFill>
                      <a:srgbClr val="000000"/>
                    </a:solidFill>
                    <a:latin typeface="Trebuchet MS" pitchFamily="34" charset="0"/>
                    <a:ea typeface="맑은 고딕" pitchFamily="50" charset="-127"/>
                  </a:rPr>
                  <a:t>기본정보</a:t>
                </a:r>
              </a:p>
            </p:txBody>
          </p:sp>
          <p:sp>
            <p:nvSpPr>
              <p:cNvPr id="43" name="AutoShape 10"/>
              <p:cNvSpPr>
                <a:spLocks noChangeArrowheads="1"/>
              </p:cNvSpPr>
              <p:nvPr/>
            </p:nvSpPr>
            <p:spPr bwMode="auto">
              <a:xfrm>
                <a:off x="810" y="1158"/>
                <a:ext cx="47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856" y="1152"/>
              <a:ext cx="0" cy="11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9" name="Group 12"/>
            <p:cNvGrpSpPr>
              <a:grpSpLocks/>
            </p:cNvGrpSpPr>
            <p:nvPr/>
          </p:nvGrpSpPr>
          <p:grpSpPr bwMode="auto">
            <a:xfrm>
              <a:off x="865" y="1152"/>
              <a:ext cx="363" cy="117"/>
              <a:chOff x="865" y="1152"/>
              <a:chExt cx="363" cy="117"/>
            </a:xfrm>
          </p:grpSpPr>
          <p:sp>
            <p:nvSpPr>
              <p:cNvPr id="40" name="AutoShape 13"/>
              <p:cNvSpPr>
                <a:spLocks noChangeArrowheads="1"/>
              </p:cNvSpPr>
              <p:nvPr/>
            </p:nvSpPr>
            <p:spPr bwMode="auto">
              <a:xfrm>
                <a:off x="865" y="1158"/>
                <a:ext cx="362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85DFFF"/>
                  </a:gs>
                  <a:gs pos="100000">
                    <a:srgbClr val="00B6F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700">
                    <a:solidFill>
                      <a:srgbClr val="000000"/>
                    </a:solidFill>
                    <a:ea typeface="맑은 고딕" pitchFamily="50" charset="-127"/>
                  </a:rPr>
                  <a:t>정보</a:t>
                </a:r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1228" y="1152"/>
                <a:ext cx="0" cy="111"/>
              </a:xfrm>
              <a:prstGeom prst="line">
                <a:avLst/>
              </a:prstGeom>
              <a:noFill/>
              <a:ln w="3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623888" y="2262212"/>
            <a:ext cx="1778000" cy="3429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F2F2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175"/>
              </a:spcBef>
            </a:pP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55</a:t>
            </a:r>
            <a:r>
              <a:rPr lang="ko-KR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endParaRPr lang="ko-KR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15321"/>
              </p:ext>
            </p:extLst>
          </p:nvPr>
        </p:nvGraphicFramePr>
        <p:xfrm>
          <a:off x="603250" y="2638450"/>
          <a:ext cx="1828800" cy="1562100"/>
        </p:xfrm>
        <a:graphic>
          <a:graphicData uri="http://schemas.openxmlformats.org/drawingml/2006/table">
            <a:tbl>
              <a:tblPr/>
              <a:tblGrid>
                <a:gridCol w="617538"/>
                <a:gridCol w="1211262"/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가입정보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지역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경기도 성남시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성별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남자</a:t>
                      </a:r>
                      <a:endParaRPr kumimoji="0" 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가입년도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AutoShape 35"/>
          <p:cNvSpPr>
            <a:spLocks noChangeArrowheads="1"/>
          </p:cNvSpPr>
          <p:nvPr/>
        </p:nvSpPr>
        <p:spPr bwMode="auto">
          <a:xfrm>
            <a:off x="1282700" y="34020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2012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ko-KR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97624"/>
              </p:ext>
            </p:extLst>
          </p:nvPr>
        </p:nvGraphicFramePr>
        <p:xfrm>
          <a:off x="603250" y="3667150"/>
          <a:ext cx="1828800" cy="1009650"/>
        </p:xfrm>
        <a:graphic>
          <a:graphicData uri="http://schemas.openxmlformats.org/drawingml/2006/table">
            <a:tbl>
              <a:tblPr/>
              <a:tblGrid>
                <a:gridCol w="617538"/>
                <a:gridCol w="1211262"/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그룹정보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 가입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20</a:t>
                      </a:r>
                      <a:r>
                        <a:rPr kumimoji="0" 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59845"/>
              </p:ext>
            </p:extLst>
          </p:nvPr>
        </p:nvGraphicFramePr>
        <p:xfrm>
          <a:off x="603250" y="4941912"/>
          <a:ext cx="1828800" cy="1138238"/>
        </p:xfrm>
        <a:graphic>
          <a:graphicData uri="http://schemas.openxmlformats.org/drawingml/2006/table">
            <a:tbl>
              <a:tblPr/>
              <a:tblGrid>
                <a:gridCol w="617538"/>
                <a:gridCol w="1211262"/>
              </a:tblGrid>
              <a:tr h="341313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상품정보</a:t>
                      </a: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 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보험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년만기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가입금액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AutoShape 74"/>
          <p:cNvSpPr>
            <a:spLocks noChangeArrowheads="1"/>
          </p:cNvSpPr>
          <p:nvPr/>
        </p:nvSpPr>
        <p:spPr bwMode="auto">
          <a:xfrm>
            <a:off x="1282700" y="58277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1204913" y="4699025"/>
            <a:ext cx="6746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……… n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pSp>
        <p:nvGrpSpPr>
          <p:cNvPr id="51" name="Group 76"/>
          <p:cNvGrpSpPr>
            <a:grpSpLocks/>
          </p:cNvGrpSpPr>
          <p:nvPr/>
        </p:nvGrpSpPr>
        <p:grpSpPr bwMode="auto">
          <a:xfrm>
            <a:off x="592138" y="6076975"/>
            <a:ext cx="1835150" cy="276225"/>
            <a:chOff x="463" y="3702"/>
            <a:chExt cx="1156" cy="174"/>
          </a:xfrm>
        </p:grpSpPr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463" y="3702"/>
              <a:ext cx="1156" cy="17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" name="AutoShape 78"/>
            <p:cNvSpPr>
              <a:spLocks noChangeArrowheads="1"/>
            </p:cNvSpPr>
            <p:nvPr/>
          </p:nvSpPr>
          <p:spPr bwMode="auto">
            <a:xfrm>
              <a:off x="475" y="3710"/>
              <a:ext cx="225" cy="158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 w="9360">
              <a:solidFill>
                <a:srgbClr val="262626"/>
              </a:solidFill>
              <a:miter lim="800000"/>
              <a:headEnd/>
              <a:tailEnd/>
            </a:ln>
          </p:spPr>
          <p:txBody>
            <a:bodyPr lIns="0" tIns="18000" rIns="0" bIns="7200" anchor="b" anchorCtr="1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600">
                  <a:solidFill>
                    <a:srgbClr val="FFFFFF"/>
                  </a:solidFill>
                  <a:ea typeface="맑은 고딕" pitchFamily="50" charset="-127"/>
                </a:rPr>
                <a:t>HOME</a:t>
              </a:r>
            </a:p>
          </p:txBody>
        </p:sp>
        <p:sp>
          <p:nvSpPr>
            <p:cNvPr id="54" name="Oval 79"/>
            <p:cNvSpPr>
              <a:spLocks noChangeArrowheads="1"/>
            </p:cNvSpPr>
            <p:nvPr/>
          </p:nvSpPr>
          <p:spPr bwMode="auto">
            <a:xfrm>
              <a:off x="554" y="3730"/>
              <a:ext cx="67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55" name="Group 80"/>
            <p:cNvGrpSpPr>
              <a:grpSpLocks/>
            </p:cNvGrpSpPr>
            <p:nvPr/>
          </p:nvGrpSpPr>
          <p:grpSpPr bwMode="auto">
            <a:xfrm>
              <a:off x="701" y="3710"/>
              <a:ext cx="225" cy="158"/>
              <a:chOff x="701" y="3710"/>
              <a:chExt cx="225" cy="158"/>
            </a:xfrm>
          </p:grpSpPr>
          <p:sp>
            <p:nvSpPr>
              <p:cNvPr id="66" name="AutoShape 81"/>
              <p:cNvSpPr>
                <a:spLocks noChangeArrowheads="1"/>
              </p:cNvSpPr>
              <p:nvPr/>
            </p:nvSpPr>
            <p:spPr bwMode="auto">
              <a:xfrm>
                <a:off x="701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공지사항</a:t>
                </a:r>
              </a:p>
            </p:txBody>
          </p:sp>
          <p:sp>
            <p:nvSpPr>
              <p:cNvPr id="67" name="Oval 82"/>
              <p:cNvSpPr>
                <a:spLocks noChangeArrowheads="1"/>
              </p:cNvSpPr>
              <p:nvPr/>
            </p:nvSpPr>
            <p:spPr bwMode="auto">
              <a:xfrm>
                <a:off x="781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6" name="Group 83"/>
            <p:cNvGrpSpPr>
              <a:grpSpLocks/>
            </p:cNvGrpSpPr>
            <p:nvPr/>
          </p:nvGrpSpPr>
          <p:grpSpPr bwMode="auto">
            <a:xfrm>
              <a:off x="927" y="3710"/>
              <a:ext cx="225" cy="158"/>
              <a:chOff x="927" y="3710"/>
              <a:chExt cx="225" cy="158"/>
            </a:xfrm>
          </p:grpSpPr>
          <p:sp>
            <p:nvSpPr>
              <p:cNvPr id="64" name="AutoShape 84"/>
              <p:cNvSpPr>
                <a:spLocks noChangeArrowheads="1"/>
              </p:cNvSpPr>
              <p:nvPr/>
            </p:nvSpPr>
            <p:spPr bwMode="auto">
              <a:xfrm>
                <a:off x="927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500">
                    <a:solidFill>
                      <a:srgbClr val="FFFFFF"/>
                    </a:solidFill>
                    <a:ea typeface="맑은 고딕" pitchFamily="50" charset="-127"/>
                  </a:rPr>
                  <a:t>헬프데스크</a:t>
                </a:r>
              </a:p>
            </p:txBody>
          </p:sp>
          <p:sp>
            <p:nvSpPr>
              <p:cNvPr id="65" name="Oval 85"/>
              <p:cNvSpPr>
                <a:spLocks noChangeArrowheads="1"/>
              </p:cNvSpPr>
              <p:nvPr/>
            </p:nvSpPr>
            <p:spPr bwMode="auto">
              <a:xfrm>
                <a:off x="1000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380" y="3710"/>
              <a:ext cx="225" cy="158"/>
              <a:chOff x="1380" y="3710"/>
              <a:chExt cx="225" cy="158"/>
            </a:xfrm>
          </p:grpSpPr>
          <p:sp>
            <p:nvSpPr>
              <p:cNvPr id="62" name="AutoShape 87"/>
              <p:cNvSpPr>
                <a:spLocks noChangeArrowheads="1"/>
              </p:cNvSpPr>
              <p:nvPr/>
            </p:nvSpPr>
            <p:spPr bwMode="auto">
              <a:xfrm>
                <a:off x="1380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종료</a:t>
                </a:r>
              </a:p>
            </p:txBody>
          </p:sp>
          <p:sp>
            <p:nvSpPr>
              <p:cNvPr id="63" name="Oval 88"/>
              <p:cNvSpPr>
                <a:spLocks noChangeArrowheads="1"/>
              </p:cNvSpPr>
              <p:nvPr/>
            </p:nvSpPr>
            <p:spPr bwMode="auto">
              <a:xfrm>
                <a:off x="1456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8" name="Group 89"/>
            <p:cNvGrpSpPr>
              <a:grpSpLocks/>
            </p:cNvGrpSpPr>
            <p:nvPr/>
          </p:nvGrpSpPr>
          <p:grpSpPr bwMode="auto">
            <a:xfrm>
              <a:off x="1154" y="3710"/>
              <a:ext cx="225" cy="158"/>
              <a:chOff x="1154" y="3710"/>
              <a:chExt cx="225" cy="158"/>
            </a:xfrm>
          </p:grpSpPr>
          <p:sp>
            <p:nvSpPr>
              <p:cNvPr id="59" name="AutoShape 90"/>
              <p:cNvSpPr>
                <a:spLocks noChangeArrowheads="1"/>
              </p:cNvSpPr>
              <p:nvPr/>
            </p:nvSpPr>
            <p:spPr bwMode="auto">
              <a:xfrm>
                <a:off x="1154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전체메뉴</a:t>
                </a:r>
              </a:p>
            </p:txBody>
          </p:sp>
          <p:sp>
            <p:nvSpPr>
              <p:cNvPr id="60" name="Oval 91"/>
              <p:cNvSpPr>
                <a:spLocks noChangeArrowheads="1"/>
              </p:cNvSpPr>
              <p:nvPr/>
            </p:nvSpPr>
            <p:spPr bwMode="auto">
              <a:xfrm>
                <a:off x="1227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68" name="AutoShape 92"/>
          <p:cNvSpPr>
            <a:spLocks noChangeArrowheads="1"/>
          </p:cNvSpPr>
          <p:nvPr/>
        </p:nvSpPr>
        <p:spPr bwMode="auto">
          <a:xfrm>
            <a:off x="1292225" y="4425975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>
            <a:solidFill>
              <a:srgbClr val="A6A6A6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ko-KR" altLang="ko-KR" sz="8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69" name="AutoShape 93"/>
          <p:cNvSpPr>
            <a:spLocks noChangeArrowheads="1"/>
          </p:cNvSpPr>
          <p:nvPr/>
        </p:nvSpPr>
        <p:spPr bwMode="auto">
          <a:xfrm>
            <a:off x="1292225" y="4168800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년납▼</a:t>
            </a:r>
          </a:p>
        </p:txBody>
      </p:sp>
      <p:grpSp>
        <p:nvGrpSpPr>
          <p:cNvPr id="70" name="Group 94"/>
          <p:cNvGrpSpPr>
            <a:grpSpLocks/>
          </p:cNvGrpSpPr>
          <p:nvPr/>
        </p:nvGrpSpPr>
        <p:grpSpPr bwMode="auto">
          <a:xfrm>
            <a:off x="163513" y="2247925"/>
            <a:ext cx="387350" cy="1874837"/>
            <a:chOff x="193" y="1290"/>
            <a:chExt cx="244" cy="1181"/>
          </a:xfrm>
        </p:grpSpPr>
        <p:sp>
          <p:nvSpPr>
            <p:cNvPr id="71" name="Text Box 95"/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no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신청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가입 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상품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리스트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기본 정보 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추가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정보 입력</a:t>
            </a: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44325"/>
              </p:ext>
            </p:extLst>
          </p:nvPr>
        </p:nvGraphicFramePr>
        <p:xfrm>
          <a:off x="6228184" y="1527175"/>
          <a:ext cx="2730500" cy="4902200"/>
        </p:xfrm>
        <a:graphic>
          <a:graphicData uri="http://schemas.openxmlformats.org/drawingml/2006/table">
            <a:tbl>
              <a:tblPr/>
              <a:tblGrid>
                <a:gridCol w="293687"/>
                <a:gridCol w="2436813"/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731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 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숫자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Keypad 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올라옴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입력박스 가려지지 않도록 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만원’ 으로 표기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575D1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575D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금액 표기 정책 참고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제공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</a:t>
                      </a: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트 참고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제공하는 경우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가입범위를 넘을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합산  한도를 초과할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시 입력박스에 동시에 입력할 경우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" name="Oval 146"/>
          <p:cNvSpPr>
            <a:spLocks noChangeArrowheads="1"/>
          </p:cNvSpPr>
          <p:nvPr/>
        </p:nvSpPr>
        <p:spPr bwMode="auto">
          <a:xfrm>
            <a:off x="2476500" y="333377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79" name="AutoShape 158"/>
          <p:cNvSpPr>
            <a:spLocks noChangeArrowheads="1"/>
          </p:cNvSpPr>
          <p:nvPr/>
        </p:nvSpPr>
        <p:spPr bwMode="auto">
          <a:xfrm>
            <a:off x="3908425" y="19240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가입금액은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 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0" name="AutoShape 159"/>
          <p:cNvSpPr>
            <a:spLocks noChangeArrowheads="1"/>
          </p:cNvSpPr>
          <p:nvPr/>
        </p:nvSpPr>
        <p:spPr bwMode="auto">
          <a:xfrm>
            <a:off x="4375150" y="25574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921125" y="1724050"/>
            <a:ext cx="14335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가입금액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5553075" y="20320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>
            <a:off x="2349500" y="3509987"/>
            <a:ext cx="1193800" cy="500063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163"/>
          <p:cNvSpPr>
            <a:spLocks noChangeArrowheads="1"/>
          </p:cNvSpPr>
          <p:nvPr/>
        </p:nvSpPr>
        <p:spPr bwMode="auto">
          <a:xfrm>
            <a:off x="2476500" y="444820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85" name="AutoShape 164"/>
          <p:cNvSpPr>
            <a:spLocks noChangeArrowheads="1"/>
          </p:cNvSpPr>
          <p:nvPr/>
        </p:nvSpPr>
        <p:spPr bwMode="auto">
          <a:xfrm>
            <a:off x="3908425" y="33718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합산금액의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한도는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6" name="AutoShape 165"/>
          <p:cNvSpPr>
            <a:spLocks noChangeArrowheads="1"/>
          </p:cNvSpPr>
          <p:nvPr/>
        </p:nvSpPr>
        <p:spPr bwMode="auto">
          <a:xfrm>
            <a:off x="4375150" y="40052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929063" y="3171850"/>
            <a:ext cx="15017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금액 한도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8" name="Oval 167"/>
          <p:cNvSpPr>
            <a:spLocks noChangeArrowheads="1"/>
          </p:cNvSpPr>
          <p:nvPr/>
        </p:nvSpPr>
        <p:spPr bwMode="auto">
          <a:xfrm>
            <a:off x="5553075" y="34798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800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3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85101"/>
              </p:ext>
            </p:extLst>
          </p:nvPr>
        </p:nvGraphicFramePr>
        <p:xfrm>
          <a:off x="539552" y="1340768"/>
          <a:ext cx="7992888" cy="4621369"/>
        </p:xfrm>
        <a:graphic>
          <a:graphicData uri="http://schemas.openxmlformats.org/drawingml/2006/table">
            <a:tbl>
              <a:tblPr/>
              <a:tblGrid>
                <a:gridCol w="2160240"/>
                <a:gridCol w="1224136"/>
                <a:gridCol w="4608512"/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 선택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자신이 연동했던 계정으로 로그인을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연동했던 계정으로 로그인을 할 수 있음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계정의 아이콘을 누르면 로그인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시작하기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계정의 아이콘을 누르면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각각의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API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따라 회원 가입 창으로 이동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연동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계정연동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1" name="_x278366352" descr="EMB00002bb84fc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5733" r="49615" b="3430"/>
          <a:stretch>
            <a:fillRect/>
          </a:stretch>
        </p:blipFill>
        <p:spPr bwMode="auto">
          <a:xfrm>
            <a:off x="655856" y="1825665"/>
            <a:ext cx="1899920" cy="36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63632"/>
              </p:ext>
            </p:extLst>
          </p:nvPr>
        </p:nvGraphicFramePr>
        <p:xfrm>
          <a:off x="424356" y="1196753"/>
          <a:ext cx="7388004" cy="1770126"/>
        </p:xfrm>
        <a:graphic>
          <a:graphicData uri="http://schemas.openxmlformats.org/drawingml/2006/table">
            <a:tbl>
              <a:tblPr/>
              <a:tblGrid>
                <a:gridCol w="1225296"/>
                <a:gridCol w="6162708"/>
              </a:tblGrid>
              <a:tr h="12764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기능정보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 기능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예약할 수 있는 기능이다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도면에 등록된 기기 중 사용자가 시간을 예약하고자 하는 기기를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버튼이 출력되면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 설정하고자 하는 버튼을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기기를 작동하고자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기기의 작동을 중지시키고자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 사이에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지정하지 않고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예약된 시간에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관련번호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CP-7, FN-7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9672"/>
              </p:ext>
            </p:extLst>
          </p:nvPr>
        </p:nvGraphicFramePr>
        <p:xfrm>
          <a:off x="400496" y="3068961"/>
          <a:ext cx="7411864" cy="2118203"/>
        </p:xfrm>
        <a:graphic>
          <a:graphicData uri="http://schemas.openxmlformats.org/drawingml/2006/table">
            <a:tbl>
              <a:tblPr/>
              <a:tblGrid>
                <a:gridCol w="1291184"/>
                <a:gridCol w="864096"/>
                <a:gridCol w="5256584"/>
              </a:tblGrid>
              <a:tr h="7200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예시 정보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330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예약을 원하는 기기를 클릭하고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누른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기기를 작동하고 싶은 시간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작동을 중지시키고 싶은 시간을 입력하면 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시간동안에만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0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데이터 값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기기를 선택한 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켜는 시간과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끄는 시간을 입력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57" name="_x280090008" descr="EMB00002bb84f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6" y="3429000"/>
            <a:ext cx="926570" cy="16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08268"/>
              </p:ext>
            </p:extLst>
          </p:nvPr>
        </p:nvGraphicFramePr>
        <p:xfrm>
          <a:off x="403649" y="5229200"/>
          <a:ext cx="3736303" cy="1070102"/>
        </p:xfrm>
        <a:graphic>
          <a:graphicData uri="http://schemas.openxmlformats.org/drawingml/2006/table">
            <a:tbl>
              <a:tblPr/>
              <a:tblGrid>
                <a:gridCol w="785613"/>
                <a:gridCol w="1006474"/>
                <a:gridCol w="1944216"/>
              </a:tblGrid>
              <a:tr h="234696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입출력 데이터 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이벤트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기기를 클릭한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58084"/>
              </p:ext>
            </p:extLst>
          </p:nvPr>
        </p:nvGraphicFramePr>
        <p:xfrm>
          <a:off x="4211960" y="5238078"/>
          <a:ext cx="3672408" cy="1089660"/>
        </p:xfrm>
        <a:graphic>
          <a:graphicData uri="http://schemas.openxmlformats.org/drawingml/2006/table">
            <a:tbl>
              <a:tblPr/>
              <a:tblGrid>
                <a:gridCol w="1440160"/>
                <a:gridCol w="2232248"/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선행필수기능 및 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기기를 계속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9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3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메인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4555617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4536375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주변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3748" y="4796282"/>
          <a:ext cx="8180218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7856"/>
                <a:gridCol w="1643074"/>
                <a:gridCol w="5429288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장치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장치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블루노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주변 장치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가속도 센서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리니어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 모터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6622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874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547674"/>
            <a:ext cx="4000528" cy="316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1928802"/>
            <a:ext cx="3071834" cy="245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3275856" y="84559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100" b="1" i="1" dirty="0" smtClean="0">
                <a:latin typeface="+mj-lt"/>
              </a:rPr>
              <a:t>※ HW </a:t>
            </a:r>
            <a:r>
              <a:rPr lang="ko-KR" altLang="en-US" sz="1100" b="1" i="1" dirty="0" smtClean="0">
                <a:latin typeface="+mj-lt"/>
              </a:rPr>
              <a:t>설계 도면</a:t>
            </a:r>
            <a:r>
              <a:rPr lang="en-US" altLang="ko-KR" sz="1100" b="1" i="1" dirty="0" smtClean="0">
                <a:latin typeface="+mj-lt"/>
              </a:rPr>
              <a:t> </a:t>
            </a:r>
            <a:r>
              <a:rPr lang="ko-KR" altLang="en-US" sz="1100" b="1" i="1" dirty="0" smtClean="0">
                <a:latin typeface="+mj-lt"/>
              </a:rPr>
              <a:t>또는</a:t>
            </a:r>
            <a:r>
              <a:rPr lang="en-US" altLang="ko-KR" sz="1100" b="1" i="1" dirty="0" smtClean="0">
                <a:latin typeface="+mj-lt"/>
              </a:rPr>
              <a:t> HW </a:t>
            </a:r>
            <a:r>
              <a:rPr lang="ko-KR" altLang="en-US" sz="1100" b="1" i="1" dirty="0" smtClean="0">
                <a:latin typeface="+mj-lt"/>
              </a:rPr>
              <a:t>제작 사진 첨부</a:t>
            </a:r>
            <a:endParaRPr lang="ko-KR" altLang="en-US" sz="1100" b="1" i="1" dirty="0">
              <a:latin typeface="+mj-l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4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모듈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설계서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9431416" descr="EMB00002bb84f51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EF1F4"/>
              </a:clrFrom>
              <a:clrTo>
                <a:srgbClr val="EEF1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3" r="5586"/>
          <a:stretch/>
        </p:blipFill>
        <p:spPr bwMode="auto">
          <a:xfrm>
            <a:off x="384682" y="2071910"/>
            <a:ext cx="4979406" cy="35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65000"/>
              </p:ext>
            </p:extLst>
          </p:nvPr>
        </p:nvGraphicFramePr>
        <p:xfrm>
          <a:off x="5490755" y="1571980"/>
          <a:ext cx="3185701" cy="4521316"/>
        </p:xfrm>
        <a:graphic>
          <a:graphicData uri="http://schemas.openxmlformats.org/drawingml/2006/table">
            <a:tbl>
              <a:tblPr/>
              <a:tblGrid>
                <a:gridCol w="675427"/>
                <a:gridCol w="710074"/>
                <a:gridCol w="1800200"/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Neopixel Ring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TSL2561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Relay module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DHT11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물주기 모터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트랜지스터와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1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구성도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램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화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면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 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100" b="1" dirty="0">
                <a:solidFill>
                  <a:schemeClr val="bg1"/>
                </a:solidFill>
              </a:rPr>
              <a:t>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100" b="1" dirty="0">
                <a:solidFill>
                  <a:schemeClr val="bg1"/>
                </a:solidFill>
              </a:rPr>
              <a:t>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smtClean="0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 smtClean="0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테이블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설계서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76323024" descr="EMB00002bb84f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68975"/>
            <a:ext cx="5329671" cy="53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3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33066"/>
              </p:ext>
            </p:extLst>
          </p:nvPr>
        </p:nvGraphicFramePr>
        <p:xfrm>
          <a:off x="168876" y="2010200"/>
          <a:ext cx="8848776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4812"/>
                <a:gridCol w="720080"/>
                <a:gridCol w="936104"/>
                <a:gridCol w="2088232"/>
                <a:gridCol w="936104"/>
                <a:gridCol w="2573444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이상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혼용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이내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연령대 구분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미만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20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40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66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동화 관심분야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한국동화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서양동화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 시 클릭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68879" y="1754067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 정보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00247"/>
              </p:ext>
            </p:extLst>
          </p:nvPr>
        </p:nvGraphicFramePr>
        <p:xfrm>
          <a:off x="179512" y="1340768"/>
          <a:ext cx="886566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PGM001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전래동화 정보 조회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1/n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68879" y="3690275"/>
            <a:ext cx="4953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조회 테이블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15361"/>
              </p:ext>
            </p:extLst>
          </p:nvPr>
        </p:nvGraphicFramePr>
        <p:xfrm>
          <a:off x="147612" y="3975434"/>
          <a:ext cx="8848776" cy="167003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6076"/>
                <a:gridCol w="720080"/>
                <a:gridCol w="936104"/>
                <a:gridCol w="2088232"/>
                <a:gridCol w="936104"/>
                <a:gridCol w="2552180"/>
              </a:tblGrid>
              <a:tr h="301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60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전래동화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여부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Radio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유료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무료 여부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비용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과금액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2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48382"/>
              </p:ext>
            </p:extLst>
          </p:nvPr>
        </p:nvGraphicFramePr>
        <p:xfrm>
          <a:off x="168879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에서 목적지를 입력 받으면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Region(Major 32123)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레인징하기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시작한다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비콘이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탐지되면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Minor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출발지인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놓고 목적지를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설정 후 웹 서버와 통신을 하기 위한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생성한다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새로 만들어진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이용하여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목적지까지의 경로를 질의한다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경로는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지도상의 정점 좌표들을 특수문자로 구분하여 구성됨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4)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얻은 경로를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handler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에게 보낸 후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차적으로 인자 값의 종류를 판단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목적지에 도착했다는 메시지를 표시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“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Invalid Request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에러 표시를 하고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외의 값이면 경로를 그리기 시작한다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5)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경로를 그릴 때 이전경로를 지우고 필요한 간선의 개수만큼 반복하여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호출한다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6)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얻어온 정점들의 좌표를 인자로 넣어줌으로써 경로를 그린다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7)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올 때까지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유지하면서 위 작업을 반복한다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코드는 별첨 참조</a:t>
                      </a: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40254"/>
              </p:ext>
            </p:extLst>
          </p:nvPr>
        </p:nvGraphicFramePr>
        <p:xfrm>
          <a:off x="168879" y="1398060"/>
          <a:ext cx="8865668" cy="836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NAV001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네비게이션</a:t>
                      </a:r>
                      <a:r>
                        <a:rPr lang="ko-KR" altLang="en-US" sz="1000" dirty="0" smtClean="0"/>
                        <a:t> 알고리즘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2016. 00. 00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사용자가 도서관 내에서 원하는 장소로 </a:t>
                      </a:r>
                      <a:r>
                        <a:rPr lang="ko-KR" altLang="en-US" sz="1000" dirty="0" err="1" smtClean="0"/>
                        <a:t>안내받을</a:t>
                      </a:r>
                      <a:r>
                        <a:rPr lang="ko-KR" altLang="en-US" sz="1000" dirty="0" smtClean="0"/>
                        <a:t> 수 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원하는 장소의 이름을 입력하고 </a:t>
                      </a:r>
                      <a:r>
                        <a:rPr lang="ko-KR" altLang="en-US" sz="1000" dirty="0" err="1" smtClean="0"/>
                        <a:t>네비게이션</a:t>
                      </a:r>
                      <a:r>
                        <a:rPr lang="ko-KR" altLang="en-US" sz="1000" dirty="0" smtClean="0"/>
                        <a:t> 버튼을 누르면 출발지부터 목적지까지의 경로가 선으로 나타난다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경로를 이동할 때마다 이동한 경로의 선은 사라진다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목적지에 도착하면 도착 알림 팝업 창이 뜬다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1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03726"/>
              </p:ext>
            </p:extLst>
          </p:nvPr>
        </p:nvGraphicFramePr>
        <p:xfrm>
          <a:off x="168879" y="2234338"/>
          <a:ext cx="8848773" cy="4238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(double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0"/>
                      <a:endParaRPr lang="en-US" altLang="ko-KR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String temp = null;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"1"; 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 높이기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"2"; 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온도를 낮추기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"0"; 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 안 함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SettingTemp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(temp,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return temp;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8040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온도 조절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자동 모드를 선택했을 경우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식물의 온도를 자동으로 제어하기 위한 코드이다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92353"/>
              </p:ext>
            </p:extLst>
          </p:nvPr>
        </p:nvGraphicFramePr>
        <p:xfrm>
          <a:off x="450882" y="1268760"/>
          <a:ext cx="8242236" cy="5143800"/>
        </p:xfrm>
        <a:graphic>
          <a:graphicData uri="http://schemas.openxmlformats.org/drawingml/2006/table">
            <a:tbl>
              <a:tblPr/>
              <a:tblGrid>
                <a:gridCol w="825412"/>
                <a:gridCol w="1080120"/>
                <a:gridCol w="1440160"/>
                <a:gridCol w="4896544"/>
              </a:tblGrid>
              <a:tr h="19413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430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(1.2.2)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Beacon SDK</a:t>
                      </a:r>
                      <a:b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(RECO/Estimote SDK)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신호를 탐지하고 처리하기 위해 사용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위치 정보를 포함하는 스마트 도서관 데이터를 저장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Apache(1.7.1)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6.6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5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Estimote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iBeacon,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Reco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Beacon)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Region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Mac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 등의 정보를 블루투스 신호를 이용해서 지속적으로 신호를 보내는 신호 발생기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통신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비콘과 스마트폰이 블루투스 통신하기 위한 하드웨어 모듈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무선 랜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웹서버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테스트를 위한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(Server,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07703"/>
              </p:ext>
            </p:extLst>
          </p:nvPr>
        </p:nvGraphicFramePr>
        <p:xfrm>
          <a:off x="427316" y="1268760"/>
          <a:ext cx="8299776" cy="5051875"/>
        </p:xfrm>
        <a:graphic>
          <a:graphicData uri="http://schemas.openxmlformats.org/drawingml/2006/table">
            <a:tbl>
              <a:tblPr/>
              <a:tblGrid>
                <a:gridCol w="688300"/>
                <a:gridCol w="1080120"/>
                <a:gridCol w="1512168"/>
                <a:gridCol w="5019188"/>
              </a:tblGrid>
              <a:tr h="21416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3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8.1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작업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4.4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스케치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 코드 작성 및 개발 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코드 작성 및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작성하기 유용한 개발도구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JAVA, JavaScript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구축하기 위한 코드가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기반이므로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만들기 위한 코드를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기반으로 선택하여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30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기종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2), Arduino Uno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구동 및 실험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센서 및 장치들을 보드에 연결하여 개발자가 요구한 기능들을 수행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0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센서의 값을 받아와 어플리케이션 내에 그래프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센서의 값을 읽어와 온도가 낮으면 온풍기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냉풍기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센서의 값을 읽어와 조도가 낮으면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 24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켜진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수를 줄임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센서의 값을 읽어와 습도가 낮으면 즉 건조하면 물주기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kit 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(Tomcat)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쉴드를 이용하여 아두이노를 와이파이에 연결시켜 웹서버와 통신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서버를 이용하여 아두이노와 핸드폰 사이를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보드 및 개발 툴이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기반이므로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5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 smtClean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구성도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2463" y="908720"/>
            <a:ext cx="5112568" cy="25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>
              <a:defRPr/>
            </a:pPr>
            <a:r>
              <a:rPr lang="en-US" altLang="ko-KR" sz="1050" b="1" i="1">
                <a:latin typeface="+mj-lt"/>
              </a:rPr>
              <a:t>※ Embedded SW</a:t>
            </a:r>
            <a:r>
              <a:rPr lang="ko-KR" altLang="en-US" sz="1050" b="1" i="1">
                <a:latin typeface="+mj-lt"/>
              </a:rPr>
              <a:t>인 경우 </a:t>
            </a:r>
            <a:r>
              <a:rPr lang="en-US" altLang="ko-KR" sz="1050" b="1" i="1">
                <a:latin typeface="+mj-lt"/>
              </a:rPr>
              <a:t>HW</a:t>
            </a:r>
            <a:r>
              <a:rPr lang="ko-KR" altLang="en-US" sz="1050" b="1" i="1">
                <a:latin typeface="+mj-lt"/>
              </a:rPr>
              <a:t>와 </a:t>
            </a:r>
            <a:r>
              <a:rPr lang="en-US" altLang="ko-KR" sz="1050" b="1" i="1">
                <a:latin typeface="+mj-lt"/>
              </a:rPr>
              <a:t>SW </a:t>
            </a:r>
            <a:r>
              <a:rPr lang="ko-KR" altLang="en-US" sz="1050" b="1" i="1">
                <a:latin typeface="+mj-lt"/>
              </a:rPr>
              <a:t>구분하여 작성</a:t>
            </a:r>
            <a:endParaRPr lang="ko-KR" altLang="en-US" sz="1050" b="1" i="1"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>
              <a:defRPr/>
            </a:pPr>
            <a:r>
              <a:rPr lang="ko-KR" altLang="en-US" sz="1600" b="1" i="1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98" name="그룹 65"/>
          <p:cNvGrpSpPr/>
          <p:nvPr/>
        </p:nvGrpSpPr>
        <p:grpSpPr>
          <a:xfrm rot="0">
            <a:off x="147067" y="5076826"/>
            <a:ext cx="8637909" cy="954087"/>
            <a:chOff x="182782" y="5400183"/>
            <a:chExt cx="9522746" cy="953985"/>
          </a:xfrm>
        </p:grpSpPr>
        <p:sp>
          <p:nvSpPr>
            <p:cNvPr id="99" name="모서리가 둥근 직사각형 199"/>
            <p:cNvSpPr/>
            <p:nvPr/>
          </p:nvSpPr>
          <p:spPr>
            <a:xfrm>
              <a:off x="1856656" y="5400184"/>
              <a:ext cx="7848872" cy="953984"/>
            </a:xfrm>
            <a:prstGeom prst="roundRect">
              <a:avLst>
                <a:gd name="adj" fmla="val 1606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  <a:alpha val="85000"/>
                </a:sys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marL="361950" marR="0" lvl="1" indent="-180975" defTabSz="1330325" eaLnBrk="0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ko-KR" altLang="en-US" sz="1200" b="0" i="0" u="none" strike="noStrike" kern="0" cap="none" spc="-110" normalizeH="0" baseline="0"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sym typeface="Wingdings"/>
                </a:rPr>
                <a:t>낙상 위험도를 예측하여 사용자에게 알려줌으로써 사전에 사고를 예방함</a:t>
              </a:r>
              <a:r>
                <a:rPr kumimoji="0" lang="en-US" altLang="ko-KR" sz="1200" b="0" i="0" u="none" strike="noStrike" kern="0" cap="none" spc="-110" normalizeH="0" baseline="0"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sym typeface="Wingdings"/>
                </a:rPr>
                <a:t>. </a:t>
              </a:r>
              <a:endParaRPr kumimoji="0" lang="en-US" altLang="ko-KR" sz="1200" b="0" i="0" u="none" strike="noStrike" kern="0" cap="none" spc="-11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sym typeface="Wingdings"/>
              </a:endParaRPr>
            </a:p>
            <a:p>
              <a:pPr marL="361950" marR="0" lvl="1" indent="-180975" defTabSz="1330325" eaLnBrk="0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SzPct val="75000"/>
                <a:buFontTx/>
                <a:buBlip>
                  <a:blip r:embed="rId5"/>
                </a:buBlip>
                <a:tabLst>
                  <a:tab pos="1438275" algn="l"/>
                </a:tabLst>
                <a:defRPr/>
              </a:pPr>
              <a:r>
                <a:rPr kumimoji="0" lang="ko-KR" altLang="en-US" sz="1200" b="0" i="0" u="none" strike="noStrike" kern="0" cap="none" spc="-110" normalizeH="0" baseline="0"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sym typeface="Wingdings"/>
                </a:rPr>
                <a:t>자체 낙상 시뮬레이션 구축이라는 전망을 가지고 있음</a:t>
              </a:r>
              <a:r>
                <a:rPr kumimoji="0" lang="en-US" altLang="ko-KR" sz="1200" b="0" i="0" u="none" strike="noStrike" kern="0" cap="none" spc="-110" normalizeH="0" baseline="0"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sym typeface="Wingdings"/>
                </a:rPr>
                <a:t>.</a:t>
              </a:r>
              <a:endParaRPr kumimoji="0" lang="en-US" altLang="ko-KR" sz="1200" b="0" i="0" u="none" strike="noStrike" kern="0" cap="none" spc="-11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맑은 고딕"/>
                <a:sym typeface="Wingdings"/>
              </a:endParaRPr>
            </a:p>
            <a:p>
              <a:pPr marL="361950" marR="0" lvl="1" indent="-180975" defTabSz="1330325" eaLnBrk="0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SzPct val="75000"/>
                <a:buFontTx/>
                <a:buBlip>
                  <a:blip r:embed="rId6"/>
                </a:buBlip>
                <a:tabLst>
                  <a:tab pos="1438275" algn="l"/>
                </a:tabLst>
                <a:defRPr/>
              </a:pPr>
              <a:r>
                <a:rPr kumimoji="0" lang="ko-KR" altLang="en-US" sz="1200" b="0" i="0" u="none" strike="noStrike" kern="0" cap="none" spc="-110" normalizeH="0" baseline="0"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/>
                  <a:sym typeface="Wingdings"/>
                </a:rPr>
                <a:t>안드로이드 사용자와 비 안드로이드 사용자를 구분하여 개발을 진행할 예정임</a:t>
              </a:r>
              <a:r>
                <a:rPr kumimoji="0" lang="en-US" altLang="ko-KR" sz="1200" b="0" i="0" u="none" strike="noStrike" kern="0" cap="none" spc="-110" normalizeH="0" baseline="0"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/>
                  <a:sym typeface="Wingdings"/>
                </a:rPr>
                <a:t>. </a:t>
              </a:r>
              <a:endParaRPr kumimoji="0" lang="en-US" altLang="ko-KR" sz="1200" b="0" i="0" u="none" strike="noStrike" kern="0" cap="none" spc="-110" normalizeH="0" baseline="0"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00" name="양쪽 모서리가 둥근 사각형 51"/>
            <p:cNvSpPr/>
            <p:nvPr/>
          </p:nvSpPr>
          <p:spPr>
            <a:xfrm rot="16200000">
              <a:off x="542727" y="5040238"/>
              <a:ext cx="953984" cy="1673874"/>
            </a:xfrm>
            <a:prstGeom prst="round2SameRect">
              <a:avLst>
                <a:gd name="adj1" fmla="val 8889"/>
                <a:gd name="adj2" fmla="val 0"/>
              </a:avLst>
            </a:prstGeom>
            <a:blipFill rotWithShape="1">
              <a:blip r:embed="rId7"/>
              <a:stretch>
                <a:fillRect/>
              </a:stretch>
            </a:blipFill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/>
            <a:lstStyle/>
            <a:p>
              <a:pPr marL="0" marR="0" lvl="1" indent="-457200" algn="ctr" defTabSz="91440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en-US" sz="1300" b="0" i="0" u="none" strike="noStrike" kern="0" cap="none" spc="-11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sym typeface="Monotype Sorts"/>
              </a:endParaRPr>
            </a:p>
          </p:txBody>
        </p:sp>
        <p:sp>
          <p:nvSpPr>
            <p:cNvPr id="101" name="양쪽 모서리가 둥근 사각형 51"/>
            <p:cNvSpPr/>
            <p:nvPr/>
          </p:nvSpPr>
          <p:spPr>
            <a:xfrm>
              <a:off x="632513" y="5685897"/>
              <a:ext cx="700004" cy="380958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AutoFit/>
            </a:bodyPr>
            <a:lstStyle/>
            <a:p>
              <a:pPr marL="0" marR="0" lvl="1" indent="-457200" algn="ctr" defTabSz="91440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1400" b="0" i="0" u="none" strike="noStrike" kern="0" cap="none" spc="-11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sym typeface="Monotype Sorts"/>
                </a:rPr>
                <a:t>Key Point</a:t>
              </a:r>
              <a:endParaRPr kumimoji="0" lang="ko-KR" altLang="en-US" sz="1400" b="0" i="0" u="none" strike="noStrike" kern="0" cap="none" spc="-11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sym typeface="Monotype Sorts"/>
              </a:endParaRPr>
            </a:p>
          </p:txBody>
        </p:sp>
      </p:grpSp>
      <p:grpSp>
        <p:nvGrpSpPr>
          <p:cNvPr id="102" name="Group 146"/>
          <p:cNvGrpSpPr/>
          <p:nvPr/>
        </p:nvGrpSpPr>
        <p:grpSpPr>
          <a:xfrm rot="0">
            <a:off x="332015" y="2605089"/>
            <a:ext cx="1081089" cy="823911"/>
            <a:chOff x="1077722" y="1948117"/>
            <a:chExt cx="1080121" cy="825048"/>
          </a:xfrm>
        </p:grpSpPr>
        <p:pic>
          <p:nvPicPr>
            <p:cNvPr id="103" name="Picture 62" descr="ClientCom.jpg"/>
            <p:cNvPicPr>
              <a:picLocks noChangeAspect="1"/>
            </p:cNvPicPr>
            <p:nvPr/>
          </p:nvPicPr>
          <p:blipFill rotWithShape="1">
            <a:blip r:embed="rId8"/>
            <a:srcRect l="18070"/>
            <a:stretch>
              <a:fillRect/>
            </a:stretch>
          </p:blipFill>
          <p:spPr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04" name="Picture 698" descr="11111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05" name="Rectangle 149"/>
            <p:cNvSpPr/>
            <p:nvPr/>
          </p:nvSpPr>
          <p:spPr>
            <a:xfrm>
              <a:off x="1077722" y="2542660"/>
              <a:ext cx="1080120" cy="2305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관리자</a:t>
              </a:r>
              <a:endParaRPr lang="ko-KR" altLang="en-US" sz="1100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6" name="AutoShape 36"/>
          <p:cNvSpPr>
            <a:spLocks noChangeArrowheads="1"/>
          </p:cNvSpPr>
          <p:nvPr/>
        </p:nvSpPr>
        <p:spPr>
          <a:xfrm>
            <a:off x="1650537" y="1390639"/>
            <a:ext cx="5183857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157163" marR="0" lvl="1" indent="-157163" defTabSz="1330325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FontTx/>
              <a:buBlip>
                <a:blip r:embed="rId10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07" name="AutoShape 99"/>
          <p:cNvSpPr>
            <a:spLocks noChangeArrowheads="1"/>
          </p:cNvSpPr>
          <p:nvPr/>
        </p:nvSpPr>
        <p:spPr>
          <a:xfrm>
            <a:off x="1656183" y="1434726"/>
            <a:ext cx="5184576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1" indent="-457200" algn="ctr" defTabSz="1330325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>
                <a:solidFill>
                  <a:sysClr val="window" lastClr="ffffff"/>
                </a:solidFill>
                <a:effectLst/>
                <a:uLnTx/>
                <a:uFillTx/>
                <a:latin typeface="현대하모니 M"/>
                <a:ea typeface="현대하모니 M"/>
                <a:sym typeface="Monotype Sorts"/>
              </a:rPr>
              <a:t>전체 시스템 구조도</a:t>
            </a:r>
            <a:endParaRPr kumimoji="0" lang="ko-KR" altLang="en-US" sz="1400" b="0" i="0" u="none" strike="noStrike" kern="0" cap="none" spc="-100" normalizeH="0" baseline="0">
              <a:solidFill>
                <a:sysClr val="window" lastClr="ffffff"/>
              </a:solidFill>
              <a:latin typeface="현대하모니 M"/>
              <a:ea typeface="현대하모니 M"/>
              <a:sym typeface="Monotype Sorts"/>
            </a:endParaRPr>
          </a:p>
        </p:txBody>
      </p:sp>
      <p:sp>
        <p:nvSpPr>
          <p:cNvPr id="108" name="AutoShape 14"/>
          <p:cNvSpPr>
            <a:spLocks noChangeArrowheads="1"/>
          </p:cNvSpPr>
          <p:nvPr/>
        </p:nvSpPr>
        <p:spPr>
          <a:xfrm flipH="1">
            <a:off x="1799778" y="1737322"/>
            <a:ext cx="5040982" cy="576262"/>
          </a:xfrm>
          <a:prstGeom prst="leftArrow">
            <a:avLst>
              <a:gd name="adj1" fmla="val 74188"/>
              <a:gd name="adj2" fmla="val 63228"/>
            </a:avLst>
          </a:prstGeom>
          <a:gradFill rotWithShape="1">
            <a:gsLst>
              <a:gs pos="100000">
                <a:sysClr val="window" lastClr="ffffff">
                  <a:lumMod val="95000"/>
                </a:sysClr>
              </a:gs>
              <a:gs pos="0">
                <a:srgbClr val="969696"/>
              </a:gs>
            </a:gsLst>
            <a:lin ang="0" scaled="1"/>
          </a:gradFill>
          <a:ln w="31750" algn="ctr">
            <a:noFill/>
            <a:miter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 b="1" kern="0" spc="-100">
                <a:solidFill>
                  <a:sysClr val="windowText" lastClr="000000"/>
                </a:solidFill>
                <a:ea typeface="맑은 고딕"/>
              </a:rPr>
              <a:t>낙상 예측 및 알림서비스</a:t>
            </a:r>
            <a:endParaRPr lang="ko-KR" altLang="en-US" sz="1200" b="1" kern="0" spc="-100">
              <a:solidFill>
                <a:sysClr val="windowText" lastClr="000000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09" name="Rectangle 97"/>
          <p:cNvSpPr/>
          <p:nvPr/>
        </p:nvSpPr>
        <p:spPr>
          <a:xfrm>
            <a:off x="1799777" y="2385022"/>
            <a:ext cx="936625" cy="5048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</a:t>
            </a:r>
            <a:endParaRPr kumimoji="0" lang="ko-KR" altLang="en-US" sz="1400" b="1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0" name="직사각형 80"/>
          <p:cNvSpPr/>
          <p:nvPr/>
        </p:nvSpPr>
        <p:spPr>
          <a:xfrm>
            <a:off x="3635896" y="2519959"/>
            <a:ext cx="1583357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낙상 위험도 분석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1" name="직사각형 81"/>
          <p:cNvSpPr/>
          <p:nvPr/>
        </p:nvSpPr>
        <p:spPr>
          <a:xfrm>
            <a:off x="5364088" y="2519959"/>
            <a:ext cx="64574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알림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2" name="직사각형 83"/>
          <p:cNvSpPr/>
          <p:nvPr/>
        </p:nvSpPr>
        <p:spPr>
          <a:xfrm>
            <a:off x="2880866" y="2502497"/>
            <a:ext cx="674687" cy="32226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예측</a:t>
            </a:r>
            <a:endParaRPr lang="ko-KR" altLang="en-US" sz="1100" ker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grpSp>
        <p:nvGrpSpPr>
          <p:cNvPr id="113" name="그룹 95"/>
          <p:cNvGrpSpPr/>
          <p:nvPr/>
        </p:nvGrpSpPr>
        <p:grpSpPr>
          <a:xfrm rot="0">
            <a:off x="7020272" y="2276872"/>
            <a:ext cx="1691681" cy="1008111"/>
            <a:chOff x="7977336" y="1772815"/>
            <a:chExt cx="1554579" cy="730966"/>
          </a:xfrm>
        </p:grpSpPr>
        <p:sp>
          <p:nvSpPr>
            <p:cNvPr id="114" name="Rectangle 97"/>
            <p:cNvSpPr/>
            <p:nvPr/>
          </p:nvSpPr>
          <p:spPr>
            <a:xfrm>
              <a:off x="7977337" y="1772815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4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낙상 예측</a:t>
              </a:r>
              <a:r>
                <a:rPr lang="en-US" altLang="ko-KR" sz="14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r>
                <a:rPr lang="en-US" altLang="ko-KR" sz="14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endParaRPr lang="en-US" altLang="ko-KR" sz="1400" b="1" kern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15" name="TextBox 86"/>
            <p:cNvSpPr txBox="1"/>
            <p:nvPr/>
          </p:nvSpPr>
          <p:spPr>
            <a:xfrm>
              <a:off x="7977336" y="2071559"/>
              <a:ext cx="1554578" cy="43222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서버 컴퓨터에서의 머신러닝 환경을 제공</a:t>
              </a:r>
              <a:endParaRPr lang="ko-KR" altLang="en-US" sz="1100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16" name="그룹 95"/>
          <p:cNvGrpSpPr/>
          <p:nvPr/>
        </p:nvGrpSpPr>
        <p:grpSpPr>
          <a:xfrm rot="0">
            <a:off x="7020272" y="3429000"/>
            <a:ext cx="1691680" cy="1008111"/>
            <a:chOff x="7977336" y="1772815"/>
            <a:chExt cx="1554578" cy="730966"/>
          </a:xfrm>
        </p:grpSpPr>
        <p:sp>
          <p:nvSpPr>
            <p:cNvPr id="117" name="Rectangle 97"/>
            <p:cNvSpPr/>
            <p:nvPr/>
          </p:nvSpPr>
          <p:spPr>
            <a:xfrm>
              <a:off x="7977336" y="1772815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400" b="1" i="0" u="none" strike="noStrike" kern="0" cap="none" spc="0" normalizeH="0" baseline="0"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알림</a:t>
              </a:r>
              <a:r>
                <a:rPr kumimoji="0" lang="en-US" altLang="ko-KR" sz="1400" b="1" i="0" u="none" strike="noStrike" kern="0" cap="none" spc="0" normalizeH="0" baseline="0"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1400" b="1" i="0" u="none" strike="noStrike" kern="0" cap="none" spc="0" normalizeH="0" baseline="0"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기능</a:t>
              </a:r>
              <a:endParaRPr kumimoji="0" lang="ko-KR" altLang="en-US" sz="1400" b="1" i="0" u="none" strike="noStrike" kern="0" cap="none" spc="0" normalizeH="0" baseline="0">
                <a:solidFill>
                  <a:sysClr val="window" lastClr="ffffff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8" name="TextBox 89"/>
            <p:cNvSpPr txBox="1"/>
            <p:nvPr/>
          </p:nvSpPr>
          <p:spPr>
            <a:xfrm>
              <a:off x="7977336" y="2071559"/>
              <a:ext cx="1554578" cy="43222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안드로이드</a:t>
              </a:r>
              <a:r>
                <a:rPr lang="en-US" altLang="ko-KR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:</a:t>
              </a: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App</a:t>
              </a: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을 통해 알림과 실시간정보 제공</a:t>
              </a:r>
              <a:endParaRPr lang="ko-KR" altLang="en-US" sz="1100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9" name="Rectangle 97"/>
          <p:cNvSpPr/>
          <p:nvPr/>
        </p:nvSpPr>
        <p:spPr>
          <a:xfrm>
            <a:off x="1802053" y="3890969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b="1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HW</a:t>
            </a:r>
            <a:endParaRPr kumimoji="0" lang="ko-KR" altLang="en-US" sz="1400" b="1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0" name="Rectangle 97"/>
          <p:cNvSpPr/>
          <p:nvPr/>
        </p:nvSpPr>
        <p:spPr>
          <a:xfrm>
            <a:off x="1809984" y="2962275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b="1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SW</a:t>
            </a:r>
            <a:endParaRPr kumimoji="0" lang="ko-KR" altLang="en-US" sz="1400" b="1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21" name="표 95"/>
          <p:cNvGraphicFramePr>
            <a:graphicFrameLocks noGrp="1"/>
          </p:cNvGraphicFramePr>
          <p:nvPr/>
        </p:nvGraphicFramePr>
        <p:xfrm>
          <a:off x="2881555" y="2986213"/>
          <a:ext cx="3857652" cy="81724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857652"/>
              </a:tblGrid>
              <a:tr h="27241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bg1"/>
                          </a:solidFill>
                        </a:rPr>
                        <a:t>개발 언어</a:t>
                      </a:r>
                      <a:r>
                        <a:rPr lang="en-US" altLang="ko-KR" sz="1200" b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ko-KR" altLang="en-US" sz="12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bg1"/>
                          </a:solidFill>
                        </a:rPr>
                        <a:t>Java, Python 3, JavaScript(NodeJS)</a:t>
                      </a:r>
                      <a:endParaRPr lang="en-US" altLang="ko-KR" sz="12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</a:tr>
              <a:tr h="27241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bg1"/>
                          </a:solidFill>
                        </a:rPr>
                        <a:t>개발 환경 </a:t>
                      </a:r>
                      <a:r>
                        <a:rPr lang="en-US" altLang="ko-KR" sz="1200" b="0">
                          <a:solidFill>
                            <a:schemeClr val="bg1"/>
                          </a:solidFill>
                        </a:rPr>
                        <a:t>(IDE): IntelliJ, Atom,</a:t>
                      </a:r>
                      <a:r>
                        <a:rPr lang="ko-KR" altLang="en-US" sz="12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bg1"/>
                          </a:solidFill>
                        </a:rPr>
                        <a:t>Pycharm</a:t>
                      </a:r>
                      <a:endParaRPr lang="en-US" altLang="ko-KR" sz="12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/>
                </a:tc>
              </a:tr>
              <a:tr h="27241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 b="0"/>
                        <a:t>OS: Ubuntu Linux, Windows</a:t>
                      </a:r>
                      <a:endParaRPr lang="en-US" altLang="ko-KR" sz="1200" b="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22" name="표 96"/>
          <p:cNvGraphicFramePr>
            <a:graphicFrameLocks noGrp="1"/>
          </p:cNvGraphicFramePr>
          <p:nvPr/>
        </p:nvGraphicFramePr>
        <p:xfrm>
          <a:off x="2893430" y="3914907"/>
          <a:ext cx="3857652" cy="81724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857652"/>
              </a:tblGrid>
              <a:tr h="27241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통신</a:t>
                      </a:r>
                      <a:r>
                        <a:rPr lang="en-US" altLang="ko-KR" sz="1200"/>
                        <a:t> : Amazon Web EC2, </a:t>
                      </a:r>
                      <a:r>
                        <a:rPr lang="ko-KR" altLang="en-US" sz="1200"/>
                        <a:t>내장 서버</a:t>
                      </a:r>
                      <a:endParaRPr lang="en-US" altLang="ko-KR" sz="1200"/>
                    </a:p>
                  </a:txBody>
                  <a:tcPr marL="91440" marR="91440"/>
                </a:tc>
              </a:tr>
              <a:tr h="27241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센서</a:t>
                      </a:r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적외선 카메라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27241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디바이스</a:t>
                      </a:r>
                      <a:r>
                        <a:rPr lang="en-US" altLang="ko-KR" sz="1200"/>
                        <a:t>:</a:t>
                      </a:r>
                      <a:r>
                        <a:rPr lang="ko-KR" altLang="en-US" sz="1200"/>
                        <a:t> 라즈베리 파이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안드로이드 스마트폰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</a:tbl>
          </a:graphicData>
        </a:graphic>
      </p:graphicFrame>
      <p:grpSp>
        <p:nvGrpSpPr>
          <p:cNvPr id="123" name="그룹 2"/>
          <p:cNvGrpSpPr/>
          <p:nvPr/>
        </p:nvGrpSpPr>
        <p:grpSpPr>
          <a:xfrm rot="0">
            <a:off x="332015" y="1644132"/>
            <a:ext cx="1081088" cy="744933"/>
            <a:chOff x="323528" y="2468043"/>
            <a:chExt cx="1081088" cy="744933"/>
          </a:xfrm>
        </p:grpSpPr>
        <p:sp>
          <p:nvSpPr>
            <p:cNvPr id="124" name="Rectangle 14349"/>
            <p:cNvSpPr/>
            <p:nvPr/>
          </p:nvSpPr>
          <p:spPr>
            <a:xfrm>
              <a:off x="323528" y="2981201"/>
              <a:ext cx="1081088" cy="23177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노인</a:t>
              </a:r>
              <a:r>
                <a:rPr lang="en-US" altLang="ko-KR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ko-KR" altLang="en-US" sz="11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사용자</a:t>
              </a:r>
              <a:endPara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125" name="그룹 35"/>
            <p:cNvGrpSpPr/>
            <p:nvPr/>
          </p:nvGrpSpPr>
          <p:grpSpPr>
            <a:xfrm rot="0">
              <a:off x="386208" y="2468043"/>
              <a:ext cx="972568" cy="454571"/>
              <a:chOff x="711257" y="3055629"/>
              <a:chExt cx="1872208" cy="792088"/>
            </a:xfrm>
          </p:grpSpPr>
          <p:grpSp>
            <p:nvGrpSpPr>
              <p:cNvPr id="126" name="그룹 36"/>
              <p:cNvGrpSpPr/>
              <p:nvPr/>
            </p:nvGrpSpPr>
            <p:grpSpPr>
              <a:xfrm rot="0">
                <a:off x="711257" y="3055629"/>
                <a:ext cx="1872208" cy="792088"/>
                <a:chOff x="755577" y="2132856"/>
                <a:chExt cx="1872208" cy="792088"/>
              </a:xfrm>
            </p:grpSpPr>
            <p:sp>
              <p:nvSpPr>
                <p:cNvPr id="127" name="평행 사변형 52"/>
                <p:cNvSpPr/>
                <p:nvPr/>
              </p:nvSpPr>
              <p:spPr>
                <a:xfrm>
                  <a:off x="762115" y="2132856"/>
                  <a:ext cx="1865670" cy="548369"/>
                </a:xfrm>
                <a:prstGeom prst="parallelogram">
                  <a:avLst>
                    <a:gd name="adj" fmla="val 43122"/>
                  </a:avLst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28" name="평행 사변형 53"/>
                <p:cNvSpPr/>
                <p:nvPr/>
              </p:nvSpPr>
              <p:spPr>
                <a:xfrm>
                  <a:off x="755577" y="2132856"/>
                  <a:ext cx="513815" cy="548369"/>
                </a:xfrm>
                <a:prstGeom prst="parallelogram">
                  <a:avLst>
                    <a:gd name="adj" fmla="val 43122"/>
                  </a:avLst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129" name="직선 연결선 54"/>
                <p:cNvCxnSpPr/>
                <p:nvPr/>
              </p:nvCxnSpPr>
              <p:spPr>
                <a:xfrm>
                  <a:off x="2389767" y="2681225"/>
                  <a:ext cx="0" cy="24371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55"/>
                <p:cNvCxnSpPr/>
                <p:nvPr/>
              </p:nvCxnSpPr>
              <p:spPr>
                <a:xfrm>
                  <a:off x="762115" y="2681225"/>
                  <a:ext cx="0" cy="24371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56"/>
                <p:cNvCxnSpPr/>
                <p:nvPr/>
              </p:nvCxnSpPr>
              <p:spPr>
                <a:xfrm>
                  <a:off x="2627785" y="2132856"/>
                  <a:ext cx="0" cy="24371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그룹 37"/>
              <p:cNvGrpSpPr/>
              <p:nvPr/>
            </p:nvGrpSpPr>
            <p:grpSpPr>
              <a:xfrm rot="0" flipV="1">
                <a:off x="958781" y="3099943"/>
                <a:ext cx="1080116" cy="504055"/>
                <a:chOff x="3837400" y="1965181"/>
                <a:chExt cx="1970542" cy="743739"/>
              </a:xfrm>
            </p:grpSpPr>
            <p:sp>
              <p:nvSpPr>
                <p:cNvPr id="133" name="타원 42"/>
                <p:cNvSpPr/>
                <p:nvPr/>
              </p:nvSpPr>
              <p:spPr>
                <a:xfrm>
                  <a:off x="3837400" y="2376575"/>
                  <a:ext cx="360038" cy="3323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134" name="직선 연결선 43"/>
                <p:cNvCxnSpPr/>
                <p:nvPr/>
              </p:nvCxnSpPr>
              <p:spPr>
                <a:xfrm flipV="1">
                  <a:off x="4197438" y="2542747"/>
                  <a:ext cx="806610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44"/>
                <p:cNvCxnSpPr/>
                <p:nvPr/>
              </p:nvCxnSpPr>
              <p:spPr>
                <a:xfrm flipV="1">
                  <a:off x="4355975" y="2288286"/>
                  <a:ext cx="68377" cy="237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45"/>
                <p:cNvCxnSpPr/>
                <p:nvPr/>
              </p:nvCxnSpPr>
              <p:spPr>
                <a:xfrm flipV="1">
                  <a:off x="4355976" y="2335951"/>
                  <a:ext cx="280771" cy="2094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46"/>
                <p:cNvCxnSpPr/>
                <p:nvPr/>
              </p:nvCxnSpPr>
              <p:spPr>
                <a:xfrm>
                  <a:off x="4296399" y="2069558"/>
                  <a:ext cx="121652" cy="2213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47"/>
                <p:cNvCxnSpPr/>
                <p:nvPr/>
              </p:nvCxnSpPr>
              <p:spPr>
                <a:xfrm>
                  <a:off x="4572000" y="1965181"/>
                  <a:ext cx="64748" cy="3714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48"/>
                <p:cNvCxnSpPr/>
                <p:nvPr/>
              </p:nvCxnSpPr>
              <p:spPr>
                <a:xfrm flipH="1">
                  <a:off x="4998456" y="2158795"/>
                  <a:ext cx="367892" cy="3879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49"/>
                <p:cNvCxnSpPr/>
                <p:nvPr/>
              </p:nvCxnSpPr>
              <p:spPr>
                <a:xfrm flipH="1" flipV="1">
                  <a:off x="5363551" y="2245950"/>
                  <a:ext cx="400428" cy="1609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50"/>
                <p:cNvCxnSpPr/>
                <p:nvPr/>
              </p:nvCxnSpPr>
              <p:spPr>
                <a:xfrm flipH="1" flipV="1">
                  <a:off x="5366348" y="2167613"/>
                  <a:ext cx="441594" cy="6567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51"/>
                <p:cNvCxnSpPr/>
                <p:nvPr/>
              </p:nvCxnSpPr>
              <p:spPr>
                <a:xfrm flipH="1">
                  <a:off x="4995659" y="2251956"/>
                  <a:ext cx="367892" cy="3066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3" name="그룹 15"/>
          <p:cNvGrpSpPr/>
          <p:nvPr/>
        </p:nvGrpSpPr>
        <p:grpSpPr>
          <a:xfrm rot="0">
            <a:off x="331947" y="3563305"/>
            <a:ext cx="1081088" cy="823911"/>
            <a:chOff x="331947" y="3563305"/>
            <a:chExt cx="1081088" cy="823911"/>
          </a:xfrm>
        </p:grpSpPr>
        <p:pic>
          <p:nvPicPr>
            <p:cNvPr id="144" name="Picture 698" descr="11111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462926" y="3563305"/>
              <a:ext cx="505277" cy="51047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45" name="Rectangle 149"/>
            <p:cNvSpPr/>
            <p:nvPr/>
          </p:nvSpPr>
          <p:spPr>
            <a:xfrm>
              <a:off x="331947" y="4157029"/>
              <a:ext cx="1081088" cy="230187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100" ker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요양보호사</a:t>
              </a:r>
              <a:endParaRPr lang="ko-KR" altLang="en-US" sz="1100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46" name="그림 61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23509" y="3688198"/>
              <a:ext cx="349046" cy="46179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>
              <a:defRPr/>
            </a:pPr>
            <a:r>
              <a:rPr lang="ko-KR" altLang="en-US" sz="1600" b="1" i="1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157163" marR="0" lvl="1" indent="-157163" defTabSz="1330325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1" indent="-457200" algn="ctr" defTabSz="1330325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>
                <a:solidFill>
                  <a:sysClr val="window" lastClr="ffffff"/>
                </a:solidFill>
                <a:effectLst/>
                <a:uLnTx/>
                <a:uFillTx/>
                <a:latin typeface="현대하모니 M"/>
                <a:ea typeface="현대하모니 M"/>
                <a:sym typeface="Monotype Sorts"/>
              </a:rPr>
              <a:t>시스템 구성도</a:t>
            </a:r>
            <a:endParaRPr kumimoji="0" lang="en-US" altLang="ko-KR" sz="1400" b="0" i="0" u="none" strike="noStrike" kern="0" cap="none" spc="-100" normalizeH="0" baseline="0">
              <a:solidFill>
                <a:sysClr val="window" lastClr="ffffff"/>
              </a:solidFill>
              <a:effectLst/>
              <a:uLnTx/>
              <a:uFillTx/>
              <a:latin typeface="현대하모니 M"/>
              <a:ea typeface="현대하모니 M"/>
              <a:sym typeface="Monotype Sorts"/>
            </a:endParaRPr>
          </a:p>
        </p:txBody>
      </p:sp>
      <p:sp>
        <p:nvSpPr>
          <p:cNvPr id="17" name="모서리가 둥근 직사각형 199"/>
          <p:cNvSpPr/>
          <p:nvPr/>
        </p:nvSpPr>
        <p:spPr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/>
          <a:lstStyle/>
          <a:p>
            <a:pPr marL="265113" indent="-265113" latinLnBrk="0">
              <a:buFontTx/>
              <a:buChar char="-"/>
              <a:defRPr/>
            </a:pPr>
            <a:r>
              <a:rPr lang="ko-KR" altLang="en-US" sz="1200"/>
              <a:t>라즈베리파이 제로</a:t>
            </a:r>
            <a:r>
              <a:rPr lang="en-US" altLang="ko-KR" sz="1200"/>
              <a:t>W</a:t>
            </a:r>
            <a:r>
              <a:rPr lang="ko-KR" altLang="en-US" sz="1200"/>
              <a:t>에 적외선 카메라모듈을 장착해 모션을 캡쳐한다</a:t>
            </a:r>
            <a:r>
              <a:rPr lang="en-US" altLang="ko-KR" sz="1200"/>
              <a:t>.</a:t>
            </a:r>
            <a:r>
              <a:rPr lang="ko-KR" altLang="en-US" sz="1200"/>
              <a:t> 적외선 카메라에는 열화상카메라와 야간투시용 카메라가 있는데</a:t>
            </a:r>
            <a:r>
              <a:rPr lang="en-US" altLang="ko-KR" sz="1200"/>
              <a:t>,</a:t>
            </a:r>
            <a:r>
              <a:rPr lang="ko-KR" altLang="en-US" sz="1200"/>
              <a:t> 야간투시형 데이터를 사용한다</a:t>
            </a:r>
            <a:r>
              <a:rPr lang="en-US" altLang="ko-KR" sz="1200"/>
              <a:t>. </a:t>
            </a:r>
            <a:endParaRPr lang="en-US" altLang="ko-KR" sz="1200"/>
          </a:p>
          <a:p>
            <a:pPr marL="265113" indent="-265113" latinLnBrk="0">
              <a:buFontTx/>
              <a:buChar char="-"/>
              <a:defRPr/>
            </a:pPr>
            <a:endParaRPr lang="en-US" altLang="ko-KR" sz="1200"/>
          </a:p>
          <a:p>
            <a:pPr marL="265113" indent="-265113" latinLnBrk="0">
              <a:buFontTx/>
              <a:buChar char="-"/>
              <a:defRPr/>
            </a:pPr>
            <a:endParaRPr lang="en-US" altLang="ko-KR" sz="1200"/>
          </a:p>
          <a:p>
            <a:pPr marL="265113" indent="-265113" latinLnBrk="0">
              <a:buFontTx/>
              <a:buChar char="-"/>
              <a:defRPr/>
            </a:pPr>
            <a:endParaRPr lang="en-US" altLang="ko-KR" sz="1200"/>
          </a:p>
          <a:p>
            <a:pPr marL="265113" indent="-265113" latinLnBrk="0">
              <a:buFontTx/>
              <a:buChar char="-"/>
              <a:defRPr/>
            </a:pPr>
            <a:endParaRPr lang="en-US" altLang="ko-KR" sz="1200"/>
          </a:p>
          <a:p>
            <a:pPr marL="265113" indent="-265113" latinLnBrk="0">
              <a:buFontTx/>
              <a:buChar char="-"/>
              <a:defRPr/>
            </a:pPr>
            <a:endParaRPr lang="en-US" altLang="ko-KR" sz="1200"/>
          </a:p>
          <a:p>
            <a:pPr marL="265113" indent="-265113" latinLnBrk="0">
              <a:buFontTx/>
              <a:buChar char="-"/>
              <a:defRPr/>
            </a:pPr>
            <a:endParaRPr lang="en-US" altLang="ko-KR" sz="1200"/>
          </a:p>
          <a:p>
            <a:pPr marL="265113" indent="-265113" latinLnBrk="0">
              <a:buFontTx/>
              <a:buChar char="-"/>
              <a:defRPr/>
            </a:pPr>
            <a:endParaRPr lang="en-US" altLang="ko-KR" sz="1200"/>
          </a:p>
          <a:p>
            <a:pPr marL="265113" indent="-265113" latinLnBrk="0">
              <a:buFontTx/>
              <a:buChar char="-"/>
              <a:defRPr/>
            </a:pPr>
            <a:endParaRPr lang="en-US" altLang="ko-KR" sz="1200"/>
          </a:p>
          <a:p>
            <a:pPr marL="265113" indent="-265113" latinLnBrk="0">
              <a:buFontTx/>
              <a:buChar char="-"/>
              <a:defRPr/>
            </a:pPr>
            <a:endParaRPr lang="en-US" altLang="ko-KR" sz="1200"/>
          </a:p>
          <a:p>
            <a:pPr marL="265113" indent="-265113" latinLnBrk="0">
              <a:buFontTx/>
              <a:buChar char="-"/>
              <a:defRPr/>
            </a:pPr>
            <a:endParaRPr lang="en-US" altLang="ko-KR" sz="1200"/>
          </a:p>
          <a:p>
            <a:pPr marL="265113" indent="-265113" latinLnBrk="0">
              <a:buFontTx/>
              <a:buChar char="-"/>
              <a:defRPr/>
            </a:pPr>
            <a:endParaRPr lang="en-US" altLang="ko-KR" sz="1200"/>
          </a:p>
          <a:p>
            <a:pPr marL="265113" indent="-265113" latinLnBrk="0">
              <a:buFontTx/>
              <a:buChar char="-"/>
              <a:defRPr/>
            </a:pPr>
            <a:r>
              <a:rPr lang="ko-KR" altLang="en-US" sz="1200"/>
              <a:t>사용자가 추가하고자 하는 식물을 선택한 후 저장 버튼을 클릭하면</a:t>
            </a:r>
            <a:r>
              <a:rPr lang="en-US" altLang="ko-KR" sz="1200"/>
              <a:t>, Pandora App</a:t>
            </a:r>
            <a:r>
              <a:rPr lang="ko-KR" altLang="en-US" sz="1200"/>
              <a:t>에서 </a:t>
            </a:r>
            <a:r>
              <a:rPr lang="en-US" altLang="ko-KR" sz="1200"/>
              <a:t>Pandora Service</a:t>
            </a:r>
            <a:r>
              <a:rPr lang="ko-KR" altLang="en-US" sz="1200"/>
              <a:t>에 식물을 저장하고 </a:t>
            </a:r>
            <a:r>
              <a:rPr lang="en-US" altLang="ko-KR" sz="1200"/>
              <a:t>DBMS</a:t>
            </a:r>
            <a:r>
              <a:rPr lang="ko-KR" altLang="en-US" sz="1200"/>
              <a:t>내에 식물이 등록된 것을 볼 수 있다</a:t>
            </a:r>
            <a:r>
              <a:rPr lang="en-US" altLang="ko-KR" sz="1200"/>
              <a:t>. </a:t>
            </a:r>
            <a:endParaRPr lang="en-US" altLang="ko-KR" sz="1200"/>
          </a:p>
          <a:p>
            <a:pPr marL="265113" indent="-265113" latinLnBrk="0">
              <a:buFontTx/>
              <a:buChar char="-"/>
              <a:defRPr/>
            </a:pPr>
            <a:r>
              <a:rPr lang="ko-KR" altLang="en-US" sz="1200"/>
              <a:t>메인 화면에서 삭제 버튼을 누르면 원하는 식물을 선택해 </a:t>
            </a:r>
            <a:r>
              <a:rPr lang="en-US" altLang="ko-KR" sz="1200"/>
              <a:t>DBMS</a:t>
            </a:r>
            <a:r>
              <a:rPr lang="ko-KR" altLang="en-US" sz="1200"/>
              <a:t>내에 저장되어 있던 식물 정보를 삭제한다</a:t>
            </a:r>
            <a:r>
              <a:rPr lang="en-US" altLang="ko-KR" sz="1200"/>
              <a:t>. </a:t>
            </a:r>
            <a:endParaRPr lang="ko-KR" altLang="en-US" sz="1200"/>
          </a:p>
        </p:txBody>
      </p:sp>
      <p:sp>
        <p:nvSpPr>
          <p:cNvPr id="18" name="양쪽 모서리가 둥근 사각형 51"/>
          <p:cNvSpPr/>
          <p:nvPr/>
        </p:nvSpPr>
        <p:spPr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 rotWithShape="1">
            <a:blip r:embed="rId5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/>
          <a:lstStyle/>
          <a:p>
            <a:pPr marL="0" marR="0" lvl="1" indent="-457200" algn="ctr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>
          <a:xfrm>
            <a:off x="4643439" y="1238250"/>
            <a:ext cx="3857652" cy="193821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</a:bodyPr>
          <a:lstStyle/>
          <a:p>
            <a:pPr marL="0" marR="0" lvl="1" indent="-457200" algn="ctr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sym typeface="Monotype Sort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7544" y="2060848"/>
            <a:ext cx="3960440" cy="3744416"/>
          </a:xfrm>
          <a:prstGeom prst="rect">
            <a:avLst/>
          </a:prstGeom>
        </p:spPr>
      </p:pic>
      <p:pic>
        <p:nvPicPr>
          <p:cNvPr id="102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932040" y="2602731"/>
            <a:ext cx="3099986" cy="1474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 smtClean="0">
                <a:latin typeface="+mj-lt"/>
              </a:rPr>
              <a:t>※ Embedded SW</a:t>
            </a:r>
            <a:r>
              <a:rPr lang="ko-KR" altLang="en-US" sz="1050" b="1" i="1" dirty="0" smtClean="0">
                <a:latin typeface="+mj-lt"/>
              </a:rPr>
              <a:t>인 경우 </a:t>
            </a:r>
            <a:r>
              <a:rPr lang="en-US" altLang="ko-KR" sz="1050" b="1" i="1" dirty="0" smtClean="0">
                <a:latin typeface="+mj-lt"/>
              </a:rPr>
              <a:t>HW</a:t>
            </a:r>
            <a:r>
              <a:rPr lang="ko-KR" altLang="en-US" sz="1050" b="1" i="1" dirty="0" smtClean="0">
                <a:latin typeface="+mj-lt"/>
              </a:rPr>
              <a:t>와 </a:t>
            </a:r>
            <a:r>
              <a:rPr lang="en-US" altLang="ko-KR" sz="1050" b="1" i="1" dirty="0" smtClean="0">
                <a:latin typeface="+mj-lt"/>
              </a:rPr>
              <a:t>SW </a:t>
            </a:r>
            <a:r>
              <a:rPr lang="ko-KR" altLang="en-US" sz="1050" b="1" i="1" dirty="0" smtClean="0">
                <a:latin typeface="+mj-lt"/>
              </a:rPr>
              <a:t>구분하여 작성</a:t>
            </a:r>
            <a:endParaRPr lang="ko-KR" altLang="en-US" sz="1050" b="1" i="1" dirty="0"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562119"/>
            <a:ext cx="3857652" cy="479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algn="ctr" latinLnBrk="0"/>
            <a:r>
              <a:rPr lang="en-US" altLang="ko-KR" sz="1600" b="1" i="1" dirty="0" smtClean="0">
                <a:solidFill>
                  <a:srgbClr val="FF0000"/>
                </a:solidFill>
              </a:rPr>
              <a:t>※ </a:t>
            </a:r>
            <a:r>
              <a:rPr lang="ko-KR" altLang="en-US" sz="1600" b="1" i="1" dirty="0" smtClean="0">
                <a:solidFill>
                  <a:srgbClr val="FF0000"/>
                </a:solidFill>
              </a:rPr>
              <a:t>시스템을 </a:t>
            </a:r>
            <a:r>
              <a:rPr lang="ko-KR" altLang="en-US" sz="1600" b="1" i="1" dirty="0">
                <a:solidFill>
                  <a:srgbClr val="FF0000"/>
                </a:solidFill>
              </a:rPr>
              <a:t>전체적으로 파악 할 수 있는 </a:t>
            </a:r>
            <a:r>
              <a:rPr lang="en-US" altLang="ko-KR" sz="1600" b="1" i="1" dirty="0" smtClean="0">
                <a:solidFill>
                  <a:srgbClr val="FF0000"/>
                </a:solidFill>
              </a:rPr>
              <a:t>SW/HW </a:t>
            </a:r>
            <a:r>
              <a:rPr lang="ko-KR" altLang="en-US" sz="1600" b="1" i="1" dirty="0" smtClean="0">
                <a:solidFill>
                  <a:srgbClr val="FF0000"/>
                </a:solidFill>
              </a:rPr>
              <a:t>시스템 서비스 기능을 설명</a:t>
            </a:r>
            <a:endParaRPr lang="en-US" altLang="ko-KR" sz="1600" b="1" i="1" dirty="0" smtClean="0">
              <a:solidFill>
                <a:srgbClr val="FF0000"/>
              </a:solidFill>
            </a:endParaRPr>
          </a:p>
          <a:p>
            <a:pPr marL="265113" indent="-265113" latinLnBrk="0"/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r>
              <a:rPr lang="ko-KR" altLang="en-US" sz="1200" dirty="0" smtClean="0"/>
              <a:t> ① </a:t>
            </a:r>
            <a:r>
              <a:rPr lang="en-US" altLang="ko-KR" sz="1200" dirty="0" smtClean="0"/>
              <a:t>OO</a:t>
            </a:r>
            <a:r>
              <a:rPr lang="ko-KR" altLang="en-US" sz="1200" dirty="0" smtClean="0"/>
              <a:t>하여 프로그램을 실행한다</a:t>
            </a:r>
            <a:r>
              <a:rPr lang="en-US" altLang="ko-KR" sz="1200" dirty="0" smtClean="0"/>
              <a:t>.</a:t>
            </a:r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 smtClean="0"/>
              <a:t>②</a:t>
            </a:r>
            <a:endParaRPr lang="en-US" altLang="ko-KR" sz="1200" dirty="0" smtClean="0"/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 smtClean="0"/>
              <a:t>③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6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848" y="871903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 smtClean="0">
                <a:latin typeface="+mj-lt"/>
              </a:rPr>
              <a:t>※ </a:t>
            </a:r>
            <a:r>
              <a:rPr lang="ko-KR" altLang="en-US" sz="1050" b="1" i="1" dirty="0" smtClean="0">
                <a:latin typeface="+mj-lt"/>
              </a:rPr>
              <a:t>시스템을 전체적으로 파악 할 수 있는 메뉴 구성도 작성</a:t>
            </a:r>
            <a:endParaRPr lang="ko-KR" altLang="en-US" sz="1050" b="1" i="1" dirty="0">
              <a:latin typeface="+mj-lt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4067944" y="5442421"/>
            <a:ext cx="4365625" cy="65087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5" name="AutoShape 412"/>
          <p:cNvSpPr>
            <a:spLocks noChangeArrowheads="1"/>
          </p:cNvSpPr>
          <p:nvPr/>
        </p:nvSpPr>
        <p:spPr bwMode="auto">
          <a:xfrm>
            <a:off x="4067944" y="5231284"/>
            <a:ext cx="539750" cy="2254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퀵 메뉴</a:t>
            </a:r>
          </a:p>
        </p:txBody>
      </p:sp>
      <p:graphicFrame>
        <p:nvGraphicFramePr>
          <p:cNvPr id="16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04734"/>
              </p:ext>
            </p:extLst>
          </p:nvPr>
        </p:nvGraphicFramePr>
        <p:xfrm>
          <a:off x="4139381" y="5572596"/>
          <a:ext cx="4143374" cy="423933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828674"/>
                <a:gridCol w="828675"/>
                <a:gridCol w="828675"/>
              </a:tblGrid>
              <a:tr h="19380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M_12_203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5979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공인인증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79"/>
          <p:cNvSpPr>
            <a:spLocks noChangeArrowheads="1"/>
          </p:cNvSpPr>
          <p:nvPr/>
        </p:nvSpPr>
        <p:spPr bwMode="auto">
          <a:xfrm>
            <a:off x="4139381" y="5572596"/>
            <a:ext cx="4140200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3200" rIns="90000" bIns="432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3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ko-KR" altLang="en-US"/>
          </a:p>
        </p:txBody>
      </p:sp>
      <p:cxnSp>
        <p:nvCxnSpPr>
          <p:cNvPr id="23" name="꺾인 연결선 22"/>
          <p:cNvCxnSpPr>
            <a:stCxn id="31" idx="2"/>
            <a:endCxn id="32" idx="0"/>
          </p:cNvCxnSpPr>
          <p:nvPr/>
        </p:nvCxnSpPr>
        <p:spPr bwMode="auto">
          <a:xfrm rot="5400000">
            <a:off x="2976642" y="710248"/>
            <a:ext cx="218367" cy="29390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Shape 142"/>
          <p:cNvCxnSpPr>
            <a:stCxn id="33" idx="0"/>
            <a:endCxn id="31" idx="2"/>
          </p:cNvCxnSpPr>
          <p:nvPr/>
        </p:nvCxnSpPr>
        <p:spPr bwMode="auto">
          <a:xfrm rot="5400000" flipH="1" flipV="1">
            <a:off x="3714757" y="1448364"/>
            <a:ext cx="218367" cy="146278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hape 146"/>
          <p:cNvCxnSpPr>
            <a:stCxn id="37" idx="0"/>
            <a:endCxn id="31" idx="2"/>
          </p:cNvCxnSpPr>
          <p:nvPr/>
        </p:nvCxnSpPr>
        <p:spPr bwMode="auto">
          <a:xfrm rot="16200000" flipV="1">
            <a:off x="5865907" y="759998"/>
            <a:ext cx="218367" cy="28395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/>
          <p:cNvCxnSpPr>
            <a:stCxn id="31" idx="2"/>
            <a:endCxn id="34" idx="0"/>
          </p:cNvCxnSpPr>
          <p:nvPr/>
        </p:nvCxnSpPr>
        <p:spPr bwMode="auto">
          <a:xfrm>
            <a:off x="4555332" y="2070572"/>
            <a:ext cx="13447" cy="21836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Shape 146"/>
          <p:cNvCxnSpPr>
            <a:stCxn id="36" idx="0"/>
            <a:endCxn id="31" idx="2"/>
          </p:cNvCxnSpPr>
          <p:nvPr/>
        </p:nvCxnSpPr>
        <p:spPr bwMode="auto">
          <a:xfrm rot="16200000" flipV="1">
            <a:off x="5159390" y="1466515"/>
            <a:ext cx="218367" cy="1426481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3582988" y="1699097"/>
            <a:ext cx="1944687" cy="371475"/>
          </a:xfrm>
          <a:prstGeom prst="roundRect">
            <a:avLst>
              <a:gd name="adj" fmla="val 19231"/>
            </a:avLst>
          </a:prstGeom>
          <a:solidFill>
            <a:srgbClr val="0070C0"/>
          </a:solidFill>
          <a:ln w="9525" algn="ctr">
            <a:solidFill>
              <a:srgbClr val="689BCE"/>
            </a:solidFill>
            <a:round/>
            <a:headEnd/>
            <a:tailEnd/>
          </a:ln>
        </p:spPr>
        <p:txBody>
          <a:bodyPr tIns="46800" anchor="ctr"/>
          <a:lstStyle/>
          <a:p>
            <a:pPr marL="182563" indent="-182563" algn="ctr">
              <a:defRPr/>
            </a:pPr>
            <a:r>
              <a:rPr lang="en-US" altLang="ko-KR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OOO </a:t>
            </a:r>
            <a:r>
              <a:rPr lang="ko-KR" altLang="en-US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서비스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07382"/>
              </p:ext>
            </p:extLst>
          </p:nvPr>
        </p:nvGraphicFramePr>
        <p:xfrm>
          <a:off x="1198805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간편설계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73239"/>
              </p:ext>
            </p:extLst>
          </p:nvPr>
        </p:nvGraphicFramePr>
        <p:xfrm>
          <a:off x="2675036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조회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20734"/>
              </p:ext>
            </p:extLst>
          </p:nvPr>
        </p:nvGraphicFramePr>
        <p:xfrm>
          <a:off x="4151267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80457"/>
              </p:ext>
            </p:extLst>
          </p:nvPr>
        </p:nvGraphicFramePr>
        <p:xfrm>
          <a:off x="5564301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계산기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45247"/>
              </p:ext>
            </p:extLst>
          </p:nvPr>
        </p:nvGraphicFramePr>
        <p:xfrm>
          <a:off x="6977335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U_12_07_4001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성향분석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07827"/>
              </p:ext>
            </p:extLst>
          </p:nvPr>
        </p:nvGraphicFramePr>
        <p:xfrm>
          <a:off x="1187624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고객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14668"/>
              </p:ext>
            </p:extLst>
          </p:nvPr>
        </p:nvGraphicFramePr>
        <p:xfrm>
          <a:off x="6977335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U_12_07_5000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고객 나이 입력</a:t>
                      </a:r>
                      <a:endParaRPr kumimoji="0" lang="ko-KR" altLang="en-US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22526"/>
              </p:ext>
            </p:extLst>
          </p:nvPr>
        </p:nvGraphicFramePr>
        <p:xfrm>
          <a:off x="4139952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고객 조회</a:t>
                      </a:r>
                      <a:r>
                        <a:rPr kumimoji="0" lang="en-US" altLang="ko-KR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&amp;</a:t>
                      </a: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리스트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8859"/>
              </p:ext>
            </p:extLst>
          </p:nvPr>
        </p:nvGraphicFramePr>
        <p:xfrm>
          <a:off x="2677387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고객 조회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5598"/>
              </p:ext>
            </p:extLst>
          </p:nvPr>
        </p:nvGraphicFramePr>
        <p:xfrm>
          <a:off x="1406699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U_12_07_1001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상품 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69394"/>
              </p:ext>
            </p:extLst>
          </p:nvPr>
        </p:nvGraphicFramePr>
        <p:xfrm>
          <a:off x="2915512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 팝업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60984"/>
              </p:ext>
            </p:extLst>
          </p:nvPr>
        </p:nvGraphicFramePr>
        <p:xfrm>
          <a:off x="4339977" y="314096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고객가족정보</a:t>
                      </a:r>
                      <a:endParaRPr kumimoji="0" lang="ko-KR" altLang="en-US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62333"/>
              </p:ext>
            </p:extLst>
          </p:nvPr>
        </p:nvGraphicFramePr>
        <p:xfrm>
          <a:off x="3115537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1046"/>
              </p:ext>
            </p:extLst>
          </p:nvPr>
        </p:nvGraphicFramePr>
        <p:xfrm>
          <a:off x="1606724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U_12_07_1002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기본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</a:tr>
            </a:tbl>
          </a:graphicData>
        </a:graphic>
      </p:graphicFrame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1239862" y="4557613"/>
            <a:ext cx="1531938" cy="1463675"/>
            <a:chOff x="5262" y="3385"/>
            <a:chExt cx="965" cy="922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5262" y="3385"/>
              <a:ext cx="965" cy="922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BFBFB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5330" y="372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5413" y="3732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2 Depth</a:t>
              </a:r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>
              <a:off x="5330" y="358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5413" y="358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Icon Menu</a:t>
              </a:r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auto">
            <a:xfrm>
              <a:off x="5330" y="386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5413" y="386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3 Depth</a:t>
              </a: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5330" y="3453"/>
              <a:ext cx="87" cy="77"/>
            </a:xfrm>
            <a:prstGeom prst="roundRect">
              <a:avLst>
                <a:gd name="adj" fmla="val 19231"/>
              </a:avLst>
            </a:prstGeom>
            <a:solidFill>
              <a:srgbClr val="C9E4FF"/>
            </a:solidFill>
            <a:ln w="1908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" name="AutoShape 12"/>
            <p:cNvSpPr>
              <a:spLocks noChangeArrowheads="1"/>
            </p:cNvSpPr>
            <p:nvPr/>
          </p:nvSpPr>
          <p:spPr bwMode="auto">
            <a:xfrm>
              <a:off x="5413" y="3454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1 Depth Tab Bar</a:t>
              </a:r>
            </a:p>
          </p:txBody>
        </p:sp>
        <p:sp>
          <p:nvSpPr>
            <p:cNvPr id="57" name="AutoShape 13"/>
            <p:cNvSpPr>
              <a:spLocks noChangeArrowheads="1"/>
            </p:cNvSpPr>
            <p:nvPr/>
          </p:nvSpPr>
          <p:spPr bwMode="auto">
            <a:xfrm>
              <a:off x="5413" y="3993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4 Depth</a:t>
              </a:r>
            </a:p>
          </p:txBody>
        </p:sp>
        <p:sp>
          <p:nvSpPr>
            <p:cNvPr id="58" name="AutoShape 14"/>
            <p:cNvSpPr>
              <a:spLocks noChangeArrowheads="1"/>
            </p:cNvSpPr>
            <p:nvPr/>
          </p:nvSpPr>
          <p:spPr bwMode="auto">
            <a:xfrm>
              <a:off x="5330" y="4001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9F8D8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auto">
            <a:xfrm>
              <a:off x="5413" y="4131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5 Depth</a:t>
              </a:r>
            </a:p>
          </p:txBody>
        </p:sp>
        <p:sp>
          <p:nvSpPr>
            <p:cNvPr id="60" name="AutoShape 16"/>
            <p:cNvSpPr>
              <a:spLocks noChangeArrowheads="1"/>
            </p:cNvSpPr>
            <p:nvPr/>
          </p:nvSpPr>
          <p:spPr bwMode="auto">
            <a:xfrm>
              <a:off x="5330" y="413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ED6F0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4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93052136" descr="EMB000020045b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4972"/>
            <a:ext cx="8362684" cy="39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80924"/>
              </p:ext>
            </p:extLst>
          </p:nvPr>
        </p:nvGraphicFramePr>
        <p:xfrm>
          <a:off x="168876" y="1340768"/>
          <a:ext cx="8848776" cy="4827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0716"/>
                <a:gridCol w="936104"/>
                <a:gridCol w="1584176"/>
                <a:gridCol w="2520280"/>
                <a:gridCol w="576064"/>
                <a:gridCol w="2501436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전래동화 보기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PFC2_BGSSMGwanRi_M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동화재생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선택된 동화를 재생하는 플레이어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선택사항에 따라 기본음성과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육성으로 녹음된 음성으로 동화</a:t>
                      </a:r>
                      <a:endParaRPr kumimoji="1" lang="ko-KR" altLang="en-US" sz="9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707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PFC2_BGSCGNBHyeonHwang_M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동화녹음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육성을 동화에 녹음 할 수 있는 기능을 제공함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다시녹음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미리듣기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녹음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정지등의 기능을 제공</a:t>
                      </a:r>
                      <a:endParaRPr kumimoji="1" lang="ko-KR" altLang="en-US" sz="9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게임하기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PFC1_BICDSYSJJPCheoRi_PM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게임실행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두더지잡기 게임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항아리 채우기 게임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영단어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말하기 게임 실행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PFC1_BICDMJGGJeongSan_M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터치기반 인터페이스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양손에 커서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뿅망치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두더지에 터치</a:t>
                      </a:r>
                      <a:endParaRPr kumimoji="1" lang="ko-KR" altLang="en-US" sz="9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HW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커넥트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제어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AudioManger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음성인식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파일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AudoRead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음성정보 읽기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75612"/>
              </p:ext>
            </p:extLst>
          </p:nvPr>
        </p:nvGraphicFramePr>
        <p:xfrm>
          <a:off x="251520" y="1268760"/>
          <a:ext cx="4320480" cy="4968554"/>
        </p:xfrm>
        <a:graphic>
          <a:graphicData uri="http://schemas.openxmlformats.org/drawingml/2006/table">
            <a:tbl>
              <a:tblPr/>
              <a:tblGrid>
                <a:gridCol w="432048"/>
                <a:gridCol w="1224136"/>
                <a:gridCol w="2664296"/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4738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검색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있는 식물 데이터를 사용자가 검색할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추가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 있는 하우스를 선택해 새로운 식물을 등록할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하우스에 저장되어 있는 식물을 선택해 삭제할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온도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조도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습도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테마 추천 받기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식물을 추천 받을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내의 온도를 높이거나 낮출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하우스 내의 조도를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식물에의 급수를 통해 하우스의 습도를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자동 제어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제어 모드를 선택해 식물에게 적절한 환경을 갖추도록 자동으로 제어되게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77269"/>
              </p:ext>
            </p:extLst>
          </p:nvPr>
        </p:nvGraphicFramePr>
        <p:xfrm>
          <a:off x="4779677" y="1268760"/>
          <a:ext cx="4112803" cy="4968551"/>
        </p:xfrm>
        <a:graphic>
          <a:graphicData uri="http://schemas.openxmlformats.org/drawingml/2006/table">
            <a:tbl>
              <a:tblPr/>
              <a:tblGrid>
                <a:gridCol w="432048"/>
                <a:gridCol w="1224136"/>
                <a:gridCol w="2456619"/>
              </a:tblGrid>
              <a:tr h="275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871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물주기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펌프를 사용해 식물에게 물을 줄 수 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 LED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키우기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점등으로 식물에게 필요한 빛을 공급할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온도 올려주기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온도를 올려줄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온도 내려주기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온도를 내려줄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센서를 통해 하우스 내의 온도를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조도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센서를 통해 하우스 내 식물이 받는 조도 값을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습도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습도 센서를 통해 식물 토양의 습도를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웹 서버 연결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웹 서버와 연동하여 통신이 가능하고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센서들로부터 측정값을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2623</ep:Words>
  <ep:PresentationFormat>화면 슬라이드 쇼(4:3)</ep:PresentationFormat>
  <ep:Paragraphs>768</ep:Paragraphs>
  <ep:Slides>26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PowerPoint 프레젠테이션</vt:lpstr>
      <vt:lpstr>PowerPoint 프레젠테이션</vt:lpstr>
      <vt:lpstr>슬라이드 3</vt:lpstr>
      <vt:lpstr>슬라이드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goals</cp:lastModifiedBy>
  <dcterms:modified xsi:type="dcterms:W3CDTF">2019-09-15T11:57:32.697</dcterms:modified>
  <cp:revision>103</cp:revision>
  <dc:title>PowerPoint 프레젠테이션</dc:title>
  <cp:version>1000.0000.01</cp:version>
</cp:coreProperties>
</file>