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2002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86" y="108"/>
      </p:cViewPr>
      <p:guideLst>
        <p:guide orient="horz" pos="2155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slide" Target="slides/slide25.xml"  /><Relationship Id="rId27" Type="http://schemas.openxmlformats.org/officeDocument/2006/relationships/presProps" Target="presProps.xml"  /><Relationship Id="rId28" Type="http://schemas.openxmlformats.org/officeDocument/2006/relationships/viewProps" Target="viewProps.xml"  /><Relationship Id="rId29" Type="http://schemas.openxmlformats.org/officeDocument/2006/relationships/theme" Target="theme/theme1.xml"  /><Relationship Id="rId3" Type="http://schemas.openxmlformats.org/officeDocument/2006/relationships/slide" Target="slides/slide2.xml"  /><Relationship Id="rId30" Type="http://schemas.openxmlformats.org/officeDocument/2006/relationships/tableStyles" Target="tableStyles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3E41B-701B-4AC3-B4EE-6AD9D91565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8CD18E-5DB5-4253-B887-44F3F9882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E356B1-FE70-44F1-93C0-12FC219DB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A652-1FE7-4BBC-9809-76036CA7B5C0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0DCA34-D8E3-48DB-A853-711939F20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0197C3-B2B4-455A-BF00-4434FCC49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D93F9-591A-483D-A0E8-66D42AD584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495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DC82AA-2AE3-4016-8430-56A653FEC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F917BE-62AF-4F0C-80B5-F130F6420B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998AA4-D8B4-4C74-A2E3-E6C2FF9EA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A652-1FE7-4BBC-9809-76036CA7B5C0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121849-616B-4C73-81A0-36215FE0A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2834A2-D714-4D1F-A882-258090DF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D93F9-591A-483D-A0E8-66D42AD584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270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C67FADD-0AEA-42CA-AD9E-BE23C9D9DA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1F8D13-C42F-4DDA-BF5F-5455897FF1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27C567-2888-4857-811F-B83FC69DD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A652-1FE7-4BBC-9809-76036CA7B5C0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7856FA-0D3D-4355-8B29-3FB74295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5CFC41-0178-4C81-A9B1-0B10AFB19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D93F9-591A-483D-A0E8-66D42AD584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289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26EA37-50E5-4A0A-BA26-43E29428C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BF9976-AEB9-46E5-BF07-FE21169A6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7E5233-7570-47A2-8F95-4FF15CE9F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A652-1FE7-4BBC-9809-76036CA7B5C0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658402-0A1D-437A-8CB0-67A4B0289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CA5ADB-1C95-4E0B-8D00-7413309D4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D93F9-591A-483D-A0E8-66D42AD584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125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6ECBA0-A1F4-415F-8B7A-5BE88CC26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4C4CA8-5A98-4AA6-849D-01EA05943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35AF33-35EF-4997-922F-515B9130A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A652-1FE7-4BBC-9809-76036CA7B5C0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F53597-94F7-4121-A262-C80CB2572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7F3303-130B-48D7-972C-5F5A94403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D93F9-591A-483D-A0E8-66D42AD584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179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29558E-B4B4-4FE7-855B-27C7E31ED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50B5D0-88E3-47AD-AC14-4876E18BE3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67BD77-D5D1-4F6E-B175-2880B2DC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573CFA-947E-4141-AD13-E3C0A4C44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A652-1FE7-4BBC-9809-76036CA7B5C0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3A8FCF-2DDA-4D01-873C-C1731CF9A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91A321-501B-4B3E-A02F-E79BF3857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D93F9-591A-483D-A0E8-66D42AD584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344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B51B5-3AF7-4B39-B5C6-F5C5F9E54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34E641-33DA-45D5-8697-602CE4D03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1C94EC-7EA7-4C0B-BDBE-B696DECE9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E34152-271D-4DB0-8E6D-B7E79B016A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DE85FA7-A7C0-4099-8E23-FBCC0AAC97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8AA7500-9E4A-4BB1-9EB6-7B76D8C66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A652-1FE7-4BBC-9809-76036CA7B5C0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8679BC3-29D7-46C3-B817-02034CDC8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A943DB3-DBA8-4108-A578-7E5E7D54B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D93F9-591A-483D-A0E8-66D42AD584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715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9E9BD5-8DC7-43B0-9A5F-BB018AF82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6EE85CC-F229-419C-8FEF-D8E8DFB4D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A652-1FE7-4BBC-9809-76036CA7B5C0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74F381E-5CB9-451B-8858-5505F1D52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6483A7-E590-41F3-99EA-3D8CD6C8E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D93F9-591A-483D-A0E8-66D42AD584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096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1CE6C1-BFFE-4763-ABFA-F76DB3951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A652-1FE7-4BBC-9809-76036CA7B5C0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2666B43-5C78-4D87-BB68-2B44638D9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FA643E-4992-4928-922B-449B61EDD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D93F9-591A-483D-A0E8-66D42AD584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77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2D66A3-1193-4576-B67A-223201D5A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5EDFB7-572A-4EDA-918C-A85CD6AA2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FE297D-BD21-4D68-A17F-5A783415F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75E32C-3F34-4349-B5E3-DDEDC76A6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A652-1FE7-4BBC-9809-76036CA7B5C0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C432DF-9F9B-42E6-8487-D49F4B867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E324D1-91CE-446B-928A-FD76226A0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D93F9-591A-483D-A0E8-66D42AD584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150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62C28B-B0E2-452F-AAEE-B5CF97213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48BCCC5-14A9-480B-9536-5569788A3C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F0339-337C-4600-B926-68067CAC2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73E76E-BD01-4D28-9266-31D3B83C8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A652-1FE7-4BBC-9809-76036CA7B5C0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A61BD9-9D69-4477-A264-F4E8BECAF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9CA5DA-A22F-40EC-B9FF-071B6330E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D93F9-591A-483D-A0E8-66D42AD584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619143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C266EF5-B5D5-48D2-9656-6A9C5B417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8EB09C-DA7C-4A4A-A831-9BF67A888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48B9F2-1331-42E2-B85A-291B190693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AA652-1FE7-4BBC-9809-76036CA7B5C0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162664-7173-40A0-AB23-E26F510D49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3FEEAD-0607-4690-9805-4D47301E7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D93F9-591A-483D-A0E8-66D42AD584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50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7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.png"  /><Relationship Id="rId3" Type="http://schemas.openxmlformats.org/officeDocument/2006/relationships/image" Target="../media/image14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.png"  /><Relationship Id="rId3" Type="http://schemas.openxmlformats.org/officeDocument/2006/relationships/image" Target="../media/image14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.png"  /><Relationship Id="rId3" Type="http://schemas.openxmlformats.org/officeDocument/2006/relationships/image" Target="../media/image14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18.png"  /><Relationship Id="rId4" Type="http://schemas.openxmlformats.org/officeDocument/2006/relationships/image" Target="../media/image19.png"  /><Relationship Id="rId5" Type="http://schemas.openxmlformats.org/officeDocument/2006/relationships/image" Target="../media/image20.png"  /><Relationship Id="rId6" Type="http://schemas.openxmlformats.org/officeDocument/2006/relationships/image" Target="../media/image2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slide" Target="slide6.xml"  /><Relationship Id="rId3" Type="http://schemas.openxmlformats.org/officeDocument/2006/relationships/slide" Target="slide18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slide" Target="slide6.xml"  /><Relationship Id="rId4" Type="http://schemas.openxmlformats.org/officeDocument/2006/relationships/slide" Target="slide18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Relationship Id="rId3" Type="http://schemas.openxmlformats.org/officeDocument/2006/relationships/image" Target="../media/image6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Relationship Id="rId6" Type="http://schemas.openxmlformats.org/officeDocument/2006/relationships/image" Target="../media/image8.png"  /><Relationship Id="rId7" Type="http://schemas.openxmlformats.org/officeDocument/2006/relationships/image" Target="../media/image9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Relationship Id="rId5" Type="http://schemas.openxmlformats.org/officeDocument/2006/relationships/image" Target="../media/image15.png"  /><Relationship Id="rId6" Type="http://schemas.openxmlformats.org/officeDocument/2006/relationships/image" Target="../media/image16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16"/>
          <p:cNvSpPr txBox="1">
            <a:spLocks noChangeArrowheads="1"/>
          </p:cNvSpPr>
          <p:nvPr/>
        </p:nvSpPr>
        <p:spPr>
          <a:xfrm>
            <a:off x="2352675" y="3161680"/>
            <a:ext cx="7734299" cy="57019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46779" tIns="45697" rIns="46779" bIns="45697">
            <a:spAutoFit/>
          </a:bodyPr>
          <a:lstStyle>
            <a:lvl1pPr marL="0" indent="0" algn="ctr" rtl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defRPr kumimoji="1" sz="1300" b="0" i="0" u="none" strike="noStrike" kern="1200" cap="none" spc="0" normalizeH="0" baseline="0">
                <a:solidFill>
                  <a:schemeClr val="tx1"/>
                </a:solidFill>
                <a:latin typeface="Arial"/>
                <a:ea typeface="바탕"/>
                <a:cs typeface="Arial"/>
              </a:defRPr>
            </a:lvl1pPr>
          </a:lstStyle>
          <a:p>
            <a:pPr lvl="0">
              <a:defRPr/>
            </a:pPr>
            <a:r>
              <a:rPr lang="en-US" altLang="ko-KR" sz="3200" b="1">
                <a:latin typeface="Arial"/>
                <a:ea typeface="맑은 고딕"/>
                <a:cs typeface="Arial"/>
              </a:rPr>
              <a:t>Simple-Games </a:t>
            </a:r>
            <a:r>
              <a:rPr lang="ko-KR" altLang="en-US" sz="3200" b="1">
                <a:latin typeface="Arial"/>
                <a:ea typeface="맑은 고딕"/>
                <a:cs typeface="Arial"/>
              </a:rPr>
              <a:t>화면 정의서</a:t>
            </a:r>
            <a:endParaRPr lang="ko-KR" altLang="en-US" sz="3200" b="1">
              <a:latin typeface="Arial"/>
              <a:ea typeface="맑은 고딕"/>
              <a:cs typeface="Arial"/>
            </a:endParaRPr>
          </a:p>
        </p:txBody>
      </p:sp>
      <p:grpSp>
        <p:nvGrpSpPr>
          <p:cNvPr id="10" name="Group 13"/>
          <p:cNvGrpSpPr/>
          <p:nvPr/>
        </p:nvGrpSpPr>
        <p:grpSpPr>
          <a:xfrm rot="0">
            <a:off x="2295524" y="1513855"/>
            <a:ext cx="7734298" cy="191120"/>
            <a:chOff x="1776" y="864"/>
            <a:chExt cx="2688" cy="432"/>
          </a:xfrm>
        </p:grpSpPr>
        <p:sp>
          <p:nvSpPr>
            <p:cNvPr id="11" name="Line 14"/>
            <p:cNvSpPr>
              <a:spLocks noChangeShapeType="1"/>
            </p:cNvSpPr>
            <p:nvPr/>
          </p:nvSpPr>
          <p:spPr>
            <a:xfrm>
              <a:off x="1776" y="864"/>
              <a:ext cx="2688" cy="0"/>
            </a:xfrm>
            <a:prstGeom prst="lin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round/>
            </a:ln>
          </p:spPr>
          <p:txBody>
            <a:bodyPr wrap="none" lIns="89999" tIns="46800" rIns="89999" bIns="46800" anchor="ctr"/>
            <a:lstStyle/>
            <a:p>
              <a:pPr lvl="0">
                <a:defRPr/>
              </a:pPr>
              <a:endParaRPr lang="ko-KR" altLang="en-US">
                <a:latin typeface="Arial"/>
                <a:ea typeface="맑은 고딕"/>
                <a:cs typeface="Arial"/>
              </a:endParaRPr>
            </a:p>
          </p:txBody>
        </p:sp>
        <p:sp>
          <p:nvSpPr>
            <p:cNvPr id="12" name="Line 15"/>
            <p:cNvSpPr>
              <a:spLocks noChangeShapeType="1"/>
            </p:cNvSpPr>
            <p:nvPr/>
          </p:nvSpPr>
          <p:spPr>
            <a:xfrm>
              <a:off x="1776" y="1296"/>
              <a:ext cx="2688" cy="0"/>
            </a:xfrm>
            <a:prstGeom prst="line">
              <a:avLst/>
            </a:prstGeom>
            <a:noFill/>
            <a:ln w="63500" cmpd="thinThick">
              <a:solidFill>
                <a:schemeClr val="tx1">
                  <a:lumMod val="65000"/>
                  <a:lumOff val="35000"/>
                </a:schemeClr>
              </a:solidFill>
              <a:round/>
            </a:ln>
          </p:spPr>
          <p:txBody>
            <a:bodyPr wrap="none" lIns="89999" tIns="46800" rIns="89999" bIns="46800" anchor="ctr"/>
            <a:lstStyle/>
            <a:p>
              <a:pPr lvl="0">
                <a:defRPr/>
              </a:pPr>
              <a:endParaRPr lang="ko-KR" altLang="en-US">
                <a:latin typeface="Arial"/>
                <a:ea typeface="맑은 고딕"/>
                <a:cs typeface="Arial"/>
              </a:endParaRPr>
            </a:p>
          </p:txBody>
        </p:sp>
      </p:grpSp>
      <p:sp>
        <p:nvSpPr>
          <p:cNvPr id="14" name="Text Box 2"/>
          <p:cNvSpPr txBox="1">
            <a:spLocks noChangeArrowheads="1"/>
          </p:cNvSpPr>
          <p:nvPr/>
        </p:nvSpPr>
        <p:spPr>
          <a:xfrm>
            <a:off x="4815340" y="5466821"/>
            <a:ext cx="6714219" cy="514032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square" lIns="89959" tIns="46779" rIns="89959" bIns="46779">
            <a:spAutoFit/>
          </a:bodyPr>
          <a:lstStyle>
            <a:lvl1pPr marL="0" indent="0" algn="ctr" rtl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defRPr kumimoji="1" sz="1300" b="0" i="0" u="none" strike="noStrike" kern="1200" cap="none" spc="0" normalizeH="0" baseline="0">
                <a:solidFill>
                  <a:schemeClr val="tx1"/>
                </a:solidFill>
                <a:latin typeface="Arial"/>
                <a:ea typeface="바탕"/>
                <a:cs typeface="Arial"/>
              </a:defRPr>
            </a:lvl1pPr>
          </a:lstStyle>
          <a:p>
            <a:pPr algn="r" defTabSz="761648">
              <a:lnSpc>
                <a:spcPct val="140000"/>
              </a:lnSpc>
              <a:defRPr/>
            </a:pPr>
            <a:r>
              <a:rPr lang="en-US" altLang="ko-KR" sz="2000" b="1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Kosmo</a:t>
            </a:r>
            <a:r>
              <a:rPr lang="en-US" altLang="ko-KR" sz="2000" b="1">
                <a:solidFill>
                  <a:srgbClr val="000000"/>
                </a:solidFill>
                <a:ea typeface="맑은 고딕"/>
              </a:rPr>
              <a:t>: </a:t>
            </a:r>
            <a:r>
              <a:rPr lang="ko-KR" altLang="en-US" sz="2000" b="1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오금환</a:t>
            </a:r>
            <a:endParaRPr lang="en-US" altLang="ko-KR" sz="2000" b="1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59423" y="1788400"/>
            <a:ext cx="3900118" cy="382620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63398" y="1887523"/>
            <a:ext cx="7315200" cy="374149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63398" y="553673"/>
            <a:ext cx="7071919" cy="654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2800">
                <a:solidFill>
                  <a:schemeClr val="tx1"/>
                </a:solidFill>
              </a:rPr>
              <a:t>4. Auto</a:t>
            </a:r>
            <a:r>
              <a:rPr lang="ko-KR" altLang="en-US" sz="2800">
                <a:solidFill>
                  <a:schemeClr val="tx1"/>
                </a:solidFill>
              </a:rPr>
              <a:t>로 돌렸을 때 나오는 화면</a:t>
            </a:r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9" name="직사각형 6"/>
          <p:cNvSpPr/>
          <p:nvPr/>
        </p:nvSpPr>
        <p:spPr>
          <a:xfrm>
            <a:off x="4910384" y="5896431"/>
            <a:ext cx="7071919" cy="65434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lvl="0" algn="r">
              <a:defRPr/>
            </a:pPr>
            <a:r>
              <a:rPr lang="en-US" altLang="ko-KR" sz="2000">
                <a:solidFill>
                  <a:srgbClr val="3057b9"/>
                </a:solidFill>
              </a:rPr>
              <a:t>Lotto Simulation Game</a:t>
            </a:r>
            <a:endParaRPr lang="en-US" altLang="ko-KR" sz="2000">
              <a:solidFill>
                <a:srgbClr val="3057b9"/>
              </a:solidFill>
            </a:endParaRPr>
          </a:p>
        </p:txBody>
      </p:sp>
      <p:sp>
        <p:nvSpPr>
          <p:cNvPr id="10" name=""/>
          <p:cNvSpPr/>
          <p:nvPr/>
        </p:nvSpPr>
        <p:spPr>
          <a:xfrm>
            <a:off x="3159275" y="2349391"/>
            <a:ext cx="2704224" cy="10796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"/>
          <p:cNvSpPr/>
          <p:nvPr/>
        </p:nvSpPr>
        <p:spPr>
          <a:xfrm>
            <a:off x="3847592" y="3429000"/>
            <a:ext cx="1072931" cy="4707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"/>
          <p:cNvSpPr/>
          <p:nvPr/>
        </p:nvSpPr>
        <p:spPr>
          <a:xfrm>
            <a:off x="4219834" y="3900653"/>
            <a:ext cx="503621" cy="2080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"/>
          <p:cNvSpPr/>
          <p:nvPr/>
        </p:nvSpPr>
        <p:spPr>
          <a:xfrm>
            <a:off x="4240854" y="4304863"/>
            <a:ext cx="503621" cy="2080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"/>
          <p:cNvSpPr/>
          <p:nvPr/>
        </p:nvSpPr>
        <p:spPr>
          <a:xfrm>
            <a:off x="8195439" y="1886059"/>
            <a:ext cx="3481551" cy="1061982"/>
          </a:xfrm>
          <a:prstGeom prst="rect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>
                <a:solidFill>
                  <a:schemeClr val="lt1"/>
                </a:solidFill>
              </a:rPr>
              <a:t>Auto</a:t>
            </a:r>
            <a:r>
              <a:rPr lang="ko-KR" altLang="en-US" sz="1600" b="1">
                <a:solidFill>
                  <a:schemeClr val="lt1"/>
                </a:solidFill>
              </a:rPr>
              <a:t>화면 구성은 직접 돌렸을 때와 똑같습니다</a:t>
            </a:r>
            <a:r>
              <a:rPr lang="en-US" altLang="ko-KR" sz="1600" b="1">
                <a:solidFill>
                  <a:schemeClr val="lt1"/>
                </a:solidFill>
              </a:rPr>
              <a:t>.</a:t>
            </a:r>
            <a:endParaRPr lang="en-US" altLang="ko-KR" sz="1600" b="1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22246" y="1915115"/>
            <a:ext cx="3628311" cy="365872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63398" y="1887523"/>
            <a:ext cx="7315200" cy="374149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63397" y="553673"/>
            <a:ext cx="7564591" cy="654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2800">
                <a:solidFill>
                  <a:schemeClr val="tx1"/>
                </a:solidFill>
              </a:rPr>
              <a:t>5. </a:t>
            </a:r>
            <a:r>
              <a:rPr lang="ko-KR" altLang="en-US" sz="2800">
                <a:solidFill>
                  <a:schemeClr val="tx1"/>
                </a:solidFill>
              </a:rPr>
              <a:t>범위를 벗어나는 값이 입력 되었을 때 화면</a:t>
            </a:r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1" name="직사각형 6"/>
          <p:cNvSpPr/>
          <p:nvPr/>
        </p:nvSpPr>
        <p:spPr>
          <a:xfrm>
            <a:off x="4910384" y="5896431"/>
            <a:ext cx="7071919" cy="65434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lvl="0" algn="r">
              <a:defRPr/>
            </a:pPr>
            <a:r>
              <a:rPr lang="en-US" altLang="ko-KR" sz="2000">
                <a:solidFill>
                  <a:srgbClr val="3057b9"/>
                </a:solidFill>
              </a:rPr>
              <a:t>Lotto Simulation Game</a:t>
            </a:r>
            <a:endParaRPr lang="en-US" altLang="ko-KR" sz="2000">
              <a:solidFill>
                <a:srgbClr val="3057b9"/>
              </a:solidFill>
            </a:endParaRPr>
          </a:p>
        </p:txBody>
      </p:sp>
      <p:sp>
        <p:nvSpPr>
          <p:cNvPr id="13" name=""/>
          <p:cNvSpPr/>
          <p:nvPr/>
        </p:nvSpPr>
        <p:spPr>
          <a:xfrm>
            <a:off x="3391776" y="2963699"/>
            <a:ext cx="2704224" cy="9306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5" name=""/>
          <p:cNvCxnSpPr/>
          <p:nvPr/>
        </p:nvCxnSpPr>
        <p:spPr>
          <a:xfrm rot="10800000" flipV="1">
            <a:off x="4820526" y="4049773"/>
            <a:ext cx="3445336" cy="64922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"/>
          <p:cNvSpPr/>
          <p:nvPr/>
        </p:nvSpPr>
        <p:spPr>
          <a:xfrm>
            <a:off x="8195439" y="1882227"/>
            <a:ext cx="3481551" cy="1546772"/>
          </a:xfrm>
          <a:prstGeom prst="rect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>
                <a:solidFill>
                  <a:schemeClr val="lt1"/>
                </a:solidFill>
              </a:rPr>
              <a:t>1</a:t>
            </a:r>
            <a:r>
              <a:rPr lang="ko-KR" altLang="en-US" sz="1600" b="1">
                <a:solidFill>
                  <a:schemeClr val="lt1"/>
                </a:solidFill>
              </a:rPr>
              <a:t>부터 </a:t>
            </a:r>
            <a:r>
              <a:rPr lang="en-US" altLang="ko-KR" sz="1600" b="1">
                <a:solidFill>
                  <a:schemeClr val="lt1"/>
                </a:solidFill>
              </a:rPr>
              <a:t>46</a:t>
            </a:r>
            <a:r>
              <a:rPr lang="ko-KR" altLang="en-US" sz="1600" b="1">
                <a:solidFill>
                  <a:schemeClr val="lt1"/>
                </a:solidFill>
              </a:rPr>
              <a:t>까지의 범위를 벗어나는 숫자를 입력할 경우 나타나는 에러 메시지입니다</a:t>
            </a:r>
            <a:r>
              <a:rPr lang="en-US" altLang="ko-KR" sz="1600" b="1">
                <a:solidFill>
                  <a:schemeClr val="lt1"/>
                </a:solidFill>
              </a:rPr>
              <a:t>.</a:t>
            </a:r>
            <a:endParaRPr lang="en-US" altLang="ko-KR" sz="1600" b="1">
              <a:solidFill>
                <a:schemeClr val="lt1"/>
              </a:solidFill>
            </a:endParaRPr>
          </a:p>
        </p:txBody>
      </p:sp>
      <p:sp>
        <p:nvSpPr>
          <p:cNvPr id="20" name=""/>
          <p:cNvSpPr/>
          <p:nvPr/>
        </p:nvSpPr>
        <p:spPr>
          <a:xfrm>
            <a:off x="8201791" y="3814598"/>
            <a:ext cx="3481551" cy="492672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"/>
          <p:cNvSpPr/>
          <p:nvPr/>
        </p:nvSpPr>
        <p:spPr>
          <a:xfrm>
            <a:off x="8204636" y="4289095"/>
            <a:ext cx="3481551" cy="700689"/>
          </a:xfrm>
          <a:prstGeom prst="rect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sz="1500" b="1">
                <a:solidFill>
                  <a:schemeClr val="lt1"/>
                </a:solidFill>
              </a:rPr>
              <a:t>로또 메인 화면으로 돌아가는 버튼입니다</a:t>
            </a:r>
            <a:r>
              <a:rPr lang="en-US" altLang="ko-KR" sz="1500" b="1">
                <a:solidFill>
                  <a:schemeClr val="lt1"/>
                </a:solidFill>
              </a:rPr>
              <a:t>.</a:t>
            </a:r>
            <a:endParaRPr lang="en-US" altLang="ko-KR" sz="1500" b="1">
              <a:solidFill>
                <a:schemeClr val="lt1"/>
              </a:solidFill>
            </a:endParaRPr>
          </a:p>
        </p:txBody>
      </p:sp>
      <p:pic>
        <p:nvPicPr>
          <p:cNvPr id="2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504548" y="3846348"/>
            <a:ext cx="627730" cy="413887"/>
          </a:xfrm>
          <a:prstGeom prst="rect">
            <a:avLst/>
          </a:prstGeom>
        </p:spPr>
      </p:pic>
      <p:sp>
        <p:nvSpPr>
          <p:cNvPr id="23" name=""/>
          <p:cNvSpPr/>
          <p:nvPr/>
        </p:nvSpPr>
        <p:spPr>
          <a:xfrm>
            <a:off x="4377121" y="4518353"/>
            <a:ext cx="547413" cy="4050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63398" y="1887523"/>
            <a:ext cx="7315200" cy="374149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38898" y="1951959"/>
            <a:ext cx="7155810" cy="363619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63398" y="553673"/>
            <a:ext cx="7071919" cy="654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2800">
                <a:solidFill>
                  <a:schemeClr val="tx1"/>
                </a:solidFill>
              </a:rPr>
              <a:t>6. </a:t>
            </a:r>
            <a:r>
              <a:rPr lang="ko-KR" altLang="en-US" sz="2800">
                <a:solidFill>
                  <a:schemeClr val="tx1"/>
                </a:solidFill>
              </a:rPr>
              <a:t>중복된 값을 입력할 시 출력되는 화면</a:t>
            </a:r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8" name="직사각형 6"/>
          <p:cNvSpPr/>
          <p:nvPr/>
        </p:nvSpPr>
        <p:spPr>
          <a:xfrm>
            <a:off x="4910384" y="5896431"/>
            <a:ext cx="7071919" cy="65434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lvl="0" algn="r">
              <a:defRPr/>
            </a:pPr>
            <a:r>
              <a:rPr lang="en-US" altLang="ko-KR" sz="2000">
                <a:solidFill>
                  <a:srgbClr val="3057b9"/>
                </a:solidFill>
              </a:rPr>
              <a:t>Lotto Simulation Game</a:t>
            </a:r>
            <a:endParaRPr lang="en-US" altLang="ko-KR" sz="2000">
              <a:solidFill>
                <a:srgbClr val="3057b9"/>
              </a:solidFill>
            </a:endParaRPr>
          </a:p>
        </p:txBody>
      </p:sp>
      <p:sp>
        <p:nvSpPr>
          <p:cNvPr id="9" name=""/>
          <p:cNvSpPr/>
          <p:nvPr/>
        </p:nvSpPr>
        <p:spPr>
          <a:xfrm>
            <a:off x="3130440" y="2824656"/>
            <a:ext cx="2704224" cy="9306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0" name=""/>
          <p:cNvCxnSpPr>
            <a:endCxn id="15" idx="3"/>
          </p:cNvCxnSpPr>
          <p:nvPr/>
        </p:nvCxnSpPr>
        <p:spPr>
          <a:xfrm rot="10800000" flipV="1">
            <a:off x="4694621" y="3954529"/>
            <a:ext cx="3561716" cy="18610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"/>
          <p:cNvSpPr/>
          <p:nvPr/>
        </p:nvSpPr>
        <p:spPr>
          <a:xfrm>
            <a:off x="8192266" y="3719348"/>
            <a:ext cx="3481551" cy="492672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"/>
          <p:cNvSpPr/>
          <p:nvPr/>
        </p:nvSpPr>
        <p:spPr>
          <a:xfrm>
            <a:off x="8195111" y="4193845"/>
            <a:ext cx="3481551" cy="700689"/>
          </a:xfrm>
          <a:prstGeom prst="rect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sz="1500" b="1">
                <a:solidFill>
                  <a:schemeClr val="lt1"/>
                </a:solidFill>
              </a:rPr>
              <a:t>로또 메인 화면으로 돌아가는 버튼입니다</a:t>
            </a:r>
            <a:r>
              <a:rPr lang="en-US" altLang="ko-KR" sz="1500" b="1">
                <a:solidFill>
                  <a:schemeClr val="lt1"/>
                </a:solidFill>
              </a:rPr>
              <a:t>.</a:t>
            </a:r>
            <a:endParaRPr lang="en-US" altLang="ko-KR" sz="1500" b="1">
              <a:solidFill>
                <a:schemeClr val="lt1"/>
              </a:solidFill>
            </a:endParaRPr>
          </a:p>
        </p:txBody>
      </p:sp>
      <p:pic>
        <p:nvPicPr>
          <p:cNvPr id="1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495023" y="3751098"/>
            <a:ext cx="627730" cy="413887"/>
          </a:xfrm>
          <a:prstGeom prst="rect">
            <a:avLst/>
          </a:prstGeom>
        </p:spPr>
      </p:pic>
      <p:sp>
        <p:nvSpPr>
          <p:cNvPr id="15" name=""/>
          <p:cNvSpPr/>
          <p:nvPr/>
        </p:nvSpPr>
        <p:spPr>
          <a:xfrm>
            <a:off x="4147207" y="3938094"/>
            <a:ext cx="547413" cy="4050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6" name=""/>
          <p:cNvCxnSpPr>
            <a:endCxn id="9" idx="3"/>
          </p:cNvCxnSpPr>
          <p:nvPr/>
        </p:nvCxnSpPr>
        <p:spPr>
          <a:xfrm rot="10800000" flipV="1">
            <a:off x="5834664" y="2497535"/>
            <a:ext cx="3012004" cy="79242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"/>
          <p:cNvSpPr/>
          <p:nvPr/>
        </p:nvSpPr>
        <p:spPr>
          <a:xfrm>
            <a:off x="8207810" y="1891642"/>
            <a:ext cx="3481551" cy="1119789"/>
          </a:xfrm>
          <a:prstGeom prst="rect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sz="1600" b="1">
                <a:solidFill>
                  <a:schemeClr val="lt1"/>
                </a:solidFill>
              </a:rPr>
              <a:t>중복된 숫자를 입력할 경우 나타나는 에러 메시지입니다</a:t>
            </a:r>
            <a:r>
              <a:rPr lang="en-US" altLang="ko-KR" sz="1600" b="1">
                <a:solidFill>
                  <a:schemeClr val="lt1"/>
                </a:solidFill>
              </a:rPr>
              <a:t>.</a:t>
            </a:r>
            <a:endParaRPr lang="en-US" altLang="ko-KR" sz="1600" b="1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63398" y="1887523"/>
            <a:ext cx="7315200" cy="374149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63398" y="553673"/>
            <a:ext cx="7071919" cy="654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2800">
                <a:solidFill>
                  <a:schemeClr val="tx1"/>
                </a:solidFill>
              </a:rPr>
              <a:t>7. </a:t>
            </a:r>
            <a:r>
              <a:rPr lang="ko-KR" altLang="en-US" sz="2800">
                <a:solidFill>
                  <a:schemeClr val="tx1"/>
                </a:solidFill>
              </a:rPr>
              <a:t>빈 칸 혹은 잘못된 값 입력시 출력화면</a:t>
            </a:r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910384" y="5896431"/>
            <a:ext cx="7071919" cy="65434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lvl="0" algn="r">
              <a:defRPr/>
            </a:pPr>
            <a:r>
              <a:rPr lang="en-US" altLang="ko-KR" sz="2000">
                <a:solidFill>
                  <a:srgbClr val="3057b9"/>
                </a:solidFill>
              </a:rPr>
              <a:t>Lotto Simulation Game</a:t>
            </a:r>
            <a:endParaRPr lang="en-US" altLang="ko-KR" sz="2000">
              <a:solidFill>
                <a:srgbClr val="3057b9"/>
              </a:solidFill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87357" y="1975797"/>
            <a:ext cx="7249553" cy="3420536"/>
          </a:xfrm>
          <a:prstGeom prst="rect">
            <a:avLst/>
          </a:prstGeom>
        </p:spPr>
      </p:pic>
      <p:sp>
        <p:nvSpPr>
          <p:cNvPr id="9" name=""/>
          <p:cNvSpPr/>
          <p:nvPr/>
        </p:nvSpPr>
        <p:spPr>
          <a:xfrm>
            <a:off x="3031906" y="2824656"/>
            <a:ext cx="2802758" cy="9306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0" name=""/>
          <p:cNvCxnSpPr/>
          <p:nvPr/>
        </p:nvCxnSpPr>
        <p:spPr>
          <a:xfrm rot="10800000" flipV="1">
            <a:off x="4694621" y="3954529"/>
            <a:ext cx="3561716" cy="18610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"/>
          <p:cNvSpPr/>
          <p:nvPr/>
        </p:nvSpPr>
        <p:spPr>
          <a:xfrm>
            <a:off x="8192266" y="3719348"/>
            <a:ext cx="3481551" cy="492672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"/>
          <p:cNvSpPr/>
          <p:nvPr/>
        </p:nvSpPr>
        <p:spPr>
          <a:xfrm>
            <a:off x="8195111" y="4193845"/>
            <a:ext cx="3481551" cy="700689"/>
          </a:xfrm>
          <a:prstGeom prst="rect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sz="1500" b="1">
                <a:solidFill>
                  <a:schemeClr val="lt1"/>
                </a:solidFill>
              </a:rPr>
              <a:t>로또 메인 화면으로 돌아가는 버튼입니다</a:t>
            </a:r>
            <a:r>
              <a:rPr lang="en-US" altLang="ko-KR" sz="1500" b="1">
                <a:solidFill>
                  <a:schemeClr val="lt1"/>
                </a:solidFill>
              </a:rPr>
              <a:t>.</a:t>
            </a:r>
            <a:endParaRPr lang="en-US" altLang="ko-KR" sz="1500" b="1">
              <a:solidFill>
                <a:schemeClr val="lt1"/>
              </a:solidFill>
            </a:endParaRPr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495023" y="3751098"/>
            <a:ext cx="627730" cy="413887"/>
          </a:xfrm>
          <a:prstGeom prst="rect">
            <a:avLst/>
          </a:prstGeom>
        </p:spPr>
      </p:pic>
      <p:sp>
        <p:nvSpPr>
          <p:cNvPr id="14" name=""/>
          <p:cNvSpPr/>
          <p:nvPr/>
        </p:nvSpPr>
        <p:spPr>
          <a:xfrm>
            <a:off x="4147207" y="3938094"/>
            <a:ext cx="547413" cy="4050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5" name=""/>
          <p:cNvCxnSpPr/>
          <p:nvPr/>
        </p:nvCxnSpPr>
        <p:spPr>
          <a:xfrm rot="10800000" flipV="1">
            <a:off x="5834664" y="2497535"/>
            <a:ext cx="3012004" cy="79242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"/>
          <p:cNvSpPr/>
          <p:nvPr/>
        </p:nvSpPr>
        <p:spPr>
          <a:xfrm>
            <a:off x="8207810" y="1891642"/>
            <a:ext cx="3481551" cy="1119789"/>
          </a:xfrm>
          <a:prstGeom prst="rect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sz="1600" b="1">
                <a:solidFill>
                  <a:schemeClr val="lt1"/>
                </a:solidFill>
              </a:rPr>
              <a:t>빈칸이나</a:t>
            </a:r>
            <a:r>
              <a:rPr lang="en-US" altLang="ko-KR" sz="1600" b="1">
                <a:solidFill>
                  <a:schemeClr val="lt1"/>
                </a:solidFill>
              </a:rPr>
              <a:t>,</a:t>
            </a:r>
            <a:r>
              <a:rPr lang="ko-KR" altLang="en-US" sz="1600" b="1">
                <a:solidFill>
                  <a:schemeClr val="lt1"/>
                </a:solidFill>
              </a:rPr>
              <a:t> 숫자 외의 값을 입력할 경우 나타나는 에러 메시지입니다</a:t>
            </a:r>
            <a:r>
              <a:rPr lang="en-US" altLang="ko-KR" sz="1600" b="1">
                <a:solidFill>
                  <a:schemeClr val="lt1"/>
                </a:solidFill>
              </a:rPr>
              <a:t>.</a:t>
            </a:r>
            <a:endParaRPr lang="en-US" altLang="ko-KR" sz="1600" b="1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4"/>
          <p:cNvSpPr/>
          <p:nvPr/>
        </p:nvSpPr>
        <p:spPr>
          <a:xfrm>
            <a:off x="763398" y="553673"/>
            <a:ext cx="8976918" cy="654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3000" b="1">
                <a:solidFill>
                  <a:schemeClr val="tx1"/>
                </a:solidFill>
              </a:rPr>
              <a:t>어려웠던 부분</a:t>
            </a:r>
            <a:r>
              <a:rPr lang="en-US" altLang="ko-KR" sz="3000" b="1">
                <a:solidFill>
                  <a:schemeClr val="tx1"/>
                </a:solidFill>
              </a:rPr>
              <a:t> 1.</a:t>
            </a:r>
            <a:r>
              <a:rPr lang="ko-KR" altLang="en-US" sz="3000" b="1">
                <a:solidFill>
                  <a:schemeClr val="tx1"/>
                </a:solidFill>
              </a:rPr>
              <a:t> </a:t>
            </a:r>
            <a:r>
              <a:rPr lang="en-US" altLang="ko-KR" sz="3000" b="1">
                <a:solidFill>
                  <a:schemeClr val="tx1"/>
                </a:solidFill>
              </a:rPr>
              <a:t>input</a:t>
            </a:r>
            <a:r>
              <a:rPr lang="ko-KR" altLang="en-US" sz="3000" b="1">
                <a:solidFill>
                  <a:schemeClr val="tx1"/>
                </a:solidFill>
              </a:rPr>
              <a:t>값을 </a:t>
            </a:r>
            <a:r>
              <a:rPr lang="en-US" altLang="ko-KR" sz="3000" b="1">
                <a:solidFill>
                  <a:schemeClr val="tx1"/>
                </a:solidFill>
              </a:rPr>
              <a:t>Set</a:t>
            </a:r>
            <a:r>
              <a:rPr lang="ko-KR" altLang="en-US" sz="3000" b="1">
                <a:solidFill>
                  <a:schemeClr val="tx1"/>
                </a:solidFill>
              </a:rPr>
              <a:t>에 저장하는 부분</a:t>
            </a:r>
            <a:endParaRPr lang="ko-KR" altLang="en-US" sz="3000" b="1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4346" y="1878414"/>
            <a:ext cx="10739594" cy="41577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/>
          <a:lstStyle/>
          <a:p>
            <a:pPr lvl="0">
              <a:lnSpc>
                <a:spcPct val="150000"/>
              </a:lnSpc>
              <a:defRPr/>
            </a:pPr>
            <a:r>
              <a:rPr lang="ko-KR" altLang="en-US" sz="2800">
                <a:solidFill>
                  <a:schemeClr val="tx1"/>
                </a:solidFill>
              </a:rPr>
              <a:t>로또 번호를 한꺼번에 받아 </a:t>
            </a:r>
            <a:r>
              <a:rPr lang="en-US" altLang="ko-KR" sz="2800">
                <a:solidFill>
                  <a:schemeClr val="tx1"/>
                </a:solidFill>
              </a:rPr>
              <a:t>Set</a:t>
            </a:r>
            <a:r>
              <a:rPr lang="ko-KR" altLang="en-US" sz="2800">
                <a:solidFill>
                  <a:schemeClr val="tx1"/>
                </a:solidFill>
              </a:rPr>
              <a:t>으로 집어 넣기 위한 과정을 구현하는 부분이 어려웠다</a:t>
            </a:r>
            <a:r>
              <a:rPr lang="en-US" altLang="ko-KR" sz="2800">
                <a:solidFill>
                  <a:schemeClr val="tx1"/>
                </a:solidFill>
              </a:rPr>
              <a:t>.</a:t>
            </a:r>
            <a:r>
              <a:rPr lang="ko-KR" altLang="en-US" sz="2800">
                <a:solidFill>
                  <a:schemeClr val="tx1"/>
                </a:solidFill>
              </a:rPr>
              <a:t> </a:t>
            </a:r>
            <a:endParaRPr lang="ko-KR" altLang="en-US" sz="2800">
              <a:solidFill>
                <a:schemeClr val="tx1"/>
              </a:solidFill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2800">
                <a:solidFill>
                  <a:schemeClr val="tx1"/>
                </a:solidFill>
              </a:rPr>
              <a:t>Set</a:t>
            </a:r>
            <a:r>
              <a:rPr lang="ko-KR" altLang="en-US" sz="2800">
                <a:solidFill>
                  <a:schemeClr val="tx1"/>
                </a:solidFill>
              </a:rPr>
              <a:t>으로 집어 넣기 위해 로또 번호를 배열로 받아 </a:t>
            </a:r>
            <a:r>
              <a:rPr lang="en-US" altLang="ko-KR" sz="2800">
                <a:solidFill>
                  <a:schemeClr val="tx1"/>
                </a:solidFill>
              </a:rPr>
              <a:t>ArrayList</a:t>
            </a:r>
            <a:r>
              <a:rPr lang="ko-KR" altLang="en-US" sz="2800">
                <a:solidFill>
                  <a:schemeClr val="tx1"/>
                </a:solidFill>
              </a:rPr>
              <a:t>에 저장하고 이것을 다시 </a:t>
            </a:r>
            <a:r>
              <a:rPr lang="en-US" altLang="ko-KR" sz="2800">
                <a:solidFill>
                  <a:schemeClr val="tx1"/>
                </a:solidFill>
              </a:rPr>
              <a:t>Set</a:t>
            </a:r>
            <a:r>
              <a:rPr lang="ko-KR" altLang="en-US" sz="2800">
                <a:solidFill>
                  <a:schemeClr val="tx1"/>
                </a:solidFill>
              </a:rPr>
              <a:t>에 저장하는 방식으로 해결했다</a:t>
            </a:r>
            <a:r>
              <a:rPr lang="en-US" altLang="ko-KR" sz="2800">
                <a:solidFill>
                  <a:schemeClr val="tx1"/>
                </a:solidFill>
              </a:rPr>
              <a:t>.</a:t>
            </a:r>
            <a:endParaRPr lang="en-US" altLang="ko-KR" sz="28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4"/>
          <p:cNvSpPr/>
          <p:nvPr/>
        </p:nvSpPr>
        <p:spPr>
          <a:xfrm>
            <a:off x="763398" y="553673"/>
            <a:ext cx="9918472" cy="654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3000" b="1">
                <a:solidFill>
                  <a:schemeClr val="tx1"/>
                </a:solidFill>
              </a:rPr>
              <a:t>어려웠던 부분</a:t>
            </a:r>
            <a:r>
              <a:rPr lang="en-US" altLang="ko-KR" sz="3000" b="1">
                <a:solidFill>
                  <a:schemeClr val="tx1"/>
                </a:solidFill>
              </a:rPr>
              <a:t>2.</a:t>
            </a:r>
            <a:r>
              <a:rPr lang="ko-KR" altLang="en-US" sz="3000" b="1">
                <a:solidFill>
                  <a:schemeClr val="tx1"/>
                </a:solidFill>
              </a:rPr>
              <a:t> </a:t>
            </a:r>
            <a:r>
              <a:rPr lang="en-US" altLang="ko-KR" sz="3000" b="1">
                <a:solidFill>
                  <a:schemeClr val="tx1"/>
                </a:solidFill>
              </a:rPr>
              <a:t>input</a:t>
            </a:r>
            <a:r>
              <a:rPr lang="ko-KR" altLang="en-US" sz="3000" b="1">
                <a:solidFill>
                  <a:schemeClr val="tx1"/>
                </a:solidFill>
              </a:rPr>
              <a:t>값을 </a:t>
            </a:r>
            <a:r>
              <a:rPr lang="en-US" altLang="ko-KR" sz="3000" b="1">
                <a:solidFill>
                  <a:schemeClr val="tx1"/>
                </a:solidFill>
              </a:rPr>
              <a:t>int</a:t>
            </a:r>
            <a:r>
              <a:rPr lang="ko-KR" altLang="en-US" sz="3000" b="1">
                <a:solidFill>
                  <a:schemeClr val="tx1"/>
                </a:solidFill>
              </a:rPr>
              <a:t>형으로 변환하는 부분</a:t>
            </a:r>
            <a:endParaRPr lang="ko-KR" altLang="en-US" sz="3000" b="1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4346" y="1697439"/>
            <a:ext cx="10739594" cy="41577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/>
          <a:lstStyle/>
          <a:p>
            <a:pPr lvl="0">
              <a:lnSpc>
                <a:spcPct val="150000"/>
              </a:lnSpc>
              <a:defRPr/>
            </a:pPr>
            <a:r>
              <a:rPr lang="ko-KR" altLang="en-US" sz="2600">
                <a:solidFill>
                  <a:schemeClr val="tx1"/>
                </a:solidFill>
              </a:rPr>
              <a:t> 어려운 부분</a:t>
            </a:r>
            <a:r>
              <a:rPr lang="en-US" altLang="ko-KR" sz="2600">
                <a:solidFill>
                  <a:schemeClr val="tx1"/>
                </a:solidFill>
              </a:rPr>
              <a:t>1</a:t>
            </a:r>
            <a:r>
              <a:rPr lang="ko-KR" altLang="en-US" sz="2600">
                <a:solidFill>
                  <a:schemeClr val="tx1"/>
                </a:solidFill>
              </a:rPr>
              <a:t>의 아이디어를 통해 </a:t>
            </a:r>
            <a:r>
              <a:rPr lang="en-US" altLang="ko-KR" sz="2600">
                <a:solidFill>
                  <a:schemeClr val="tx1"/>
                </a:solidFill>
              </a:rPr>
              <a:t>input</a:t>
            </a:r>
            <a:r>
              <a:rPr lang="ko-KR" altLang="en-US" sz="2600">
                <a:solidFill>
                  <a:schemeClr val="tx1"/>
                </a:solidFill>
              </a:rPr>
              <a:t>값을 배열로 받을 때 </a:t>
            </a:r>
            <a:r>
              <a:rPr lang="en-US" altLang="ko-KR" sz="2600">
                <a:solidFill>
                  <a:schemeClr val="tx1"/>
                </a:solidFill>
              </a:rPr>
              <a:t>int</a:t>
            </a:r>
            <a:r>
              <a:rPr lang="ko-KR" altLang="en-US" sz="2600">
                <a:solidFill>
                  <a:schemeClr val="tx1"/>
                </a:solidFill>
              </a:rPr>
              <a:t>로 받지 못하고 </a:t>
            </a:r>
            <a:r>
              <a:rPr lang="en-US" altLang="ko-KR" sz="2600">
                <a:solidFill>
                  <a:schemeClr val="tx1"/>
                </a:solidFill>
              </a:rPr>
              <a:t>String</a:t>
            </a:r>
            <a:r>
              <a:rPr lang="ko-KR" altLang="en-US" sz="2600">
                <a:solidFill>
                  <a:schemeClr val="tx1"/>
                </a:solidFill>
              </a:rPr>
              <a:t>으로만 받아내야 해서 이를 다시 변환하여 </a:t>
            </a:r>
            <a:r>
              <a:rPr lang="en-US" altLang="ko-KR" sz="2600">
                <a:solidFill>
                  <a:schemeClr val="tx1"/>
                </a:solidFill>
              </a:rPr>
              <a:t>ArrayList</a:t>
            </a:r>
            <a:r>
              <a:rPr lang="ko-KR" altLang="en-US" sz="2600">
                <a:solidFill>
                  <a:schemeClr val="tx1"/>
                </a:solidFill>
              </a:rPr>
              <a:t>로 넣는 과정을 구현하는 부분에서 어려움을 겪었다</a:t>
            </a:r>
            <a:r>
              <a:rPr lang="en-US" altLang="ko-KR" sz="2600">
                <a:solidFill>
                  <a:schemeClr val="tx1"/>
                </a:solidFill>
              </a:rPr>
              <a:t>.</a:t>
            </a:r>
            <a:endParaRPr lang="en-US" altLang="ko-KR" sz="2600">
              <a:solidFill>
                <a:schemeClr val="tx1"/>
              </a:solidFill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2600">
                <a:solidFill>
                  <a:schemeClr val="tx1"/>
                </a:solidFill>
              </a:rPr>
              <a:t>String </a:t>
            </a:r>
            <a:r>
              <a:rPr lang="ko-KR" altLang="en-US" sz="2600">
                <a:solidFill>
                  <a:schemeClr val="tx1"/>
                </a:solidFill>
              </a:rPr>
              <a:t>배열을 받는 </a:t>
            </a:r>
            <a:r>
              <a:rPr lang="en-US" altLang="ko-KR" sz="2600">
                <a:solidFill>
                  <a:schemeClr val="tx1"/>
                </a:solidFill>
              </a:rPr>
              <a:t>int</a:t>
            </a:r>
            <a:r>
              <a:rPr lang="ko-KR" altLang="en-US" sz="2600">
                <a:solidFill>
                  <a:schemeClr val="tx1"/>
                </a:solidFill>
              </a:rPr>
              <a:t>배열을 생성하여 </a:t>
            </a:r>
            <a:r>
              <a:rPr lang="en-US" altLang="ko-KR" sz="2600">
                <a:solidFill>
                  <a:schemeClr val="tx1"/>
                </a:solidFill>
              </a:rPr>
              <a:t>String</a:t>
            </a:r>
            <a:r>
              <a:rPr lang="ko-KR" altLang="en-US" sz="2600">
                <a:solidFill>
                  <a:schemeClr val="tx1"/>
                </a:solidFill>
              </a:rPr>
              <a:t>배열의 값을 </a:t>
            </a:r>
            <a:r>
              <a:rPr lang="en-US" altLang="ko-KR" sz="2600">
                <a:solidFill>
                  <a:schemeClr val="tx1"/>
                </a:solidFill>
              </a:rPr>
              <a:t>Integer</a:t>
            </a:r>
            <a:r>
              <a:rPr lang="ko-KR" altLang="en-US" sz="2600">
                <a:solidFill>
                  <a:schemeClr val="tx1"/>
                </a:solidFill>
              </a:rPr>
              <a:t>로 변환하여 집어 넣은 다음 </a:t>
            </a:r>
            <a:r>
              <a:rPr lang="en-US" altLang="ko-KR" sz="2600">
                <a:solidFill>
                  <a:schemeClr val="tx1"/>
                </a:solidFill>
              </a:rPr>
              <a:t>ArrayList</a:t>
            </a:r>
            <a:r>
              <a:rPr lang="ko-KR" altLang="en-US" sz="2600">
                <a:solidFill>
                  <a:schemeClr val="tx1"/>
                </a:solidFill>
              </a:rPr>
              <a:t>에 넣는 방식으로 해결하였다</a:t>
            </a:r>
            <a:r>
              <a:rPr lang="en-US" altLang="ko-KR" sz="2600">
                <a:solidFill>
                  <a:schemeClr val="tx1"/>
                </a:solidFill>
              </a:rPr>
              <a:t>. </a:t>
            </a:r>
            <a:r>
              <a:rPr lang="ko-KR" altLang="en-US" sz="2600">
                <a:solidFill>
                  <a:schemeClr val="tx1"/>
                </a:solidFill>
              </a:rPr>
              <a:t>이 과정에서 </a:t>
            </a:r>
            <a:r>
              <a:rPr lang="ko-KR" altLang="ko-KR" sz="2600">
                <a:solidFill>
                  <a:schemeClr val="tx1"/>
                </a:solidFill>
              </a:rPr>
              <a:t>Integer.valuOf()와 Integer.parseInt()는 비슷한 역할을 </a:t>
            </a:r>
            <a:r>
              <a:rPr lang="ko-KR" altLang="en-US" sz="2600">
                <a:solidFill>
                  <a:schemeClr val="tx1"/>
                </a:solidFill>
              </a:rPr>
              <a:t>하지만 </a:t>
            </a:r>
            <a:r>
              <a:rPr lang="en-US" altLang="ko-KR" sz="2600">
                <a:solidFill>
                  <a:schemeClr val="tx1"/>
                </a:solidFill>
              </a:rPr>
              <a:t>valuOf()</a:t>
            </a:r>
            <a:r>
              <a:rPr lang="ko-KR" altLang="en-US" sz="2600">
                <a:solidFill>
                  <a:schemeClr val="tx1"/>
                </a:solidFill>
              </a:rPr>
              <a:t>는 래퍼 클래스를 </a:t>
            </a:r>
            <a:r>
              <a:rPr lang="en-US" altLang="ko-KR" sz="2600">
                <a:solidFill>
                  <a:schemeClr val="tx1"/>
                </a:solidFill>
              </a:rPr>
              <a:t>parseInt()</a:t>
            </a:r>
            <a:r>
              <a:rPr lang="ko-KR" altLang="en-US" sz="2600">
                <a:solidFill>
                  <a:schemeClr val="tx1"/>
                </a:solidFill>
              </a:rPr>
              <a:t>는 </a:t>
            </a:r>
            <a:r>
              <a:rPr lang="en-US" altLang="ko-KR" sz="2600">
                <a:solidFill>
                  <a:schemeClr val="tx1"/>
                </a:solidFill>
              </a:rPr>
              <a:t>int</a:t>
            </a:r>
            <a:r>
              <a:rPr lang="ko-KR" altLang="en-US" sz="2600">
                <a:solidFill>
                  <a:schemeClr val="tx1"/>
                </a:solidFill>
              </a:rPr>
              <a:t>를 반환 함을 알 수 있었다</a:t>
            </a:r>
            <a:r>
              <a:rPr lang="en-US" altLang="ko-KR" sz="2600">
                <a:solidFill>
                  <a:schemeClr val="tx1"/>
                </a:solidFill>
              </a:rPr>
              <a:t>.</a:t>
            </a:r>
            <a:endParaRPr lang="en-US" altLang="ko-KR" sz="2600">
              <a:solidFill>
                <a:schemeClr val="tx1"/>
              </a:solidFill>
            </a:endParaRPr>
          </a:p>
          <a:p>
            <a:pPr lvl="0">
              <a:lnSpc>
                <a:spcPct val="150000"/>
              </a:lnSpc>
              <a:defRPr/>
            </a:pPr>
            <a:endParaRPr lang="en-US" altLang="ko-KR" sz="2600">
              <a:solidFill>
                <a:schemeClr val="tx1"/>
              </a:solidFill>
            </a:endParaRPr>
          </a:p>
          <a:p>
            <a:pPr lvl="0">
              <a:lnSpc>
                <a:spcPct val="150000"/>
              </a:lnSpc>
              <a:defRPr/>
            </a:pPr>
            <a:endParaRPr lang="en-US" altLang="ko-KR" sz="2600">
              <a:solidFill>
                <a:schemeClr val="tx1"/>
              </a:solidFill>
            </a:endParaRPr>
          </a:p>
          <a:p>
            <a:pPr lvl="0">
              <a:lnSpc>
                <a:spcPct val="150000"/>
              </a:lnSpc>
              <a:defRPr/>
            </a:pPr>
            <a:endParaRPr lang="en-US" altLang="ko-KR" sz="26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4"/>
          <p:cNvSpPr/>
          <p:nvPr/>
        </p:nvSpPr>
        <p:spPr>
          <a:xfrm>
            <a:off x="763398" y="553673"/>
            <a:ext cx="8549936" cy="654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3000" b="1">
                <a:solidFill>
                  <a:schemeClr val="tx1"/>
                </a:solidFill>
              </a:rPr>
              <a:t>어려웠던 부분</a:t>
            </a:r>
            <a:r>
              <a:rPr lang="en-US" altLang="ko-KR" sz="3000" b="1">
                <a:solidFill>
                  <a:schemeClr val="tx1"/>
                </a:solidFill>
              </a:rPr>
              <a:t>3.</a:t>
            </a:r>
            <a:r>
              <a:rPr lang="ko-KR" altLang="en-US" sz="3000" b="1">
                <a:solidFill>
                  <a:schemeClr val="tx1"/>
                </a:solidFill>
              </a:rPr>
              <a:t> 뽑은 숫자와 추첨 숫자의 비교</a:t>
            </a:r>
            <a:endParaRPr lang="ko-KR" altLang="en-US" sz="3000" b="1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4346" y="1697439"/>
            <a:ext cx="10739594" cy="41577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/>
          <a:lstStyle/>
          <a:p>
            <a:pPr lvl="0">
              <a:lnSpc>
                <a:spcPct val="150000"/>
              </a:lnSpc>
              <a:defRPr/>
            </a:pPr>
            <a:r>
              <a:rPr lang="en-US" altLang="ko-KR" sz="2600">
                <a:solidFill>
                  <a:schemeClr val="tx1"/>
                </a:solidFill>
              </a:rPr>
              <a:t>User</a:t>
            </a:r>
            <a:r>
              <a:rPr lang="ko-KR" altLang="en-US" sz="2600">
                <a:solidFill>
                  <a:schemeClr val="tx1"/>
                </a:solidFill>
              </a:rPr>
              <a:t>에게 </a:t>
            </a:r>
            <a:r>
              <a:rPr lang="en-US" altLang="ko-KR" sz="2600">
                <a:solidFill>
                  <a:schemeClr val="tx1"/>
                </a:solidFill>
              </a:rPr>
              <a:t>Input</a:t>
            </a:r>
            <a:r>
              <a:rPr lang="ko-KR" altLang="en-US" sz="2600">
                <a:solidFill>
                  <a:schemeClr val="tx1"/>
                </a:solidFill>
              </a:rPr>
              <a:t>으로 받은 값과 랜덤으로 입력하는 추첨 부분을 두 </a:t>
            </a:r>
            <a:r>
              <a:rPr lang="en-US" altLang="ko-KR" sz="2600">
                <a:solidFill>
                  <a:schemeClr val="tx1"/>
                </a:solidFill>
              </a:rPr>
              <a:t>Set</a:t>
            </a:r>
            <a:r>
              <a:rPr lang="ko-KR" altLang="en-US" sz="2600">
                <a:solidFill>
                  <a:schemeClr val="tx1"/>
                </a:solidFill>
              </a:rPr>
              <a:t>에 각각 넣고 두 </a:t>
            </a:r>
            <a:r>
              <a:rPr lang="en-US" altLang="ko-KR" sz="2600">
                <a:solidFill>
                  <a:schemeClr val="tx1"/>
                </a:solidFill>
              </a:rPr>
              <a:t>Set</a:t>
            </a:r>
            <a:r>
              <a:rPr lang="ko-KR" altLang="en-US" sz="2600">
                <a:solidFill>
                  <a:schemeClr val="tx1"/>
                </a:solidFill>
              </a:rPr>
              <a:t>을 비교하여 맞은 숫자를 확인해 출력하는 부분이 어려웠다</a:t>
            </a:r>
            <a:r>
              <a:rPr lang="en-US" altLang="ko-KR" sz="2600">
                <a:solidFill>
                  <a:schemeClr val="tx1"/>
                </a:solidFill>
              </a:rPr>
              <a:t>.</a:t>
            </a:r>
            <a:r>
              <a:rPr lang="ko-KR" altLang="en-US" sz="2600">
                <a:solidFill>
                  <a:schemeClr val="tx1"/>
                </a:solidFill>
              </a:rPr>
              <a:t> </a:t>
            </a:r>
            <a:endParaRPr lang="ko-KR" altLang="en-US" sz="2600">
              <a:solidFill>
                <a:schemeClr val="tx1"/>
              </a:solidFill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2600">
                <a:solidFill>
                  <a:schemeClr val="tx1"/>
                </a:solidFill>
              </a:rPr>
              <a:t>retainAll()</a:t>
            </a:r>
            <a:r>
              <a:rPr lang="ko-KR" altLang="en-US" sz="2600">
                <a:solidFill>
                  <a:schemeClr val="tx1"/>
                </a:solidFill>
              </a:rPr>
              <a:t>함수를 이용하여 해결하였다</a:t>
            </a:r>
            <a:r>
              <a:rPr lang="en-US" altLang="ko-KR" sz="2600">
                <a:solidFill>
                  <a:schemeClr val="tx1"/>
                </a:solidFill>
              </a:rPr>
              <a:t>.</a:t>
            </a:r>
            <a:r>
              <a:rPr lang="ko-KR" altLang="en-US" sz="2600">
                <a:solidFill>
                  <a:schemeClr val="tx1"/>
                </a:solidFill>
              </a:rPr>
              <a:t> </a:t>
            </a:r>
            <a:endParaRPr lang="ko-KR" altLang="en-US" sz="2600">
              <a:solidFill>
                <a:schemeClr val="tx1"/>
              </a:solidFill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2600">
                <a:solidFill>
                  <a:schemeClr val="tx1"/>
                </a:solidFill>
              </a:rPr>
              <a:t>retainAll()</a:t>
            </a:r>
            <a:r>
              <a:rPr lang="ko-KR" altLang="en-US" sz="2600">
                <a:solidFill>
                  <a:schemeClr val="tx1"/>
                </a:solidFill>
              </a:rPr>
              <a:t>함수는 </a:t>
            </a:r>
            <a:r>
              <a:rPr lang="en-US" altLang="ko-KR" sz="2600">
                <a:solidFill>
                  <a:schemeClr val="tx1"/>
                </a:solidFill>
              </a:rPr>
              <a:t>Set1</a:t>
            </a:r>
            <a:r>
              <a:rPr lang="ko-KR" altLang="en-US" sz="2600">
                <a:solidFill>
                  <a:schemeClr val="tx1"/>
                </a:solidFill>
              </a:rPr>
              <a:t>을 </a:t>
            </a:r>
            <a:r>
              <a:rPr lang="en-US" altLang="ko-KR" sz="2600">
                <a:solidFill>
                  <a:schemeClr val="tx1"/>
                </a:solidFill>
              </a:rPr>
              <a:t>Set2</a:t>
            </a:r>
            <a:r>
              <a:rPr lang="ko-KR" altLang="en-US" sz="2600">
                <a:solidFill>
                  <a:schemeClr val="tx1"/>
                </a:solidFill>
              </a:rPr>
              <a:t>와 비교한다 했을 때 </a:t>
            </a:r>
            <a:r>
              <a:rPr lang="en-US" altLang="ko-KR" sz="2600">
                <a:solidFill>
                  <a:schemeClr val="tx1"/>
                </a:solidFill>
              </a:rPr>
              <a:t>Set1</a:t>
            </a:r>
            <a:r>
              <a:rPr lang="ko-KR" altLang="en-US" sz="2600">
                <a:solidFill>
                  <a:schemeClr val="tx1"/>
                </a:solidFill>
              </a:rPr>
              <a:t>에만 있는 값을 제거하고 </a:t>
            </a:r>
            <a:r>
              <a:rPr lang="en-US" altLang="ko-KR" sz="2600">
                <a:solidFill>
                  <a:schemeClr val="tx1"/>
                </a:solidFill>
              </a:rPr>
              <a:t>Set1</a:t>
            </a:r>
            <a:r>
              <a:rPr lang="ko-KR" altLang="en-US" sz="2600">
                <a:solidFill>
                  <a:schemeClr val="tx1"/>
                </a:solidFill>
              </a:rPr>
              <a:t>과 </a:t>
            </a:r>
            <a:r>
              <a:rPr lang="en-US" altLang="ko-KR" sz="2600">
                <a:solidFill>
                  <a:schemeClr val="tx1"/>
                </a:solidFill>
              </a:rPr>
              <a:t>Set2</a:t>
            </a:r>
            <a:r>
              <a:rPr lang="ko-KR" altLang="en-US" sz="2600">
                <a:solidFill>
                  <a:schemeClr val="tx1"/>
                </a:solidFill>
              </a:rPr>
              <a:t>가 공통적으로 가지고 있는 값을 </a:t>
            </a:r>
            <a:r>
              <a:rPr lang="en-US" altLang="ko-KR" sz="2600">
                <a:solidFill>
                  <a:schemeClr val="tx1"/>
                </a:solidFill>
              </a:rPr>
              <a:t>Set1</a:t>
            </a:r>
            <a:r>
              <a:rPr lang="ko-KR" altLang="en-US" sz="2600">
                <a:solidFill>
                  <a:schemeClr val="tx1"/>
                </a:solidFill>
              </a:rPr>
              <a:t>에 남겨둔다</a:t>
            </a:r>
            <a:r>
              <a:rPr lang="en-US" altLang="ko-KR" sz="2600">
                <a:solidFill>
                  <a:schemeClr val="tx1"/>
                </a:solidFill>
              </a:rPr>
              <a:t>.</a:t>
            </a:r>
            <a:endParaRPr lang="en-US" altLang="ko-KR" sz="2600">
              <a:solidFill>
                <a:schemeClr val="tx1"/>
              </a:solidFill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2600">
                <a:solidFill>
                  <a:schemeClr val="tx1"/>
                </a:solidFill>
              </a:rPr>
              <a:t>다음이 함수의 사용 법이다</a:t>
            </a:r>
            <a:r>
              <a:rPr lang="en-US" altLang="ko-KR" sz="2600">
                <a:solidFill>
                  <a:schemeClr val="tx1"/>
                </a:solidFill>
              </a:rPr>
              <a:t>.</a:t>
            </a:r>
            <a:endParaRPr lang="en-US" altLang="ko-KR" sz="2600">
              <a:solidFill>
                <a:schemeClr val="tx1"/>
              </a:solidFill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2600" b="1">
                <a:solidFill>
                  <a:srgbClr val="0000ff"/>
                </a:solidFill>
              </a:rPr>
              <a:t>set1.retainAll(set2);</a:t>
            </a:r>
            <a:endParaRPr lang="en-US" altLang="ko-KR" sz="2600" b="1">
              <a:solidFill>
                <a:srgbClr val="0000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4"/>
          <p:cNvSpPr/>
          <p:nvPr/>
        </p:nvSpPr>
        <p:spPr>
          <a:xfrm>
            <a:off x="763398" y="553673"/>
            <a:ext cx="7071919" cy="654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3000" b="1">
                <a:solidFill>
                  <a:schemeClr val="tx1"/>
                </a:solidFill>
              </a:rPr>
              <a:t>어려웠던 부분</a:t>
            </a:r>
            <a:r>
              <a:rPr lang="en-US" altLang="ko-KR" sz="3000" b="1">
                <a:solidFill>
                  <a:schemeClr val="tx1"/>
                </a:solidFill>
              </a:rPr>
              <a:t>4.</a:t>
            </a:r>
            <a:r>
              <a:rPr lang="ko-KR" altLang="en-US" sz="3000" b="1">
                <a:solidFill>
                  <a:schemeClr val="tx1"/>
                </a:solidFill>
              </a:rPr>
              <a:t> 보너스 번호 룰의 추가</a:t>
            </a:r>
            <a:endParaRPr lang="ko-KR" altLang="en-US" sz="3000" b="1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4346" y="1697439"/>
            <a:ext cx="10739594" cy="41577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/>
          <a:lstStyle/>
          <a:p>
            <a:pPr lvl="0">
              <a:lnSpc>
                <a:spcPct val="150000"/>
              </a:lnSpc>
              <a:defRPr/>
            </a:pPr>
            <a:r>
              <a:rPr lang="en-US" altLang="ko-KR" sz="2600">
                <a:solidFill>
                  <a:schemeClr val="tx1"/>
                </a:solidFill>
              </a:rPr>
              <a:t>2</a:t>
            </a:r>
            <a:r>
              <a:rPr lang="ko-KR" altLang="en-US" sz="2600">
                <a:solidFill>
                  <a:schemeClr val="tx1"/>
                </a:solidFill>
              </a:rPr>
              <a:t>등의 경우 보너스 번호까지 </a:t>
            </a:r>
            <a:r>
              <a:rPr lang="en-US" altLang="ko-KR" sz="2600">
                <a:solidFill>
                  <a:schemeClr val="tx1"/>
                </a:solidFill>
              </a:rPr>
              <a:t>6</a:t>
            </a:r>
            <a:r>
              <a:rPr lang="ko-KR" altLang="en-US" sz="2600">
                <a:solidFill>
                  <a:schemeClr val="tx1"/>
                </a:solidFill>
              </a:rPr>
              <a:t>개를 맞혀야 하는데 </a:t>
            </a:r>
            <a:r>
              <a:rPr lang="en-US" altLang="ko-KR" sz="2600">
                <a:solidFill>
                  <a:schemeClr val="tx1"/>
                </a:solidFill>
              </a:rPr>
              <a:t>Set</a:t>
            </a:r>
            <a:r>
              <a:rPr lang="ko-KR" altLang="en-US" sz="2600">
                <a:solidFill>
                  <a:schemeClr val="tx1"/>
                </a:solidFill>
              </a:rPr>
              <a:t>에서 하나의 값만 따로 뽑아내는 방법을 몰라 이 룰을 구현하는 것이 어려웠다</a:t>
            </a:r>
            <a:r>
              <a:rPr lang="en-US" altLang="ko-KR" sz="2600">
                <a:solidFill>
                  <a:schemeClr val="tx1"/>
                </a:solidFill>
              </a:rPr>
              <a:t>.</a:t>
            </a:r>
            <a:r>
              <a:rPr lang="ko-KR" altLang="en-US" sz="2600">
                <a:solidFill>
                  <a:schemeClr val="tx1"/>
                </a:solidFill>
              </a:rPr>
              <a:t> </a:t>
            </a:r>
            <a:endParaRPr lang="ko-KR" altLang="en-US" sz="2600">
              <a:solidFill>
                <a:schemeClr val="tx1"/>
              </a:solidFill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2600">
                <a:solidFill>
                  <a:schemeClr val="tx1"/>
                </a:solidFill>
              </a:rPr>
              <a:t>보너스 번호를 따로 뽑아서</a:t>
            </a:r>
            <a:r>
              <a:rPr lang="en-US" altLang="ko-KR" sz="2600">
                <a:solidFill>
                  <a:schemeClr val="tx1"/>
                </a:solidFill>
              </a:rPr>
              <a:t>,</a:t>
            </a:r>
            <a:r>
              <a:rPr lang="ko-KR" altLang="en-US" sz="2600">
                <a:solidFill>
                  <a:schemeClr val="tx1"/>
                </a:solidFill>
              </a:rPr>
              <a:t> </a:t>
            </a:r>
            <a:r>
              <a:rPr lang="en-US" altLang="ko-KR" sz="2600">
                <a:solidFill>
                  <a:schemeClr val="tx1"/>
                </a:solidFill>
              </a:rPr>
              <a:t>2</a:t>
            </a:r>
            <a:r>
              <a:rPr lang="ko-KR" altLang="en-US" sz="2600">
                <a:solidFill>
                  <a:schemeClr val="tx1"/>
                </a:solidFill>
              </a:rPr>
              <a:t>등의 </a:t>
            </a:r>
            <a:r>
              <a:rPr lang="en-US" altLang="ko-KR" sz="2600">
                <a:solidFill>
                  <a:schemeClr val="tx1"/>
                </a:solidFill>
              </a:rPr>
              <a:t>if</a:t>
            </a:r>
            <a:r>
              <a:rPr lang="ko-KR" altLang="en-US" sz="2600">
                <a:solidFill>
                  <a:schemeClr val="tx1"/>
                </a:solidFill>
              </a:rPr>
              <a:t>문에서 조건을 추가하여</a:t>
            </a:r>
            <a:r>
              <a:rPr lang="en-US" altLang="ko-KR" sz="2600">
                <a:solidFill>
                  <a:schemeClr val="tx1"/>
                </a:solidFill>
              </a:rPr>
              <a:t>,</a:t>
            </a:r>
            <a:r>
              <a:rPr lang="ko-KR" altLang="en-US" sz="2600">
                <a:solidFill>
                  <a:schemeClr val="tx1"/>
                </a:solidFill>
              </a:rPr>
              <a:t> </a:t>
            </a:r>
            <a:r>
              <a:rPr lang="en-US" altLang="ko-KR" sz="2600">
                <a:solidFill>
                  <a:schemeClr val="tx1"/>
                </a:solidFill>
              </a:rPr>
              <a:t>5</a:t>
            </a:r>
            <a:r>
              <a:rPr lang="ko-KR" altLang="en-US" sz="2600">
                <a:solidFill>
                  <a:schemeClr val="tx1"/>
                </a:solidFill>
              </a:rPr>
              <a:t>개가 맞고 추가로 보너스 번호가 맞으면 </a:t>
            </a:r>
            <a:r>
              <a:rPr lang="en-US" altLang="ko-KR" sz="2600">
                <a:solidFill>
                  <a:schemeClr val="tx1"/>
                </a:solidFill>
              </a:rPr>
              <a:t>2</a:t>
            </a:r>
            <a:r>
              <a:rPr lang="ko-KR" altLang="en-US" sz="2600">
                <a:solidFill>
                  <a:schemeClr val="tx1"/>
                </a:solidFill>
              </a:rPr>
              <a:t>등이 당첨되도록 하는 방법으로 해결하였다</a:t>
            </a:r>
            <a:r>
              <a:rPr lang="en-US" altLang="ko-KR" sz="2600">
                <a:solidFill>
                  <a:schemeClr val="tx1"/>
                </a:solidFill>
              </a:rPr>
              <a:t>.</a:t>
            </a:r>
            <a:endParaRPr lang="en-US" altLang="ko-KR" sz="26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16"/>
          <p:cNvSpPr txBox="1">
            <a:spLocks noChangeArrowheads="1"/>
          </p:cNvSpPr>
          <p:nvPr/>
        </p:nvSpPr>
        <p:spPr>
          <a:xfrm>
            <a:off x="2352675" y="3161680"/>
            <a:ext cx="7734299" cy="57019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46779" tIns="45697" rIns="46779" bIns="45697">
            <a:spAutoFit/>
          </a:bodyPr>
          <a:lstStyle>
            <a:lvl1pPr marL="0" indent="0" algn="ctr" rtl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defRPr kumimoji="1" sz="1300" b="0" i="0" u="none" strike="noStrike" kern="1200" cap="none" spc="0" normalizeH="0" baseline="0">
                <a:solidFill>
                  <a:schemeClr val="tx1"/>
                </a:solidFill>
                <a:latin typeface="Arial"/>
                <a:ea typeface="바탕"/>
                <a:cs typeface="Arial"/>
              </a:defRPr>
            </a:lvl1pPr>
          </a:lstStyle>
          <a:p>
            <a:pPr lvl="0">
              <a:defRPr/>
            </a:pPr>
            <a:r>
              <a:rPr lang="en-US" altLang="ko-KR" sz="3200" b="1">
                <a:latin typeface="Arial"/>
                <a:ea typeface="맑은 고딕"/>
                <a:cs typeface="Arial"/>
              </a:rPr>
              <a:t>Rock Scissors Paper</a:t>
            </a:r>
            <a:r>
              <a:rPr lang="ko-KR" altLang="en-US" sz="3200" b="1">
                <a:latin typeface="Arial"/>
                <a:ea typeface="맑은 고딕"/>
                <a:cs typeface="Arial"/>
              </a:rPr>
              <a:t> </a:t>
            </a:r>
            <a:r>
              <a:rPr lang="en-US" altLang="ko-KR" sz="3200" b="1">
                <a:latin typeface="Arial"/>
                <a:ea typeface="맑은 고딕"/>
                <a:cs typeface="Arial"/>
              </a:rPr>
              <a:t>Game</a:t>
            </a:r>
            <a:endParaRPr lang="ko-KR" altLang="en-US" sz="3200" b="1">
              <a:latin typeface="Arial"/>
              <a:ea typeface="맑은 고딕"/>
              <a:cs typeface="Arial"/>
            </a:endParaRPr>
          </a:p>
        </p:txBody>
      </p:sp>
      <p:grpSp>
        <p:nvGrpSpPr>
          <p:cNvPr id="10" name="Group 13"/>
          <p:cNvGrpSpPr/>
          <p:nvPr/>
        </p:nvGrpSpPr>
        <p:grpSpPr>
          <a:xfrm rot="0">
            <a:off x="2295524" y="1513855"/>
            <a:ext cx="7734298" cy="191120"/>
            <a:chOff x="1776" y="864"/>
            <a:chExt cx="2688" cy="432"/>
          </a:xfrm>
        </p:grpSpPr>
        <p:sp>
          <p:nvSpPr>
            <p:cNvPr id="11" name="Line 14"/>
            <p:cNvSpPr>
              <a:spLocks noChangeShapeType="1"/>
            </p:cNvSpPr>
            <p:nvPr/>
          </p:nvSpPr>
          <p:spPr>
            <a:xfrm>
              <a:off x="1776" y="864"/>
              <a:ext cx="2688" cy="0"/>
            </a:xfrm>
            <a:prstGeom prst="lin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round/>
            </a:ln>
          </p:spPr>
          <p:txBody>
            <a:bodyPr wrap="none" lIns="89999" tIns="46800" rIns="89999" bIns="46800" anchor="ctr"/>
            <a:lstStyle/>
            <a:p>
              <a:pPr lvl="0">
                <a:defRPr/>
              </a:pPr>
              <a:endParaRPr lang="ko-KR" altLang="en-US">
                <a:latin typeface="Arial"/>
                <a:ea typeface="맑은 고딕"/>
                <a:cs typeface="Arial"/>
              </a:endParaRPr>
            </a:p>
          </p:txBody>
        </p:sp>
        <p:sp>
          <p:nvSpPr>
            <p:cNvPr id="12" name="Line 15"/>
            <p:cNvSpPr>
              <a:spLocks noChangeShapeType="1"/>
            </p:cNvSpPr>
            <p:nvPr/>
          </p:nvSpPr>
          <p:spPr>
            <a:xfrm>
              <a:off x="1776" y="1296"/>
              <a:ext cx="2688" cy="0"/>
            </a:xfrm>
            <a:prstGeom prst="line">
              <a:avLst/>
            </a:prstGeom>
            <a:noFill/>
            <a:ln w="63500" cmpd="thinThick">
              <a:solidFill>
                <a:schemeClr val="tx1">
                  <a:lumMod val="65000"/>
                  <a:lumOff val="35000"/>
                </a:schemeClr>
              </a:solidFill>
              <a:round/>
            </a:ln>
          </p:spPr>
          <p:txBody>
            <a:bodyPr wrap="none" lIns="89999" tIns="46800" rIns="89999" bIns="46800" anchor="ctr"/>
            <a:lstStyle/>
            <a:p>
              <a:pPr lvl="0">
                <a:defRPr/>
              </a:pPr>
              <a:endParaRPr lang="ko-KR" altLang="en-US">
                <a:latin typeface="Arial"/>
                <a:ea typeface="맑은 고딕"/>
                <a:cs typeface="Arial"/>
              </a:endParaRPr>
            </a:p>
          </p:txBody>
        </p:sp>
      </p:grpSp>
      <p:sp>
        <p:nvSpPr>
          <p:cNvPr id="14" name="Text Box 2"/>
          <p:cNvSpPr txBox="1">
            <a:spLocks noChangeArrowheads="1"/>
          </p:cNvSpPr>
          <p:nvPr/>
        </p:nvSpPr>
        <p:spPr>
          <a:xfrm>
            <a:off x="4815340" y="5466821"/>
            <a:ext cx="6714219" cy="514032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square" lIns="89959" tIns="46779" rIns="89959" bIns="46779">
            <a:spAutoFit/>
          </a:bodyPr>
          <a:lstStyle>
            <a:lvl1pPr marL="0" indent="0" algn="ctr" rtl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defRPr kumimoji="1" sz="1300" b="0" i="0" u="none" strike="noStrike" kern="1200" cap="none" spc="0" normalizeH="0" baseline="0">
                <a:solidFill>
                  <a:schemeClr val="tx1"/>
                </a:solidFill>
                <a:latin typeface="Arial"/>
                <a:ea typeface="바탕"/>
                <a:cs typeface="Arial"/>
              </a:defRPr>
            </a:lvl1pPr>
          </a:lstStyle>
          <a:p>
            <a:pPr algn="r" defTabSz="761648">
              <a:lnSpc>
                <a:spcPct val="140000"/>
              </a:lnSpc>
              <a:defRPr/>
            </a:pPr>
            <a:r>
              <a:rPr lang="en-US" altLang="ko-KR" sz="2000" b="1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Kosmo</a:t>
            </a:r>
            <a:r>
              <a:rPr lang="en-US" altLang="ko-KR" sz="2000" b="1">
                <a:solidFill>
                  <a:srgbClr val="000000"/>
                </a:solidFill>
                <a:ea typeface="맑은 고딕"/>
              </a:rPr>
              <a:t>: </a:t>
            </a:r>
            <a:r>
              <a:rPr lang="ko-KR" altLang="en-US" sz="2000" b="1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오금환</a:t>
            </a:r>
            <a:endParaRPr lang="en-US" altLang="ko-KR" sz="2000" b="1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772510" y="662152"/>
            <a:ext cx="5044966" cy="5517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3600">
                <a:latin typeface="Stencil"/>
              </a:rPr>
              <a:t>1. </a:t>
            </a:r>
            <a:r>
              <a:rPr lang="ko-KR" altLang="en-US" sz="3600" b="1">
                <a:latin typeface="Stencil"/>
              </a:rPr>
              <a:t>화면 설계도</a:t>
            </a:r>
            <a:endParaRPr lang="ko-KR" altLang="en-US" sz="3600" b="1">
              <a:latin typeface="Stencil"/>
            </a:endParaRPr>
          </a:p>
        </p:txBody>
      </p:sp>
      <p:sp>
        <p:nvSpPr>
          <p:cNvPr id="14" name="화살표: 오른쪽 13"/>
          <p:cNvSpPr/>
          <p:nvPr/>
        </p:nvSpPr>
        <p:spPr>
          <a:xfrm rot="19364490">
            <a:off x="6400973" y="2668921"/>
            <a:ext cx="2611030" cy="110998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화살표: 오른쪽 14"/>
          <p:cNvSpPr/>
          <p:nvPr/>
        </p:nvSpPr>
        <p:spPr>
          <a:xfrm>
            <a:off x="6633812" y="3943804"/>
            <a:ext cx="2142331" cy="16869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화살표: 오른쪽 15"/>
          <p:cNvSpPr/>
          <p:nvPr/>
        </p:nvSpPr>
        <p:spPr>
          <a:xfrm rot="1988042">
            <a:off x="6496307" y="5218745"/>
            <a:ext cx="2463360" cy="132504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8782184" y="1378522"/>
            <a:ext cx="2762751" cy="142246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779163" y="3344158"/>
            <a:ext cx="2762751" cy="136698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779163" y="5104238"/>
            <a:ext cx="2762751" cy="142246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905809" y="3429000"/>
            <a:ext cx="2728004" cy="142246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595426" y="3398946"/>
            <a:ext cx="2679952" cy="142246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화살표: 오른쪽 25"/>
          <p:cNvSpPr/>
          <p:nvPr/>
        </p:nvSpPr>
        <p:spPr>
          <a:xfrm>
            <a:off x="3301896" y="4059995"/>
            <a:ext cx="585256" cy="125506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화살표: 오른쪽 26"/>
          <p:cNvSpPr/>
          <p:nvPr/>
        </p:nvSpPr>
        <p:spPr>
          <a:xfrm rot="8574129">
            <a:off x="6437894" y="2820090"/>
            <a:ext cx="2555801" cy="136232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8" name="화살표: 오른쪽 27"/>
          <p:cNvSpPr/>
          <p:nvPr/>
        </p:nvSpPr>
        <p:spPr>
          <a:xfrm rot="10800000">
            <a:off x="6633264" y="4115677"/>
            <a:ext cx="2142330" cy="165103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9" name="화살표: 오른쪽 28"/>
          <p:cNvSpPr/>
          <p:nvPr/>
        </p:nvSpPr>
        <p:spPr>
          <a:xfrm rot="12845301">
            <a:off x="6442032" y="5368774"/>
            <a:ext cx="2523210" cy="167157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화살표: 오른쪽 29"/>
          <p:cNvSpPr/>
          <p:nvPr/>
        </p:nvSpPr>
        <p:spPr>
          <a:xfrm rot="10800000">
            <a:off x="3301896" y="4216039"/>
            <a:ext cx="585256" cy="125506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9365569" y="2744982"/>
            <a:ext cx="1574277" cy="384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승리 화면</a:t>
            </a:r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9408139" y="4664098"/>
            <a:ext cx="1574277" cy="384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무승부 화면</a:t>
            </a:r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9408139" y="6473333"/>
            <a:ext cx="1574277" cy="384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패배 화면</a:t>
            </a:r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4436007" y="4875334"/>
            <a:ext cx="1574277" cy="384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게임 화면</a:t>
            </a:r>
            <a:endParaRPr lang="en-US" altLang="ko-KR"/>
          </a:p>
        </p:txBody>
      </p:sp>
      <p:sp>
        <p:nvSpPr>
          <p:cNvPr id="35" name="직사각형 34"/>
          <p:cNvSpPr/>
          <p:nvPr/>
        </p:nvSpPr>
        <p:spPr>
          <a:xfrm>
            <a:off x="1072847" y="4950597"/>
            <a:ext cx="1758526" cy="384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게임 시작 화면</a:t>
            </a:r>
            <a:endParaRPr lang="ko-KR" altLang="en-US"/>
          </a:p>
          <a:p>
            <a:pPr algn="ctr">
              <a:defRPr/>
            </a:pPr>
            <a:r>
              <a:rPr lang="en-US" altLang="ko-KR"/>
              <a:t>(</a:t>
            </a:r>
            <a:r>
              <a:rPr lang="ko-KR" altLang="en-US"/>
              <a:t>메인화면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2784024" y="2273263"/>
            <a:ext cx="1701516" cy="5517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Start </a:t>
            </a:r>
            <a:r>
              <a:rPr lang="ko-KR" altLang="en-US"/>
              <a:t>버튼을 클릭하여 이동</a:t>
            </a:r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2743765" y="5423819"/>
            <a:ext cx="1701516" cy="55179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Home </a:t>
            </a:r>
            <a:r>
              <a:rPr lang="ko-KR" altLang="en-US"/>
              <a:t>버튼을 클릭하여 이동</a:t>
            </a:r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5730871" y="2200446"/>
            <a:ext cx="1701516" cy="5517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게임을 진행하면 전환</a:t>
            </a:r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5558189" y="5412947"/>
            <a:ext cx="1701516" cy="55179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Reset </a:t>
            </a:r>
            <a:r>
              <a:rPr lang="ko-KR" altLang="en-US"/>
              <a:t>버튼을 클릭하여 이동</a:t>
            </a:r>
            <a:endParaRPr lang="ko-KR" altLang="en-US"/>
          </a:p>
        </p:txBody>
      </p:sp>
      <p:cxnSp>
        <p:nvCxnSpPr>
          <p:cNvPr id="41" name="직선 연결선 40"/>
          <p:cNvCxnSpPr>
            <a:stCxn id="36" idx="2"/>
          </p:cNvCxnSpPr>
          <p:nvPr/>
        </p:nvCxnSpPr>
        <p:spPr>
          <a:xfrm>
            <a:off x="3634782" y="2825056"/>
            <a:ext cx="0" cy="128512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endCxn id="37" idx="0"/>
          </p:cNvCxnSpPr>
          <p:nvPr/>
        </p:nvCxnSpPr>
        <p:spPr>
          <a:xfrm flipH="1">
            <a:off x="3594523" y="4341546"/>
            <a:ext cx="47294" cy="1082273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H="1">
            <a:off x="6649340" y="5193616"/>
            <a:ext cx="555894" cy="240192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H="1">
            <a:off x="6607295" y="4216039"/>
            <a:ext cx="650979" cy="1173256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H="1">
            <a:off x="6513047" y="3254956"/>
            <a:ext cx="745227" cy="2168863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38" idx="2"/>
          </p:cNvCxnSpPr>
          <p:nvPr/>
        </p:nvCxnSpPr>
        <p:spPr>
          <a:xfrm>
            <a:off x="6581629" y="2752239"/>
            <a:ext cx="795426" cy="21061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38" idx="2"/>
          </p:cNvCxnSpPr>
          <p:nvPr/>
        </p:nvCxnSpPr>
        <p:spPr>
          <a:xfrm>
            <a:off x="6581629" y="2752239"/>
            <a:ext cx="743509" cy="1303148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38" idx="2"/>
          </p:cNvCxnSpPr>
          <p:nvPr/>
        </p:nvCxnSpPr>
        <p:spPr>
          <a:xfrm>
            <a:off x="6581629" y="2752239"/>
            <a:ext cx="980523" cy="2456879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0" name=""/>
          <p:cNvSpPr/>
          <p:nvPr/>
        </p:nvSpPr>
        <p:spPr>
          <a:xfrm>
            <a:off x="409574" y="1866900"/>
            <a:ext cx="1333500" cy="17145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61" name=""/>
          <p:cNvSpPr/>
          <p:nvPr/>
        </p:nvSpPr>
        <p:spPr>
          <a:xfrm rot="10800291">
            <a:off x="419100" y="2047875"/>
            <a:ext cx="1333500" cy="17145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2" name=""/>
          <p:cNvSpPr/>
          <p:nvPr/>
        </p:nvSpPr>
        <p:spPr>
          <a:xfrm>
            <a:off x="685800" y="2276475"/>
            <a:ext cx="1076325" cy="276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역진행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"/>
          <p:cNvSpPr/>
          <p:nvPr/>
        </p:nvSpPr>
        <p:spPr>
          <a:xfrm>
            <a:off x="504825" y="1619250"/>
            <a:ext cx="1076325" cy="276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진행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85807" y="3429000"/>
            <a:ext cx="874742" cy="1376119"/>
          </a:xfrm>
          <a:prstGeom prst="rect">
            <a:avLst/>
          </a:prstGeom>
        </p:spPr>
      </p:pic>
      <p:pic>
        <p:nvPicPr>
          <p:cNvPr id="65" name=""/>
          <p:cNvPicPr>
            <a:picLocks noChangeAspect="1"/>
          </p:cNvPicPr>
          <p:nvPr/>
        </p:nvPicPr>
        <p:blipFill rotWithShape="1">
          <a:blip r:embed="rId3"/>
          <a:srcRect l="21390" r="20920"/>
          <a:stretch>
            <a:fillRect/>
          </a:stretch>
        </p:blipFill>
        <p:spPr>
          <a:xfrm>
            <a:off x="4312745" y="3428999"/>
            <a:ext cx="1935654" cy="1380406"/>
          </a:xfrm>
          <a:prstGeom prst="rect">
            <a:avLst/>
          </a:prstGeom>
        </p:spPr>
      </p:pic>
      <p:pic>
        <p:nvPicPr>
          <p:cNvPr id="6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610265" y="3429000"/>
            <a:ext cx="1086644" cy="1199319"/>
          </a:xfrm>
          <a:prstGeom prst="rect">
            <a:avLst/>
          </a:prstGeom>
        </p:spPr>
      </p:pic>
      <p:pic>
        <p:nvPicPr>
          <p:cNvPr id="6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648322" y="5132113"/>
            <a:ext cx="1008786" cy="1351982"/>
          </a:xfrm>
          <a:prstGeom prst="rect">
            <a:avLst/>
          </a:prstGeom>
        </p:spPr>
      </p:pic>
      <p:pic>
        <p:nvPicPr>
          <p:cNvPr id="68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9529422" y="1414911"/>
            <a:ext cx="1277400" cy="13161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"/>
          <p:cNvGrpSpPr/>
          <p:nvPr/>
        </p:nvGrpSpPr>
        <p:grpSpPr>
          <a:xfrm rot="0"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"/>
            <p:cNvSpPr/>
            <p:nvPr/>
          </p:nvSpPr>
          <p:spPr>
            <a:xfrm>
              <a:off x="6096000" y="0"/>
              <a:ext cx="6096000" cy="6858000"/>
            </a:xfrm>
            <a:prstGeom prst="rect">
              <a:avLst/>
            </a:prstGeom>
            <a:solidFill>
              <a:srgbClr val="e5edfe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5" name=""/>
            <p:cNvSpPr/>
            <p:nvPr/>
          </p:nvSpPr>
          <p:spPr>
            <a:xfrm>
              <a:off x="0" y="0"/>
              <a:ext cx="6096000" cy="6858000"/>
            </a:xfrm>
            <a:prstGeom prst="rect">
              <a:avLst/>
            </a:prstGeom>
            <a:solidFill>
              <a:srgbClr val="fdeedb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</p:grpSp>
      <p:sp>
        <p:nvSpPr>
          <p:cNvPr id="7" name="직사각형 6"/>
          <p:cNvSpPr/>
          <p:nvPr/>
        </p:nvSpPr>
        <p:spPr>
          <a:xfrm>
            <a:off x="763398" y="553673"/>
            <a:ext cx="7071919" cy="65434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2800"/>
              <a:t>1. </a:t>
            </a:r>
            <a:r>
              <a:rPr lang="ko-KR" altLang="en-US" sz="2800"/>
              <a:t>화면 설계도</a:t>
            </a:r>
            <a:endParaRPr lang="ko-KR" altLang="en-US" sz="2800"/>
          </a:p>
        </p:txBody>
      </p:sp>
      <p:sp>
        <p:nvSpPr>
          <p:cNvPr id="13" name="직사각형 6"/>
          <p:cNvSpPr/>
          <p:nvPr/>
        </p:nvSpPr>
        <p:spPr>
          <a:xfrm>
            <a:off x="4910384" y="5896431"/>
            <a:ext cx="7071919" cy="654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lvl="0" algn="r">
              <a:defRPr/>
            </a:pPr>
            <a:r>
              <a:rPr lang="en-US" altLang="ko-KR" sz="2000">
                <a:solidFill>
                  <a:srgbClr val="3057b9"/>
                </a:solidFill>
              </a:rPr>
              <a:t>Simple-Games</a:t>
            </a:r>
            <a:endParaRPr lang="en-US" altLang="ko-KR" sz="2000">
              <a:solidFill>
                <a:srgbClr val="3057b9"/>
              </a:solidFill>
            </a:endParaRPr>
          </a:p>
        </p:txBody>
      </p:sp>
      <p:sp>
        <p:nvSpPr>
          <p:cNvPr id="17" name="직사각형 5"/>
          <p:cNvSpPr/>
          <p:nvPr/>
        </p:nvSpPr>
        <p:spPr>
          <a:xfrm>
            <a:off x="1144398" y="2344723"/>
            <a:ext cx="3154855" cy="216493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95989" y="2373236"/>
            <a:ext cx="1545144" cy="2131750"/>
          </a:xfrm>
          <a:prstGeom prst="rect">
            <a:avLst/>
          </a:prstGeom>
        </p:spPr>
      </p:pic>
      <p:sp>
        <p:nvSpPr>
          <p:cNvPr id="20" name="직사각형 5"/>
          <p:cNvSpPr/>
          <p:nvPr/>
        </p:nvSpPr>
        <p:spPr>
          <a:xfrm>
            <a:off x="7356777" y="1887522"/>
            <a:ext cx="2782613" cy="1541477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026509" y="1908809"/>
            <a:ext cx="1434478" cy="1394157"/>
          </a:xfrm>
          <a:prstGeom prst="rect">
            <a:avLst/>
          </a:prstGeom>
          <a:solidFill>
            <a:schemeClr val="lt1"/>
          </a:solidFill>
        </p:spPr>
      </p:pic>
      <p:sp>
        <p:nvSpPr>
          <p:cNvPr id="21" name="직사각형 23"/>
          <p:cNvSpPr/>
          <p:nvPr/>
        </p:nvSpPr>
        <p:spPr>
          <a:xfrm>
            <a:off x="7399998" y="3968256"/>
            <a:ext cx="2679952" cy="1422460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2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290380" y="3998310"/>
            <a:ext cx="874742" cy="1376119"/>
          </a:xfrm>
          <a:prstGeom prst="rect">
            <a:avLst/>
          </a:prstGeom>
          <a:solidFill>
            <a:schemeClr val="lt1"/>
          </a:solidFill>
        </p:spPr>
      </p:pic>
      <p:cxnSp>
        <p:nvCxnSpPr>
          <p:cNvPr id="23" name=""/>
          <p:cNvCxnSpPr>
            <a:stCxn id="17" idx="3"/>
            <a:endCxn id="20" idx="1"/>
          </p:cNvCxnSpPr>
          <p:nvPr/>
        </p:nvCxnSpPr>
        <p:spPr>
          <a:xfrm flipV="1">
            <a:off x="4299254" y="2658261"/>
            <a:ext cx="3057523" cy="768931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"/>
          <p:cNvCxnSpPr>
            <a:stCxn id="17" idx="3"/>
            <a:endCxn id="21" idx="1"/>
          </p:cNvCxnSpPr>
          <p:nvPr/>
        </p:nvCxnSpPr>
        <p:spPr>
          <a:xfrm>
            <a:off x="4299254" y="3427192"/>
            <a:ext cx="3100744" cy="1252294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"/>
          <p:cNvCxnSpPr/>
          <p:nvPr/>
        </p:nvCxnSpPr>
        <p:spPr>
          <a:xfrm rot="10800000" flipV="1">
            <a:off x="4273112" y="2388918"/>
            <a:ext cx="3065516" cy="799219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"/>
          <p:cNvCxnSpPr/>
          <p:nvPr/>
        </p:nvCxnSpPr>
        <p:spPr>
          <a:xfrm rot="10800000">
            <a:off x="4338802" y="3647966"/>
            <a:ext cx="3010776" cy="130285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"/>
          <p:cNvSpPr/>
          <p:nvPr/>
        </p:nvSpPr>
        <p:spPr>
          <a:xfrm>
            <a:off x="5455524" y="2848741"/>
            <a:ext cx="1828361" cy="58025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500" b="1"/>
              <a:t>LottoSimulation </a:t>
            </a:r>
            <a:endParaRPr lang="en-US" altLang="ko-KR" sz="1500" b="1"/>
          </a:p>
          <a:p>
            <a:pPr algn="ctr">
              <a:defRPr/>
            </a:pPr>
            <a:r>
              <a:rPr lang="ko-KR" altLang="en-US" sz="1500" b="1"/>
              <a:t>버튼 클릭 시 이동</a:t>
            </a:r>
            <a:endParaRPr lang="ko-KR" altLang="en-US" sz="1500" b="1"/>
          </a:p>
        </p:txBody>
      </p:sp>
      <p:sp>
        <p:nvSpPr>
          <p:cNvPr id="28" name=""/>
          <p:cNvSpPr/>
          <p:nvPr/>
        </p:nvSpPr>
        <p:spPr>
          <a:xfrm>
            <a:off x="5458370" y="3467100"/>
            <a:ext cx="1828361" cy="58025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400" b="1"/>
              <a:t>RockScissorsPaper</a:t>
            </a:r>
            <a:endParaRPr lang="en-US" altLang="ko-KR" sz="1400" b="1"/>
          </a:p>
          <a:p>
            <a:pPr algn="ctr">
              <a:defRPr/>
            </a:pPr>
            <a:r>
              <a:rPr lang="ko-KR" altLang="en-US" sz="1400" b="1"/>
              <a:t>버튼 클릭 시 이동</a:t>
            </a:r>
            <a:endParaRPr lang="ko-KR" altLang="en-US" sz="1400" b="1"/>
          </a:p>
        </p:txBody>
      </p:sp>
      <p:sp>
        <p:nvSpPr>
          <p:cNvPr id="29" name=""/>
          <p:cNvSpPr/>
          <p:nvPr/>
        </p:nvSpPr>
        <p:spPr>
          <a:xfrm>
            <a:off x="4689144" y="2060465"/>
            <a:ext cx="1828361" cy="580258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500" b="1"/>
              <a:t>Home </a:t>
            </a:r>
            <a:r>
              <a:rPr lang="ko-KR" altLang="en-US" sz="1500" b="1"/>
              <a:t>버튼</a:t>
            </a:r>
            <a:endParaRPr lang="ko-KR" altLang="en-US" sz="1500" b="1"/>
          </a:p>
          <a:p>
            <a:pPr algn="ctr">
              <a:defRPr/>
            </a:pPr>
            <a:r>
              <a:rPr lang="ko-KR" altLang="en-US" sz="1500" b="1"/>
              <a:t>클릭 시 이동</a:t>
            </a:r>
            <a:endParaRPr lang="ko-KR" altLang="en-US" sz="1500" b="1"/>
          </a:p>
        </p:txBody>
      </p:sp>
      <p:sp>
        <p:nvSpPr>
          <p:cNvPr id="30" name=""/>
          <p:cNvSpPr/>
          <p:nvPr/>
        </p:nvSpPr>
        <p:spPr>
          <a:xfrm>
            <a:off x="4721990" y="4589517"/>
            <a:ext cx="1828361" cy="580258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500" b="1"/>
              <a:t>Home </a:t>
            </a:r>
            <a:r>
              <a:rPr lang="ko-KR" altLang="en-US" sz="1500" b="1"/>
              <a:t>버튼</a:t>
            </a:r>
            <a:endParaRPr lang="ko-KR" altLang="en-US" sz="1500" b="1"/>
          </a:p>
          <a:p>
            <a:pPr algn="ctr">
              <a:defRPr/>
            </a:pPr>
            <a:r>
              <a:rPr lang="ko-KR" altLang="en-US" sz="1500" b="1"/>
              <a:t>클릭 시 이동</a:t>
            </a:r>
            <a:endParaRPr lang="ko-KR" altLang="en-US" sz="15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6"/>
          <p:cNvSpPr/>
          <p:nvPr/>
        </p:nvSpPr>
        <p:spPr>
          <a:xfrm>
            <a:off x="4910384" y="5896431"/>
            <a:ext cx="7071919" cy="654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lvl="0" algn="r">
              <a:defRPr/>
            </a:pPr>
            <a:r>
              <a:rPr lang="en-US" altLang="ko-KR" sz="2000">
                <a:solidFill>
                  <a:srgbClr val="3057b9"/>
                </a:solidFill>
              </a:rPr>
              <a:t>Rock Scissors Paper Game</a:t>
            </a:r>
            <a:endParaRPr lang="en-US" altLang="ko-KR" sz="2000">
              <a:solidFill>
                <a:srgbClr val="3057b9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57201" y="1718446"/>
            <a:ext cx="7372349" cy="4367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72510" y="662152"/>
            <a:ext cx="5044966" cy="5517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3600">
                <a:latin typeface="Stencil"/>
              </a:rPr>
              <a:t>2. </a:t>
            </a:r>
            <a:r>
              <a:rPr lang="ko-KR" altLang="en-US" sz="3600" b="1">
                <a:latin typeface="Stencil"/>
              </a:rPr>
              <a:t>메인화면</a:t>
            </a:r>
            <a:r>
              <a:rPr lang="en-US" altLang="ko-KR" sz="3600" b="1">
                <a:latin typeface="Stencil"/>
              </a:rPr>
              <a:t> </a:t>
            </a:r>
            <a:endParaRPr lang="ko-KR" altLang="en-US" sz="3600" b="1">
              <a:latin typeface="Stencil"/>
            </a:endParaRPr>
          </a:p>
        </p:txBody>
      </p:sp>
      <p:graphicFrame>
        <p:nvGraphicFramePr>
          <p:cNvPr id="8" name="표 8"/>
          <p:cNvGraphicFramePr>
            <a:graphicFrameLocks noGrp="1"/>
          </p:cNvGraphicFramePr>
          <p:nvPr/>
        </p:nvGraphicFramePr>
        <p:xfrm>
          <a:off x="7829549" y="1718446"/>
          <a:ext cx="3905250" cy="84585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905250"/>
              </a:tblGrid>
              <a:tr h="330604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1. </a:t>
                      </a:r>
                      <a:r>
                        <a:rPr lang="ko-KR" altLang="en-US"/>
                        <a:t>게임 시작 버튼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478189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/>
                        <a:t>게임을 시작하는 버튼</a:t>
                      </a: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41928" y="1740776"/>
            <a:ext cx="2737815" cy="430705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628405" y="2370584"/>
            <a:ext cx="3171825" cy="7705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직사각형 5"/>
          <p:cNvSpPr/>
          <p:nvPr/>
        </p:nvSpPr>
        <p:spPr>
          <a:xfrm>
            <a:off x="3186767" y="4527394"/>
            <a:ext cx="2285014" cy="5078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2381744" y="2370584"/>
            <a:ext cx="295275" cy="2952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2" name="타원 6"/>
          <p:cNvSpPr/>
          <p:nvPr/>
        </p:nvSpPr>
        <p:spPr>
          <a:xfrm>
            <a:off x="2983023" y="4657897"/>
            <a:ext cx="295275" cy="2952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2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57201" y="1718446"/>
            <a:ext cx="7372349" cy="4367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28" name=""/>
          <p:cNvPicPr>
            <a:picLocks noChangeAspect="1"/>
          </p:cNvPicPr>
          <p:nvPr/>
        </p:nvPicPr>
        <p:blipFill rotWithShape="1">
          <a:blip r:embed="rId2"/>
          <a:srcRect l="21390" r="20920"/>
          <a:stretch>
            <a:fillRect/>
          </a:stretch>
        </p:blipFill>
        <p:spPr>
          <a:xfrm>
            <a:off x="1478018" y="1752819"/>
            <a:ext cx="5207417" cy="371365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72510" y="662152"/>
            <a:ext cx="5044966" cy="5517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3600">
                <a:latin typeface="Stencil"/>
              </a:rPr>
              <a:t>3. </a:t>
            </a:r>
            <a:r>
              <a:rPr lang="ko-KR" altLang="en-US" sz="3600" b="1">
                <a:latin typeface="Stencil"/>
              </a:rPr>
              <a:t>게임화면</a:t>
            </a:r>
            <a:endParaRPr lang="ko-KR" altLang="en-US" sz="3600" b="1">
              <a:latin typeface="Stencil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491161" y="1702679"/>
            <a:ext cx="1163911" cy="3110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5329240" y="1718446"/>
            <a:ext cx="309559" cy="2952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602580" y="1718446"/>
            <a:ext cx="1197770" cy="2952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602580" y="2007165"/>
            <a:ext cx="5052492" cy="2952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482149" y="2370584"/>
            <a:ext cx="5205768" cy="8583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460252" y="3302206"/>
            <a:ext cx="5238612" cy="2887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381124" y="1711890"/>
            <a:ext cx="295275" cy="2952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1373981" y="2013721"/>
            <a:ext cx="309559" cy="2952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1257357" y="2605698"/>
            <a:ext cx="309559" cy="2952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209756" y="3281362"/>
            <a:ext cx="309559" cy="2952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5</a:t>
            </a:r>
            <a:endParaRPr lang="ko-KR" altLang="en-US"/>
          </a:p>
        </p:txBody>
      </p:sp>
      <p:graphicFrame>
        <p:nvGraphicFramePr>
          <p:cNvPr id="22" name="표 8"/>
          <p:cNvGraphicFramePr>
            <a:graphicFrameLocks noGrp="1"/>
          </p:cNvGraphicFramePr>
          <p:nvPr/>
        </p:nvGraphicFramePr>
        <p:xfrm>
          <a:off x="7829549" y="1702679"/>
          <a:ext cx="3905249" cy="84585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905249"/>
              </a:tblGrid>
              <a:tr h="330604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1. </a:t>
                      </a:r>
                      <a:r>
                        <a:rPr lang="ko-KR" altLang="en-US"/>
                        <a:t>시작화면 버튼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478189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600"/>
                        <a:t>RockScissorsPaper</a:t>
                      </a:r>
                      <a:r>
                        <a:rPr lang="ko-KR" altLang="en-US" sz="1600"/>
                        <a:t> 시작 화면으로</a:t>
                      </a:r>
                      <a:endParaRPr lang="ko-KR" altLang="en-US" sz="1600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23" name="표 8"/>
          <p:cNvGraphicFramePr>
            <a:graphicFrameLocks noGrp="1"/>
          </p:cNvGraphicFramePr>
          <p:nvPr/>
        </p:nvGraphicFramePr>
        <p:xfrm>
          <a:off x="7829549" y="2552022"/>
          <a:ext cx="3907155" cy="9448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907155"/>
              </a:tblGrid>
              <a:tr h="330604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2. Home</a:t>
                      </a:r>
                      <a:r>
                        <a:rPr lang="ko-KR" altLang="en-US"/>
                        <a:t> 버튼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478189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600"/>
                        <a:t>Simple-Games</a:t>
                      </a:r>
                      <a:r>
                        <a:rPr lang="ko-KR" altLang="en-US" sz="1600"/>
                        <a:t> 메인화면으로 돌아가는 버튼</a:t>
                      </a:r>
                      <a:endParaRPr lang="ko-KR" altLang="en-US" sz="1600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24" name="표 8"/>
          <p:cNvGraphicFramePr>
            <a:graphicFrameLocks noGrp="1"/>
          </p:cNvGraphicFramePr>
          <p:nvPr/>
        </p:nvGraphicFramePr>
        <p:xfrm>
          <a:off x="7829549" y="3514725"/>
          <a:ext cx="3905249" cy="84585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905249"/>
              </a:tblGrid>
              <a:tr h="330604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3. </a:t>
                      </a:r>
                      <a:r>
                        <a:rPr lang="ko-KR" altLang="en-US"/>
                        <a:t>결정 문구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478189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600"/>
                        <a:t>User</a:t>
                      </a:r>
                      <a:r>
                        <a:rPr lang="ko-KR" altLang="en-US" sz="1600"/>
                        <a:t>가 무엇을 낼지 보여주는 텍스트</a:t>
                      </a:r>
                      <a:endParaRPr lang="ko-KR" altLang="en-US" sz="1600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25" name="표 8"/>
          <p:cNvGraphicFramePr>
            <a:graphicFrameLocks noGrp="1"/>
          </p:cNvGraphicFramePr>
          <p:nvPr/>
        </p:nvGraphicFramePr>
        <p:xfrm>
          <a:off x="7829549" y="4355391"/>
          <a:ext cx="3905249" cy="99250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905249"/>
              </a:tblGrid>
              <a:tr h="386196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4. </a:t>
                      </a:r>
                      <a:r>
                        <a:rPr lang="ko-KR" altLang="en-US"/>
                        <a:t>결정 설명 문구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606308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600"/>
                        <a:t>User</a:t>
                      </a:r>
                      <a:r>
                        <a:rPr lang="ko-KR" altLang="en-US" sz="1600"/>
                        <a:t>가 선택한 것에 대해 승패 조건을 설명하는 텍스트</a:t>
                      </a:r>
                      <a:endParaRPr lang="ko-KR" altLang="en-US" sz="1600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26" name="표 8"/>
          <p:cNvGraphicFramePr>
            <a:graphicFrameLocks noGrp="1"/>
          </p:cNvGraphicFramePr>
          <p:nvPr/>
        </p:nvGraphicFramePr>
        <p:xfrm>
          <a:off x="7829549" y="5361231"/>
          <a:ext cx="3905249" cy="84585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905249"/>
              </a:tblGrid>
              <a:tr h="330604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5. </a:t>
                      </a:r>
                      <a:r>
                        <a:rPr lang="ko-KR" altLang="en-US"/>
                        <a:t>결정 버튼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478189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600"/>
                        <a:t>User</a:t>
                      </a:r>
                      <a:r>
                        <a:rPr lang="ko-KR" altLang="en-US" sz="1600"/>
                        <a:t>가 최종적으로 결정하는 버튼</a:t>
                      </a:r>
                      <a:endParaRPr lang="ko-KR" altLang="en-US" sz="1600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29" name="직사각형 6"/>
          <p:cNvSpPr/>
          <p:nvPr/>
        </p:nvSpPr>
        <p:spPr>
          <a:xfrm>
            <a:off x="4910384" y="6191706"/>
            <a:ext cx="7071919" cy="654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lvl="0" algn="r">
              <a:defRPr/>
            </a:pPr>
            <a:r>
              <a:rPr lang="en-US" altLang="ko-KR" sz="2000">
                <a:solidFill>
                  <a:srgbClr val="3057b9"/>
                </a:solidFill>
              </a:rPr>
              <a:t>Rock Scissors Paper Game</a:t>
            </a:r>
            <a:endParaRPr lang="en-US" altLang="ko-KR" sz="2000">
              <a:solidFill>
                <a:srgbClr val="3057b9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457201" y="1718446"/>
            <a:ext cx="7372349" cy="4367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2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61041" y="1868388"/>
            <a:ext cx="3492605" cy="385475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72510" y="662152"/>
            <a:ext cx="5044966" cy="5517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3600">
                <a:latin typeface="Stencil"/>
              </a:rPr>
              <a:t>4. </a:t>
            </a:r>
            <a:r>
              <a:rPr lang="ko-KR" altLang="en-US" sz="3600" b="1">
                <a:latin typeface="Stencil"/>
              </a:rPr>
              <a:t>결과화면</a:t>
            </a:r>
            <a:endParaRPr lang="ko-KR" altLang="en-US" sz="3600" b="1">
              <a:latin typeface="Stencil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246929" y="5108244"/>
            <a:ext cx="295275" cy="2952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3</a:t>
            </a:r>
            <a:endParaRPr lang="en-US" altLang="ko-KR"/>
          </a:p>
        </p:txBody>
      </p:sp>
      <p:sp>
        <p:nvSpPr>
          <p:cNvPr id="15" name="직사각형 14"/>
          <p:cNvSpPr/>
          <p:nvPr/>
        </p:nvSpPr>
        <p:spPr>
          <a:xfrm>
            <a:off x="3103778" y="4228022"/>
            <a:ext cx="2182486" cy="2952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2919466" y="4195176"/>
            <a:ext cx="295275" cy="2952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en-US" altLang="ko-KR"/>
          </a:p>
        </p:txBody>
      </p:sp>
      <p:sp>
        <p:nvSpPr>
          <p:cNvPr id="16" name="직사각형 15"/>
          <p:cNvSpPr/>
          <p:nvPr/>
        </p:nvSpPr>
        <p:spPr>
          <a:xfrm>
            <a:off x="3335691" y="4672003"/>
            <a:ext cx="1654971" cy="2952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3125675" y="4693901"/>
            <a:ext cx="295275" cy="2952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2</a:t>
            </a:r>
            <a:endParaRPr lang="en-US" altLang="ko-KR"/>
          </a:p>
        </p:txBody>
      </p:sp>
      <p:graphicFrame>
        <p:nvGraphicFramePr>
          <p:cNvPr id="20" name="표 8"/>
          <p:cNvGraphicFramePr>
            <a:graphicFrameLocks noGrp="1"/>
          </p:cNvGraphicFramePr>
          <p:nvPr/>
        </p:nvGraphicFramePr>
        <p:xfrm>
          <a:off x="7829547" y="1719918"/>
          <a:ext cx="3905249" cy="115380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905249"/>
              </a:tblGrid>
              <a:tr h="446633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1. </a:t>
                      </a:r>
                      <a:r>
                        <a:rPr lang="ko-KR" altLang="en-US"/>
                        <a:t>유저와 컴퓨터의 결과 출력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707169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600"/>
                        <a:t>User</a:t>
                      </a:r>
                      <a:r>
                        <a:rPr lang="ko-KR" altLang="en-US" sz="1600"/>
                        <a:t>가 무엇을 냈으며 컴퓨터는 무엇을 냈는지 확인시켜주는 화면</a:t>
                      </a:r>
                      <a:endParaRPr lang="ko-KR" altLang="en-US" sz="1600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22" name="표 8"/>
          <p:cNvGraphicFramePr>
            <a:graphicFrameLocks noGrp="1"/>
          </p:cNvGraphicFramePr>
          <p:nvPr/>
        </p:nvGraphicFramePr>
        <p:xfrm>
          <a:off x="7829546" y="2873720"/>
          <a:ext cx="3905249" cy="104922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905249"/>
              </a:tblGrid>
              <a:tr h="454723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2. </a:t>
                      </a:r>
                      <a:r>
                        <a:rPr lang="ko-KR" altLang="en-US"/>
                        <a:t>승패의 출력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594499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600"/>
                        <a:t>누가 이겼는지 출력해주는 화면</a:t>
                      </a:r>
                      <a:endParaRPr lang="ko-KR" altLang="en-US" sz="1600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23" name="표 8"/>
          <p:cNvGraphicFramePr>
            <a:graphicFrameLocks noGrp="1"/>
          </p:cNvGraphicFramePr>
          <p:nvPr/>
        </p:nvGraphicFramePr>
        <p:xfrm>
          <a:off x="7829546" y="3926591"/>
          <a:ext cx="3905249" cy="9448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905249"/>
              </a:tblGrid>
              <a:tr h="330604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3. ReGame</a:t>
                      </a:r>
                      <a:r>
                        <a:rPr lang="ko-KR" altLang="en-US"/>
                        <a:t>버튼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478189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600"/>
                        <a:t>게임을 다시 하고싶을 때 게임화면으로 돌아가는 버튼</a:t>
                      </a:r>
                      <a:endParaRPr lang="ko-KR" altLang="en-US" sz="1600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25" name="직사각형 6"/>
          <p:cNvSpPr/>
          <p:nvPr/>
        </p:nvSpPr>
        <p:spPr>
          <a:xfrm>
            <a:off x="4910384" y="5896431"/>
            <a:ext cx="7071919" cy="654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lvl="0" algn="r">
              <a:defRPr/>
            </a:pPr>
            <a:r>
              <a:rPr lang="en-US" altLang="ko-KR" sz="2000">
                <a:solidFill>
                  <a:srgbClr val="3057b9"/>
                </a:solidFill>
              </a:rPr>
              <a:t>Rock Scissors Paper Game</a:t>
            </a:r>
            <a:endParaRPr lang="en-US" altLang="ko-KR" sz="2000">
              <a:solidFill>
                <a:srgbClr val="3057b9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833175" y="1618203"/>
            <a:ext cx="10582168" cy="10571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2">
            <a:schemeClr val="accent6"/>
          </a:effectRef>
          <a:fontRef idx="minor">
            <a:schemeClr val="dk1"/>
          </a:fontRef>
        </p:style>
        <p:txBody>
          <a:bodyPr anchor="t" anchorCtr="0"/>
          <a:p>
            <a:pPr>
              <a:lnSpc>
                <a:spcPct val="150000"/>
              </a:lnSpc>
              <a:defRPr/>
            </a:pPr>
            <a:r>
              <a:rPr lang="en-US" altLang="ko-KR" sz="2100"/>
              <a:t>1.</a:t>
            </a:r>
            <a:r>
              <a:rPr lang="ko-KR" altLang="en-US" sz="2100"/>
              <a:t> 가위</a:t>
            </a:r>
            <a:r>
              <a:rPr lang="en-US" altLang="ko-KR" sz="2100"/>
              <a:t>.</a:t>
            </a:r>
            <a:r>
              <a:rPr lang="ko-KR" altLang="en-US" sz="2100"/>
              <a:t>바위</a:t>
            </a:r>
            <a:r>
              <a:rPr lang="en-US" altLang="ko-KR" sz="2100"/>
              <a:t>.</a:t>
            </a:r>
            <a:r>
              <a:rPr lang="ko-KR" altLang="en-US" sz="2100"/>
              <a:t>보를 선택했을 때</a:t>
            </a:r>
            <a:r>
              <a:rPr lang="en-US" altLang="ko-KR" sz="2100"/>
              <a:t>,</a:t>
            </a:r>
            <a:r>
              <a:rPr lang="ko-KR" altLang="en-US" sz="2100"/>
              <a:t> 결과값을 보낼 때 이미지를 클릭해서 결과 값을 보내고 싶었지만 그럴 수 없었던 것</a:t>
            </a:r>
            <a:r>
              <a:rPr lang="en-US" altLang="ko-KR" sz="2100"/>
              <a:t>.</a:t>
            </a:r>
            <a:r>
              <a:rPr lang="ko-KR" altLang="en-US" sz="2100"/>
              <a:t>  </a:t>
            </a:r>
            <a:endParaRPr lang="ko-KR" altLang="en-US" sz="2100"/>
          </a:p>
          <a:p>
            <a:pPr>
              <a:lnSpc>
                <a:spcPct val="150000"/>
              </a:lnSpc>
              <a:defRPr/>
            </a:pPr>
            <a:endParaRPr lang="ko-KR" altLang="en-US" sz="2100"/>
          </a:p>
        </p:txBody>
      </p:sp>
      <p:sp>
        <p:nvSpPr>
          <p:cNvPr id="5" name=""/>
          <p:cNvSpPr/>
          <p:nvPr/>
        </p:nvSpPr>
        <p:spPr>
          <a:xfrm>
            <a:off x="846782" y="2706774"/>
            <a:ext cx="10571704" cy="34750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2">
            <a:schemeClr val="accent4"/>
          </a:effectRef>
          <a:fontRef idx="minor">
            <a:schemeClr val="dk1"/>
          </a:fontRef>
        </p:style>
        <p:txBody>
          <a:bodyPr anchor="ctr"/>
          <a:p>
            <a:pPr>
              <a:lnSpc>
                <a:spcPct val="250000"/>
              </a:lnSpc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이미지를 통해 </a:t>
            </a:r>
            <a:r>
              <a:rPr lang="en-US" altLang="ko-KR"/>
              <a:t>value</a:t>
            </a:r>
            <a:r>
              <a:rPr lang="ko-KR" altLang="en-US"/>
              <a:t>값을 보내는 방법을 찾지 못해</a:t>
            </a:r>
            <a:r>
              <a:rPr lang="en-US" altLang="ko-KR"/>
              <a:t>,</a:t>
            </a:r>
            <a:r>
              <a:rPr lang="ko-KR" altLang="en-US"/>
              <a:t> 대신 이미지를 포함한 카드형태로 만들고 카드에 대한 설명과 카드에 맞는 버튼배치를 통해 의도와는 다르지만 나름 만족한 형태를 갖출 수 있었습니다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6" name="직사각형 4"/>
          <p:cNvSpPr/>
          <p:nvPr/>
        </p:nvSpPr>
        <p:spPr>
          <a:xfrm>
            <a:off x="772510" y="662152"/>
            <a:ext cx="7400048" cy="5517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3600">
                <a:latin typeface="Stencil"/>
              </a:rPr>
              <a:t>5. </a:t>
            </a:r>
            <a:r>
              <a:rPr lang="ko-KR" altLang="en-US" sz="3600" b="1">
                <a:latin typeface="Stencil"/>
              </a:rPr>
              <a:t>어려웠던 부분과 해결방법</a:t>
            </a:r>
            <a:r>
              <a:rPr lang="en-US" altLang="ko-KR" sz="3600" b="1">
                <a:latin typeface="Stencil"/>
              </a:rPr>
              <a:t> </a:t>
            </a:r>
            <a:endParaRPr lang="en-US" altLang="ko-KR" sz="3600" b="1">
              <a:latin typeface="Stencil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929434" y="6115506"/>
            <a:ext cx="7071919" cy="654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lvl="0" algn="r">
              <a:defRPr/>
            </a:pPr>
            <a:r>
              <a:rPr lang="en-US" altLang="ko-KR" sz="2000">
                <a:solidFill>
                  <a:srgbClr val="3057b9"/>
                </a:solidFill>
              </a:rPr>
              <a:t>Rock Scissors Paper Game</a:t>
            </a:r>
            <a:endParaRPr lang="en-US" altLang="ko-KR" sz="2000">
              <a:solidFill>
                <a:srgbClr val="3057b9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833175" y="1618203"/>
            <a:ext cx="10582168" cy="10571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2">
            <a:schemeClr val="accent6"/>
          </a:effectRef>
          <a:fontRef idx="minor">
            <a:schemeClr val="dk1"/>
          </a:fontRef>
        </p:style>
        <p:txBody>
          <a:bodyPr anchor="ctr" anchorCtr="0"/>
          <a:p>
            <a:pPr>
              <a:lnSpc>
                <a:spcPct val="150000"/>
              </a:lnSpc>
              <a:defRPr/>
            </a:pPr>
            <a:r>
              <a:rPr lang="en-US" altLang="ko-KR" sz="2100"/>
              <a:t>2.</a:t>
            </a:r>
            <a:r>
              <a:rPr lang="ko-KR" altLang="en-US" sz="2100"/>
              <a:t> 결과에 따른 이미지를 띄우는 것</a:t>
            </a:r>
            <a:r>
              <a:rPr lang="en-US" altLang="ko-KR" sz="2100"/>
              <a:t>.</a:t>
            </a:r>
            <a:endParaRPr lang="en-US" altLang="ko-KR" sz="2100"/>
          </a:p>
        </p:txBody>
      </p:sp>
      <p:sp>
        <p:nvSpPr>
          <p:cNvPr id="5" name=""/>
          <p:cNvSpPr/>
          <p:nvPr/>
        </p:nvSpPr>
        <p:spPr>
          <a:xfrm>
            <a:off x="846782" y="2706774"/>
            <a:ext cx="10571702" cy="34750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2">
            <a:schemeClr val="accent4"/>
          </a:effectRef>
          <a:fontRef idx="minor">
            <a:schemeClr val="dk1"/>
          </a:fontRef>
        </p:style>
        <p:txBody>
          <a:bodyPr anchor="ctr"/>
          <a:p>
            <a:pPr>
              <a:lnSpc>
                <a:spcPct val="250000"/>
              </a:lnSpc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반복문 안에 스클립틀릿을 적절히 배치하면 조건문에 따른 결과에 따라 배치한 스클립틀릿으로 작동하는 것으로 해결했습니다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6" name="직사각형 4"/>
          <p:cNvSpPr/>
          <p:nvPr/>
        </p:nvSpPr>
        <p:spPr>
          <a:xfrm>
            <a:off x="772510" y="662152"/>
            <a:ext cx="7400048" cy="5517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3600">
                <a:latin typeface="Stencil"/>
              </a:rPr>
              <a:t>5. </a:t>
            </a:r>
            <a:r>
              <a:rPr lang="ko-KR" altLang="en-US" sz="3600" b="1">
                <a:latin typeface="Stencil"/>
              </a:rPr>
              <a:t>어려웠던 부분과 해결방법</a:t>
            </a:r>
            <a:r>
              <a:rPr lang="en-US" altLang="ko-KR" sz="3600" b="1">
                <a:latin typeface="Stencil"/>
              </a:rPr>
              <a:t> </a:t>
            </a:r>
            <a:endParaRPr lang="en-US" altLang="ko-KR" sz="3600" b="1">
              <a:latin typeface="Stencil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910384" y="6153606"/>
            <a:ext cx="7071919" cy="654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lvl="0" algn="r">
              <a:defRPr/>
            </a:pPr>
            <a:r>
              <a:rPr lang="en-US" altLang="ko-KR" sz="2000">
                <a:solidFill>
                  <a:srgbClr val="3057b9"/>
                </a:solidFill>
              </a:rPr>
              <a:t>Rock Scissors Paper Game</a:t>
            </a:r>
            <a:endParaRPr lang="en-US" altLang="ko-KR" sz="2000">
              <a:solidFill>
                <a:srgbClr val="3057b9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833175" y="1618203"/>
            <a:ext cx="10582168" cy="10571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2">
            <a:schemeClr val="accent6"/>
          </a:effectRef>
          <a:fontRef idx="minor">
            <a:schemeClr val="dk1"/>
          </a:fontRef>
        </p:style>
        <p:txBody>
          <a:bodyPr anchor="ctr" anchorCtr="0"/>
          <a:p>
            <a:pPr>
              <a:lnSpc>
                <a:spcPct val="150000"/>
              </a:lnSpc>
              <a:defRPr/>
            </a:pPr>
            <a:r>
              <a:rPr lang="en-US" altLang="ko-KR" sz="2100"/>
              <a:t>3.</a:t>
            </a:r>
            <a:r>
              <a:rPr lang="ko-KR" altLang="en-US" sz="2100"/>
              <a:t> 컴퓨터와 </a:t>
            </a:r>
            <a:r>
              <a:rPr lang="en-US" altLang="ko-KR" sz="2100"/>
              <a:t>User</a:t>
            </a:r>
            <a:r>
              <a:rPr lang="ko-KR" altLang="en-US" sz="2100"/>
              <a:t>의 값을 이미지로 띄우는 것</a:t>
            </a:r>
            <a:r>
              <a:rPr lang="en-US" altLang="ko-KR" sz="2100"/>
              <a:t>.</a:t>
            </a:r>
            <a:endParaRPr lang="en-US" altLang="ko-KR" sz="2100"/>
          </a:p>
        </p:txBody>
      </p:sp>
      <p:sp>
        <p:nvSpPr>
          <p:cNvPr id="5" name=""/>
          <p:cNvSpPr/>
          <p:nvPr/>
        </p:nvSpPr>
        <p:spPr>
          <a:xfrm>
            <a:off x="846782" y="2706774"/>
            <a:ext cx="10582170" cy="34750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2">
            <a:schemeClr val="accent4"/>
          </a:effectRef>
          <a:fontRef idx="minor">
            <a:schemeClr val="dk1"/>
          </a:fontRef>
        </p:style>
        <p:txBody>
          <a:bodyPr anchor="ctr"/>
          <a:p>
            <a:pPr>
              <a:lnSpc>
                <a:spcPct val="250000"/>
              </a:lnSpc>
              <a:defRPr/>
            </a:pPr>
            <a:r>
              <a:rPr lang="en-US" altLang="ko-KR"/>
              <a:t>-</a:t>
            </a:r>
            <a:r>
              <a:rPr lang="ko-KR" altLang="en-US"/>
              <a:t> 컴퓨터의 값과 유저의 값을 이미지로 띄워 결과 그림과 조화롭게 배치하고 싶었지만 각각 다른 함수로 한 화면에 이미지를 배치하는 방법을 찾지 못해 텍스트롤 통해 결과 그림과 함께 출력하도록 했습니다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6" name="직사각형 4"/>
          <p:cNvSpPr/>
          <p:nvPr/>
        </p:nvSpPr>
        <p:spPr>
          <a:xfrm>
            <a:off x="772510" y="662152"/>
            <a:ext cx="7400048" cy="5517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3600">
                <a:latin typeface="Stencil"/>
              </a:rPr>
              <a:t>5. </a:t>
            </a:r>
            <a:r>
              <a:rPr lang="ko-KR" altLang="en-US" sz="3600" b="1">
                <a:latin typeface="Stencil"/>
              </a:rPr>
              <a:t>어려웠던 부분과 해결방법</a:t>
            </a:r>
            <a:r>
              <a:rPr lang="en-US" altLang="ko-KR" sz="3600" b="1">
                <a:latin typeface="Stencil"/>
              </a:rPr>
              <a:t> </a:t>
            </a:r>
            <a:endParaRPr lang="en-US" altLang="ko-KR" sz="3600" b="1">
              <a:latin typeface="Stencil"/>
            </a:endParaRPr>
          </a:p>
        </p:txBody>
      </p:sp>
      <p:sp>
        <p:nvSpPr>
          <p:cNvPr id="7" name="">
            <a:hlinkClick action="ppaction://hlinkshowjump?jump=firstslide"/>
          </p:cNvPr>
          <p:cNvSpPr/>
          <p:nvPr/>
        </p:nvSpPr>
        <p:spPr>
          <a:xfrm>
            <a:off x="5384690" y="6294164"/>
            <a:ext cx="2260819" cy="5036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rgbClr val="0267ff"/>
                </a:solidFill>
              </a:rPr>
              <a:t>Simple-Games</a:t>
            </a:r>
            <a:endParaRPr lang="en-US" altLang="ko-KR" b="1">
              <a:solidFill>
                <a:srgbClr val="0267ff"/>
              </a:solidFill>
            </a:endParaRPr>
          </a:p>
        </p:txBody>
      </p:sp>
      <p:sp>
        <p:nvSpPr>
          <p:cNvPr id="8" name="">
            <a:hlinkClick r:id="rId2" action="ppaction://hlinksldjump"/>
          </p:cNvPr>
          <p:cNvSpPr/>
          <p:nvPr/>
        </p:nvSpPr>
        <p:spPr>
          <a:xfrm>
            <a:off x="7629087" y="6297011"/>
            <a:ext cx="2260819" cy="5036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rgbClr val="79aefd"/>
                </a:solidFill>
              </a:rPr>
              <a:t>LottoSimulation</a:t>
            </a:r>
            <a:endParaRPr lang="en-US" altLang="ko-KR" b="1">
              <a:solidFill>
                <a:srgbClr val="79aefd"/>
              </a:solidFill>
            </a:endParaRPr>
          </a:p>
        </p:txBody>
      </p:sp>
      <p:sp>
        <p:nvSpPr>
          <p:cNvPr id="9" name="">
            <a:hlinkClick r:id="rId3" action="ppaction://hlinksldjump"/>
          </p:cNvPr>
          <p:cNvSpPr/>
          <p:nvPr/>
        </p:nvSpPr>
        <p:spPr>
          <a:xfrm>
            <a:off x="9889906" y="6298434"/>
            <a:ext cx="2260819" cy="5036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rgbClr val="79aefd"/>
                </a:solidFill>
              </a:rPr>
              <a:t>RockScissorsPaper</a:t>
            </a:r>
            <a:endParaRPr lang="en-US" altLang="ko-KR" b="1">
              <a:solidFill>
                <a:srgbClr val="79aefd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"/>
          <p:cNvGrpSpPr/>
          <p:nvPr/>
        </p:nvGrpSpPr>
        <p:grpSpPr>
          <a:xfrm rot="0"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"/>
            <p:cNvSpPr/>
            <p:nvPr/>
          </p:nvSpPr>
          <p:spPr>
            <a:xfrm>
              <a:off x="6096000" y="0"/>
              <a:ext cx="6096000" cy="6858000"/>
            </a:xfrm>
            <a:prstGeom prst="rect">
              <a:avLst/>
            </a:prstGeom>
            <a:solidFill>
              <a:srgbClr val="e5edfe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>
              <a:off x="0" y="0"/>
              <a:ext cx="6096000" cy="6858000"/>
            </a:xfrm>
            <a:prstGeom prst="rect">
              <a:avLst/>
            </a:prstGeom>
            <a:solidFill>
              <a:srgbClr val="fdeedb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/>
            </a:p>
          </p:txBody>
        </p:sp>
      </p:grpSp>
      <p:sp>
        <p:nvSpPr>
          <p:cNvPr id="6" name="직사각형 5"/>
          <p:cNvSpPr/>
          <p:nvPr/>
        </p:nvSpPr>
        <p:spPr>
          <a:xfrm>
            <a:off x="763398" y="1887522"/>
            <a:ext cx="7906407" cy="419036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63398" y="553673"/>
            <a:ext cx="7071919" cy="65434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2800"/>
              <a:t>2. </a:t>
            </a:r>
            <a:r>
              <a:rPr lang="ko-KR" altLang="en-US" sz="2800"/>
              <a:t>메인화면</a:t>
            </a:r>
            <a:endParaRPr lang="ko-KR" altLang="en-US" sz="2800"/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071110" y="1916036"/>
            <a:ext cx="2990720" cy="4126131"/>
          </a:xfrm>
          <a:prstGeom prst="rect">
            <a:avLst/>
          </a:prstGeom>
        </p:spPr>
      </p:pic>
      <p:sp>
        <p:nvSpPr>
          <p:cNvPr id="14" name="직사각형 6"/>
          <p:cNvSpPr/>
          <p:nvPr/>
        </p:nvSpPr>
        <p:spPr>
          <a:xfrm>
            <a:off x="4910384" y="5896431"/>
            <a:ext cx="7071919" cy="654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lvl="0" algn="r">
              <a:defRPr/>
            </a:pPr>
            <a:r>
              <a:rPr lang="en-US" altLang="ko-KR" sz="2000">
                <a:solidFill>
                  <a:srgbClr val="3057b9"/>
                </a:solidFill>
              </a:rPr>
              <a:t>Simple-Games</a:t>
            </a:r>
            <a:endParaRPr lang="en-US" altLang="ko-KR" sz="2000">
              <a:solidFill>
                <a:srgbClr val="3057b9"/>
              </a:solidFill>
            </a:endParaRPr>
          </a:p>
        </p:txBody>
      </p:sp>
      <p:sp>
        <p:nvSpPr>
          <p:cNvPr id="19" name=""/>
          <p:cNvSpPr/>
          <p:nvPr/>
        </p:nvSpPr>
        <p:spPr>
          <a:xfrm>
            <a:off x="1330763" y="1337879"/>
            <a:ext cx="2260819" cy="5036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rgbClr val="0267ff"/>
                </a:solidFill>
              </a:rPr>
              <a:t>Simple-Games</a:t>
            </a:r>
            <a:endParaRPr lang="en-US" altLang="ko-KR" b="1">
              <a:solidFill>
                <a:srgbClr val="0267ff"/>
              </a:solidFill>
            </a:endParaRPr>
          </a:p>
        </p:txBody>
      </p:sp>
      <p:sp>
        <p:nvSpPr>
          <p:cNvPr id="20" name="">
            <a:hlinkClick r:id="rId3" action="ppaction://hlinksldjump"/>
          </p:cNvPr>
          <p:cNvSpPr/>
          <p:nvPr/>
        </p:nvSpPr>
        <p:spPr>
          <a:xfrm>
            <a:off x="3575160" y="1340725"/>
            <a:ext cx="2260819" cy="5036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rgbClr val="79aefd"/>
                </a:solidFill>
              </a:rPr>
              <a:t>LottoSimulation</a:t>
            </a:r>
            <a:endParaRPr lang="en-US" altLang="ko-KR" b="1">
              <a:solidFill>
                <a:srgbClr val="79aefd"/>
              </a:solidFill>
            </a:endParaRPr>
          </a:p>
        </p:txBody>
      </p:sp>
      <p:sp>
        <p:nvSpPr>
          <p:cNvPr id="21" name="">
            <a:hlinkClick r:id="rId4" action="ppaction://hlinksldjump"/>
          </p:cNvPr>
          <p:cNvSpPr/>
          <p:nvPr/>
        </p:nvSpPr>
        <p:spPr>
          <a:xfrm>
            <a:off x="5835980" y="1342148"/>
            <a:ext cx="2260819" cy="5036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rgbClr val="79aefd"/>
                </a:solidFill>
              </a:rPr>
              <a:t>RockScissorsPaper</a:t>
            </a:r>
            <a:endParaRPr lang="en-US" altLang="ko-KR" b="1">
              <a:solidFill>
                <a:srgbClr val="79aefd"/>
              </a:solidFill>
            </a:endParaRPr>
          </a:p>
        </p:txBody>
      </p:sp>
      <p:cxnSp>
        <p:nvCxnSpPr>
          <p:cNvPr id="22" name=""/>
          <p:cNvCxnSpPr>
            <a:stCxn id="24" idx="1"/>
          </p:cNvCxnSpPr>
          <p:nvPr/>
        </p:nvCxnSpPr>
        <p:spPr>
          <a:xfrm rot="10800000" flipV="1">
            <a:off x="5346043" y="1159608"/>
            <a:ext cx="2430517" cy="3205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"/>
          <p:cNvSpPr/>
          <p:nvPr/>
        </p:nvSpPr>
        <p:spPr>
          <a:xfrm>
            <a:off x="7776560" y="845205"/>
            <a:ext cx="1007241" cy="788275"/>
          </a:xfrm>
          <a:prstGeom prst="irregularSeal1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400" b="1"/>
              <a:t>클릭</a:t>
            </a:r>
            <a:endParaRPr lang="ko-KR" altLang="en-US" sz="1400" b="1"/>
          </a:p>
        </p:txBody>
      </p:sp>
      <p:cxnSp>
        <p:nvCxnSpPr>
          <p:cNvPr id="25" name=""/>
          <p:cNvCxnSpPr>
            <a:stCxn id="24" idx="1"/>
          </p:cNvCxnSpPr>
          <p:nvPr/>
        </p:nvCxnSpPr>
        <p:spPr>
          <a:xfrm rot="10800000" flipV="1">
            <a:off x="6955440" y="1159603"/>
            <a:ext cx="821120" cy="3534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"/>
          <p:cNvSpPr/>
          <p:nvPr/>
        </p:nvSpPr>
        <p:spPr>
          <a:xfrm>
            <a:off x="3046905" y="1885293"/>
            <a:ext cx="3049095" cy="3941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7" name=""/>
          <p:cNvSpPr/>
          <p:nvPr/>
        </p:nvSpPr>
        <p:spPr>
          <a:xfrm>
            <a:off x="8969922" y="1885293"/>
            <a:ext cx="2857499" cy="875862"/>
          </a:xfrm>
          <a:prstGeom prst="rect">
            <a:avLst/>
          </a:prstGeom>
          <a:solidFill>
            <a:srgbClr val="79aefd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b="1"/>
              <a:t>각 게임 화면으로 넘어가는 버튼입니다</a:t>
            </a:r>
            <a:r>
              <a:rPr lang="en-US" altLang="ko-KR" b="1"/>
              <a:t>.</a:t>
            </a:r>
            <a:endParaRPr lang="en-US" altLang="ko-KR" b="1"/>
          </a:p>
        </p:txBody>
      </p:sp>
      <p:cxnSp>
        <p:nvCxnSpPr>
          <p:cNvPr id="28" name=""/>
          <p:cNvCxnSpPr>
            <a:stCxn id="27" idx="1"/>
            <a:endCxn id="26" idx="3"/>
          </p:cNvCxnSpPr>
          <p:nvPr/>
        </p:nvCxnSpPr>
        <p:spPr>
          <a:xfrm rot="10800000">
            <a:off x="6096000" y="2082362"/>
            <a:ext cx="2873922" cy="24086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"/>
          <p:cNvGrpSpPr/>
          <p:nvPr/>
        </p:nvGrpSpPr>
        <p:grpSpPr>
          <a:xfrm rot="0"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"/>
            <p:cNvSpPr/>
            <p:nvPr/>
          </p:nvSpPr>
          <p:spPr>
            <a:xfrm>
              <a:off x="6096000" y="0"/>
              <a:ext cx="6096000" cy="6858000"/>
            </a:xfrm>
            <a:prstGeom prst="rect">
              <a:avLst/>
            </a:prstGeom>
            <a:solidFill>
              <a:srgbClr val="e5edfe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>
              <a:off x="0" y="0"/>
              <a:ext cx="6096000" cy="6858000"/>
            </a:xfrm>
            <a:prstGeom prst="rect">
              <a:avLst/>
            </a:prstGeom>
            <a:solidFill>
              <a:srgbClr val="fdeedb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/>
            </a:p>
          </p:txBody>
        </p:sp>
      </p:grpSp>
      <p:sp>
        <p:nvSpPr>
          <p:cNvPr id="6" name="직사각형 5"/>
          <p:cNvSpPr/>
          <p:nvPr/>
        </p:nvSpPr>
        <p:spPr>
          <a:xfrm>
            <a:off x="763398" y="1887522"/>
            <a:ext cx="7906407" cy="419036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63398" y="553673"/>
            <a:ext cx="7071919" cy="65434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2800"/>
              <a:t>3. 404 </a:t>
            </a:r>
            <a:r>
              <a:rPr lang="ko-KR" altLang="en-US" sz="2800"/>
              <a:t>에러 처리 화면</a:t>
            </a:r>
            <a:endParaRPr lang="ko-KR" altLang="en-US" sz="2800"/>
          </a:p>
        </p:txBody>
      </p:sp>
      <p:sp>
        <p:nvSpPr>
          <p:cNvPr id="14" name="직사각형 6"/>
          <p:cNvSpPr/>
          <p:nvPr/>
        </p:nvSpPr>
        <p:spPr>
          <a:xfrm>
            <a:off x="4910384" y="5896431"/>
            <a:ext cx="7071919" cy="654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lvl="0" algn="r">
              <a:defRPr/>
            </a:pPr>
            <a:r>
              <a:rPr lang="en-US" altLang="ko-KR" sz="2000">
                <a:solidFill>
                  <a:srgbClr val="3057b9"/>
                </a:solidFill>
              </a:rPr>
              <a:t>Simple-Games</a:t>
            </a:r>
            <a:endParaRPr lang="en-US" altLang="ko-KR" sz="2000">
              <a:solidFill>
                <a:srgbClr val="3057b9"/>
              </a:solidFill>
            </a:endParaRPr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10172" y="2343597"/>
            <a:ext cx="7771260" cy="3263274"/>
          </a:xfrm>
          <a:prstGeom prst="rect">
            <a:avLst/>
          </a:prstGeom>
        </p:spPr>
      </p:pic>
      <p:sp>
        <p:nvSpPr>
          <p:cNvPr id="16" name=""/>
          <p:cNvSpPr/>
          <p:nvPr/>
        </p:nvSpPr>
        <p:spPr>
          <a:xfrm>
            <a:off x="4404274" y="4096845"/>
            <a:ext cx="662370" cy="3941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"/>
          <p:cNvSpPr/>
          <p:nvPr/>
        </p:nvSpPr>
        <p:spPr>
          <a:xfrm>
            <a:off x="8761684" y="1874344"/>
            <a:ext cx="3262586" cy="1554655"/>
          </a:xfrm>
          <a:prstGeom prst="rect">
            <a:avLst/>
          </a:prstGeom>
          <a:solidFill>
            <a:srgbClr val="79aefd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/>
              <a:t>404</a:t>
            </a:r>
            <a:r>
              <a:rPr lang="ko-KR" altLang="en-US" b="1"/>
              <a:t> 에러가 났을 경우 </a:t>
            </a:r>
            <a:endParaRPr lang="ko-KR" altLang="en-US" b="1"/>
          </a:p>
          <a:p>
            <a:pPr algn="ctr">
              <a:defRPr/>
            </a:pPr>
            <a:r>
              <a:rPr lang="en-US" altLang="ko-KR" b="1"/>
              <a:t>Simple-Games </a:t>
            </a:r>
            <a:r>
              <a:rPr lang="ko-KR" altLang="en-US" b="1"/>
              <a:t>메인화면으로 </a:t>
            </a:r>
            <a:endParaRPr lang="ko-KR" altLang="en-US" b="1"/>
          </a:p>
          <a:p>
            <a:pPr algn="ctr">
              <a:defRPr/>
            </a:pPr>
            <a:r>
              <a:rPr lang="ko-KR" altLang="en-US" b="1"/>
              <a:t>돌아가는 버튼입니다</a:t>
            </a:r>
            <a:r>
              <a:rPr lang="en-US" altLang="ko-KR" b="1"/>
              <a:t>.</a:t>
            </a:r>
            <a:endParaRPr lang="en-US" altLang="ko-KR" b="1"/>
          </a:p>
        </p:txBody>
      </p:sp>
      <p:cxnSp>
        <p:nvCxnSpPr>
          <p:cNvPr id="18" name=""/>
          <p:cNvCxnSpPr>
            <a:stCxn id="17" idx="1"/>
            <a:endCxn id="16" idx="3"/>
          </p:cNvCxnSpPr>
          <p:nvPr/>
        </p:nvCxnSpPr>
        <p:spPr>
          <a:xfrm rot="10800000" flipV="1">
            <a:off x="5066645" y="2651672"/>
            <a:ext cx="3695039" cy="164224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"/>
          <p:cNvGrpSpPr/>
          <p:nvPr/>
        </p:nvGrpSpPr>
        <p:grpSpPr>
          <a:xfrm rot="0"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"/>
            <p:cNvSpPr/>
            <p:nvPr/>
          </p:nvSpPr>
          <p:spPr>
            <a:xfrm>
              <a:off x="6096000" y="0"/>
              <a:ext cx="6096000" cy="6858000"/>
            </a:xfrm>
            <a:prstGeom prst="rect">
              <a:avLst/>
            </a:prstGeom>
            <a:solidFill>
              <a:srgbClr val="e5edfe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>
              <a:off x="0" y="0"/>
              <a:ext cx="6096000" cy="6858000"/>
            </a:xfrm>
            <a:prstGeom prst="rect">
              <a:avLst/>
            </a:prstGeom>
            <a:solidFill>
              <a:srgbClr val="fdeedb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/>
            </a:p>
          </p:txBody>
        </p:sp>
      </p:grpSp>
      <p:sp>
        <p:nvSpPr>
          <p:cNvPr id="6" name="직사각형 5"/>
          <p:cNvSpPr/>
          <p:nvPr/>
        </p:nvSpPr>
        <p:spPr>
          <a:xfrm>
            <a:off x="763398" y="1887522"/>
            <a:ext cx="7906407" cy="419036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63398" y="553673"/>
            <a:ext cx="7071919" cy="65434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2800"/>
              <a:t>3. 5000 </a:t>
            </a:r>
            <a:r>
              <a:rPr lang="ko-KR" altLang="en-US" sz="2800"/>
              <a:t>에러 처리 화면</a:t>
            </a:r>
            <a:endParaRPr lang="ko-KR" altLang="en-US" sz="2800"/>
          </a:p>
        </p:txBody>
      </p:sp>
      <p:sp>
        <p:nvSpPr>
          <p:cNvPr id="14" name="직사각형 6"/>
          <p:cNvSpPr/>
          <p:nvPr/>
        </p:nvSpPr>
        <p:spPr>
          <a:xfrm>
            <a:off x="4910384" y="5896431"/>
            <a:ext cx="7071919" cy="654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lvl="0" algn="r">
              <a:defRPr/>
            </a:pPr>
            <a:r>
              <a:rPr lang="en-US" altLang="ko-KR" sz="2000">
                <a:solidFill>
                  <a:srgbClr val="3057b9"/>
                </a:solidFill>
              </a:rPr>
              <a:t>Simple-Games</a:t>
            </a:r>
            <a:endParaRPr lang="en-US" altLang="ko-KR" sz="2000">
              <a:solidFill>
                <a:srgbClr val="3057b9"/>
              </a:solidFill>
            </a:endParaRPr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88275" y="2284680"/>
            <a:ext cx="7826219" cy="3297195"/>
          </a:xfrm>
          <a:prstGeom prst="rect">
            <a:avLst/>
          </a:prstGeom>
        </p:spPr>
      </p:pic>
      <p:sp>
        <p:nvSpPr>
          <p:cNvPr id="16" name=""/>
          <p:cNvSpPr/>
          <p:nvPr/>
        </p:nvSpPr>
        <p:spPr>
          <a:xfrm>
            <a:off x="4404274" y="3954518"/>
            <a:ext cx="662370" cy="3941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"/>
          <p:cNvSpPr/>
          <p:nvPr/>
        </p:nvSpPr>
        <p:spPr>
          <a:xfrm>
            <a:off x="8761684" y="1874344"/>
            <a:ext cx="3262586" cy="1554655"/>
          </a:xfrm>
          <a:prstGeom prst="rect">
            <a:avLst/>
          </a:prstGeom>
          <a:solidFill>
            <a:srgbClr val="79aefd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/>
              <a:t>500</a:t>
            </a:r>
            <a:r>
              <a:rPr lang="ko-KR" altLang="en-US" b="1"/>
              <a:t> 에러가 났을 경우 </a:t>
            </a:r>
            <a:endParaRPr lang="ko-KR" altLang="en-US" b="1"/>
          </a:p>
          <a:p>
            <a:pPr algn="ctr">
              <a:defRPr/>
            </a:pPr>
            <a:r>
              <a:rPr lang="en-US" altLang="ko-KR" b="1"/>
              <a:t>Simple-Games </a:t>
            </a:r>
            <a:r>
              <a:rPr lang="ko-KR" altLang="en-US" b="1"/>
              <a:t>메인화면으로 </a:t>
            </a:r>
            <a:endParaRPr lang="ko-KR" altLang="en-US" b="1"/>
          </a:p>
          <a:p>
            <a:pPr algn="ctr">
              <a:defRPr/>
            </a:pPr>
            <a:r>
              <a:rPr lang="ko-KR" altLang="en-US" b="1"/>
              <a:t>돌아가는 버튼입니다</a:t>
            </a:r>
            <a:r>
              <a:rPr lang="en-US" altLang="ko-KR" b="1"/>
              <a:t>.</a:t>
            </a:r>
            <a:endParaRPr lang="en-US" altLang="ko-KR" b="1"/>
          </a:p>
        </p:txBody>
      </p:sp>
      <p:cxnSp>
        <p:nvCxnSpPr>
          <p:cNvPr id="18" name=""/>
          <p:cNvCxnSpPr>
            <a:endCxn id="16" idx="3"/>
          </p:cNvCxnSpPr>
          <p:nvPr/>
        </p:nvCxnSpPr>
        <p:spPr>
          <a:xfrm rot="10800000" flipV="1">
            <a:off x="5066645" y="2651672"/>
            <a:ext cx="3695039" cy="149991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16"/>
          <p:cNvSpPr txBox="1">
            <a:spLocks noChangeArrowheads="1"/>
          </p:cNvSpPr>
          <p:nvPr/>
        </p:nvSpPr>
        <p:spPr>
          <a:xfrm>
            <a:off x="2352675" y="3161680"/>
            <a:ext cx="7734299" cy="57019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46779" tIns="45697" rIns="46779" bIns="45697">
            <a:spAutoFit/>
          </a:bodyPr>
          <a:lstStyle>
            <a:lvl1pPr marL="0" indent="0" algn="ctr" rtl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defRPr kumimoji="1" sz="1300" b="0" i="0" u="none" strike="noStrike" kern="1200" cap="none" spc="0" normalizeH="0" baseline="0">
                <a:solidFill>
                  <a:schemeClr val="tx1"/>
                </a:solidFill>
                <a:latin typeface="Arial"/>
                <a:ea typeface="바탕"/>
                <a:cs typeface="Arial"/>
              </a:defRPr>
            </a:lvl1pPr>
          </a:lstStyle>
          <a:p>
            <a:pPr lvl="0">
              <a:defRPr/>
            </a:pPr>
            <a:r>
              <a:rPr lang="en-US" altLang="ko-KR" sz="3200" b="1">
                <a:latin typeface="Arial"/>
                <a:ea typeface="맑은 고딕"/>
                <a:cs typeface="Arial"/>
              </a:rPr>
              <a:t>Lotto Simulation</a:t>
            </a:r>
            <a:r>
              <a:rPr lang="ko-KR" altLang="en-US" sz="3200" b="1">
                <a:latin typeface="Arial"/>
                <a:ea typeface="맑은 고딕"/>
                <a:cs typeface="Arial"/>
              </a:rPr>
              <a:t> </a:t>
            </a:r>
            <a:r>
              <a:rPr lang="en-US" altLang="ko-KR" sz="3200" b="1">
                <a:latin typeface="Arial"/>
                <a:ea typeface="맑은 고딕"/>
                <a:cs typeface="Arial"/>
              </a:rPr>
              <a:t>Game</a:t>
            </a:r>
            <a:endParaRPr lang="ko-KR" altLang="en-US" sz="3200" b="1">
              <a:latin typeface="Arial"/>
              <a:ea typeface="맑은 고딕"/>
              <a:cs typeface="Arial"/>
            </a:endParaRPr>
          </a:p>
        </p:txBody>
      </p:sp>
      <p:grpSp>
        <p:nvGrpSpPr>
          <p:cNvPr id="10" name="Group 13"/>
          <p:cNvGrpSpPr/>
          <p:nvPr/>
        </p:nvGrpSpPr>
        <p:grpSpPr>
          <a:xfrm rot="0">
            <a:off x="2295524" y="1513855"/>
            <a:ext cx="7734298" cy="191120"/>
            <a:chOff x="1776" y="864"/>
            <a:chExt cx="2688" cy="432"/>
          </a:xfrm>
        </p:grpSpPr>
        <p:sp>
          <p:nvSpPr>
            <p:cNvPr id="11" name="Line 14"/>
            <p:cNvSpPr>
              <a:spLocks noChangeShapeType="1"/>
            </p:cNvSpPr>
            <p:nvPr/>
          </p:nvSpPr>
          <p:spPr>
            <a:xfrm>
              <a:off x="1776" y="864"/>
              <a:ext cx="2688" cy="0"/>
            </a:xfrm>
            <a:prstGeom prst="lin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round/>
            </a:ln>
          </p:spPr>
          <p:txBody>
            <a:bodyPr wrap="none" lIns="89999" tIns="46800" rIns="89999" bIns="46800" anchor="ctr"/>
            <a:lstStyle/>
            <a:p>
              <a:pPr lvl="0">
                <a:defRPr/>
              </a:pPr>
              <a:endParaRPr lang="ko-KR" altLang="en-US">
                <a:latin typeface="Arial"/>
                <a:ea typeface="맑은 고딕"/>
                <a:cs typeface="Arial"/>
              </a:endParaRPr>
            </a:p>
          </p:txBody>
        </p:sp>
        <p:sp>
          <p:nvSpPr>
            <p:cNvPr id="12" name="Line 15"/>
            <p:cNvSpPr>
              <a:spLocks noChangeShapeType="1"/>
            </p:cNvSpPr>
            <p:nvPr/>
          </p:nvSpPr>
          <p:spPr>
            <a:xfrm>
              <a:off x="1776" y="1296"/>
              <a:ext cx="2688" cy="0"/>
            </a:xfrm>
            <a:prstGeom prst="line">
              <a:avLst/>
            </a:prstGeom>
            <a:noFill/>
            <a:ln w="63500" cmpd="thinThick">
              <a:solidFill>
                <a:schemeClr val="tx1">
                  <a:lumMod val="65000"/>
                  <a:lumOff val="35000"/>
                </a:schemeClr>
              </a:solidFill>
              <a:round/>
            </a:ln>
          </p:spPr>
          <p:txBody>
            <a:bodyPr wrap="none" lIns="89999" tIns="46800" rIns="89999" bIns="46800" anchor="ctr"/>
            <a:lstStyle/>
            <a:p>
              <a:pPr lvl="0">
                <a:defRPr/>
              </a:pPr>
              <a:endParaRPr lang="ko-KR" altLang="en-US">
                <a:latin typeface="Arial"/>
                <a:ea typeface="맑은 고딕"/>
                <a:cs typeface="Arial"/>
              </a:endParaRPr>
            </a:p>
          </p:txBody>
        </p:sp>
      </p:grpSp>
      <p:sp>
        <p:nvSpPr>
          <p:cNvPr id="14" name="Text Box 2"/>
          <p:cNvSpPr txBox="1">
            <a:spLocks noChangeArrowheads="1"/>
          </p:cNvSpPr>
          <p:nvPr/>
        </p:nvSpPr>
        <p:spPr>
          <a:xfrm>
            <a:off x="4815340" y="5466821"/>
            <a:ext cx="6714219" cy="514032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square" lIns="89959" tIns="46779" rIns="89959" bIns="46779">
            <a:spAutoFit/>
          </a:bodyPr>
          <a:lstStyle>
            <a:lvl1pPr marL="0" indent="0" algn="ctr" rtl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defRPr kumimoji="1" sz="1300" b="0" i="0" u="none" strike="noStrike" kern="1200" cap="none" spc="0" normalizeH="0" baseline="0">
                <a:solidFill>
                  <a:schemeClr val="tx1"/>
                </a:solidFill>
                <a:latin typeface="Arial"/>
                <a:ea typeface="바탕"/>
                <a:cs typeface="Arial"/>
              </a:defRPr>
            </a:lvl1pPr>
          </a:lstStyle>
          <a:p>
            <a:pPr algn="r" defTabSz="761648">
              <a:lnSpc>
                <a:spcPct val="140000"/>
              </a:lnSpc>
              <a:defRPr/>
            </a:pPr>
            <a:r>
              <a:rPr lang="en-US" altLang="ko-KR" sz="2000" b="1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Kosmo</a:t>
            </a:r>
            <a:r>
              <a:rPr lang="en-US" altLang="ko-KR" sz="2000" b="1">
                <a:solidFill>
                  <a:srgbClr val="000000"/>
                </a:solidFill>
                <a:ea typeface="맑은 고딕"/>
              </a:rPr>
              <a:t>: </a:t>
            </a:r>
            <a:r>
              <a:rPr lang="ko-KR" altLang="en-US" sz="2000" b="1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오금환</a:t>
            </a:r>
            <a:endParaRPr lang="en-US" altLang="ko-KR" sz="2000" b="1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63398" y="553673"/>
            <a:ext cx="7071919" cy="65434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2800"/>
              <a:t>1. </a:t>
            </a:r>
            <a:r>
              <a:rPr lang="ko-KR" altLang="en-US" sz="2800"/>
              <a:t>화면 설계도</a:t>
            </a:r>
            <a:endParaRPr lang="ko-KR" altLang="en-US" sz="2800"/>
          </a:p>
        </p:txBody>
      </p:sp>
      <p:sp>
        <p:nvSpPr>
          <p:cNvPr id="13" name="직사각형 6"/>
          <p:cNvSpPr/>
          <p:nvPr/>
        </p:nvSpPr>
        <p:spPr>
          <a:xfrm>
            <a:off x="4910384" y="5896431"/>
            <a:ext cx="7071919" cy="65434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lvl="0" algn="r">
              <a:defRPr/>
            </a:pPr>
            <a:r>
              <a:rPr lang="en-US" altLang="ko-KR" sz="2000">
                <a:solidFill>
                  <a:srgbClr val="3057b9"/>
                </a:solidFill>
              </a:rPr>
              <a:t>Lotto Simulation Game</a:t>
            </a:r>
            <a:endParaRPr lang="en-US" altLang="ko-KR" sz="2000">
              <a:solidFill>
                <a:srgbClr val="3057b9"/>
              </a:solidFill>
            </a:endParaRPr>
          </a:p>
        </p:txBody>
      </p:sp>
      <p:pic>
        <p:nvPicPr>
          <p:cNvPr id="1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33129" y="1908809"/>
            <a:ext cx="1434478" cy="1394157"/>
          </a:xfrm>
          <a:prstGeom prst="rect">
            <a:avLst/>
          </a:prstGeom>
        </p:spPr>
      </p:pic>
      <p:sp>
        <p:nvSpPr>
          <p:cNvPr id="15" name="직사각형 5"/>
          <p:cNvSpPr/>
          <p:nvPr/>
        </p:nvSpPr>
        <p:spPr>
          <a:xfrm>
            <a:off x="763398" y="1887523"/>
            <a:ext cx="2782613" cy="1541477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244132" y="2395089"/>
            <a:ext cx="1703736" cy="1481585"/>
          </a:xfrm>
          <a:prstGeom prst="rect">
            <a:avLst/>
          </a:prstGeom>
        </p:spPr>
      </p:pic>
      <p:pic>
        <p:nvPicPr>
          <p:cNvPr id="1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389355" y="4161329"/>
            <a:ext cx="1413290" cy="1229011"/>
          </a:xfrm>
          <a:prstGeom prst="rect">
            <a:avLst/>
          </a:prstGeom>
        </p:spPr>
      </p:pic>
      <p:sp>
        <p:nvSpPr>
          <p:cNvPr id="19" name="직사각형 5"/>
          <p:cNvSpPr/>
          <p:nvPr/>
        </p:nvSpPr>
        <p:spPr>
          <a:xfrm>
            <a:off x="4699218" y="4040899"/>
            <a:ext cx="2793562" cy="1541477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직사각형 5"/>
          <p:cNvSpPr/>
          <p:nvPr/>
        </p:nvSpPr>
        <p:spPr>
          <a:xfrm>
            <a:off x="4699219" y="2335198"/>
            <a:ext cx="2793562" cy="1541477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직사각형 5"/>
          <p:cNvSpPr/>
          <p:nvPr/>
        </p:nvSpPr>
        <p:spPr>
          <a:xfrm>
            <a:off x="8344994" y="617523"/>
            <a:ext cx="2793562" cy="1541477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직사각형 5"/>
          <p:cNvSpPr/>
          <p:nvPr/>
        </p:nvSpPr>
        <p:spPr>
          <a:xfrm>
            <a:off x="8344117" y="2401216"/>
            <a:ext cx="2793562" cy="1541477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직사각형 5"/>
          <p:cNvSpPr/>
          <p:nvPr/>
        </p:nvSpPr>
        <p:spPr>
          <a:xfrm>
            <a:off x="8344117" y="4087251"/>
            <a:ext cx="2793562" cy="1541477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"/>
          <p:cNvSpPr/>
          <p:nvPr/>
        </p:nvSpPr>
        <p:spPr>
          <a:xfrm rot="20928736" flipH="1">
            <a:off x="2499110" y="57595"/>
            <a:ext cx="6667694" cy="2811792"/>
          </a:xfrm>
          <a:prstGeom prst="circularArrow">
            <a:avLst>
              <a:gd name="adj1" fmla="val 0"/>
              <a:gd name="adj2" fmla="val 1142319"/>
              <a:gd name="adj3" fmla="val 20155276"/>
              <a:gd name="adj4" fmla="val 11042342"/>
              <a:gd name="adj5" fmla="val 6550"/>
            </a:avLst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7" name=""/>
          <p:cNvCxnSpPr>
            <a:stCxn id="15" idx="3"/>
            <a:endCxn id="19" idx="1"/>
          </p:cNvCxnSpPr>
          <p:nvPr/>
        </p:nvCxnSpPr>
        <p:spPr>
          <a:xfrm rot="16200000" flipH="1">
            <a:off x="3045927" y="3158345"/>
            <a:ext cx="2153376" cy="1153207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"/>
          <p:cNvCxnSpPr/>
          <p:nvPr/>
        </p:nvCxnSpPr>
        <p:spPr>
          <a:xfrm rot="16200000" flipV="1">
            <a:off x="3043845" y="3338354"/>
            <a:ext cx="2158805" cy="1109902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"/>
          <p:cNvSpPr/>
          <p:nvPr/>
        </p:nvSpPr>
        <p:spPr>
          <a:xfrm rot="20928736">
            <a:off x="2972651" y="161218"/>
            <a:ext cx="6092742" cy="2721622"/>
          </a:xfrm>
          <a:prstGeom prst="circularArrow">
            <a:avLst>
              <a:gd name="adj1" fmla="val 0"/>
              <a:gd name="adj2" fmla="val 1142319"/>
              <a:gd name="adj3" fmla="val 20155276"/>
              <a:gd name="adj4" fmla="val 11042342"/>
              <a:gd name="adj5" fmla="val 6550"/>
            </a:avLst>
          </a:prstGeom>
          <a:ln>
            <a:solidFill>
              <a:schemeClr val="accent1"/>
            </a:solidFill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"/>
          <p:cNvSpPr/>
          <p:nvPr/>
        </p:nvSpPr>
        <p:spPr>
          <a:xfrm>
            <a:off x="4311431" y="856155"/>
            <a:ext cx="1784569" cy="24086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500" b="1"/>
              <a:t>입력 에러 시</a:t>
            </a:r>
            <a:endParaRPr lang="ko-KR" altLang="en-US" sz="1500" b="1"/>
          </a:p>
        </p:txBody>
      </p:sp>
      <p:sp>
        <p:nvSpPr>
          <p:cNvPr id="34" name=""/>
          <p:cNvSpPr/>
          <p:nvPr/>
        </p:nvSpPr>
        <p:spPr>
          <a:xfrm>
            <a:off x="4716517" y="462018"/>
            <a:ext cx="1894051" cy="251810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500" b="1"/>
              <a:t>‘</a:t>
            </a:r>
            <a:r>
              <a:rPr lang="ko-KR" altLang="en-US" sz="1500" b="1"/>
              <a:t>다시</a:t>
            </a:r>
            <a:r>
              <a:rPr lang="en-US" altLang="ko-KR" sz="1500" b="1"/>
              <a:t>’</a:t>
            </a:r>
            <a:r>
              <a:rPr lang="ko-KR" altLang="en-US" sz="1500" b="1"/>
              <a:t>버튼 클릭 시</a:t>
            </a:r>
            <a:endParaRPr lang="ko-KR" altLang="en-US" sz="1500" b="1"/>
          </a:p>
        </p:txBody>
      </p:sp>
      <p:sp>
        <p:nvSpPr>
          <p:cNvPr id="35" name=""/>
          <p:cNvSpPr/>
          <p:nvPr/>
        </p:nvSpPr>
        <p:spPr>
          <a:xfrm>
            <a:off x="2253157" y="4184432"/>
            <a:ext cx="2058276" cy="240861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500" b="1"/>
              <a:t>올바른 숫자 입력 시</a:t>
            </a:r>
            <a:endParaRPr lang="ko-KR" altLang="en-US" sz="1500" b="1"/>
          </a:p>
        </p:txBody>
      </p:sp>
      <p:cxnSp>
        <p:nvCxnSpPr>
          <p:cNvPr id="37" name=""/>
          <p:cNvCxnSpPr>
            <a:endCxn id="20" idx="1"/>
          </p:cNvCxnSpPr>
          <p:nvPr/>
        </p:nvCxnSpPr>
        <p:spPr>
          <a:xfrm>
            <a:off x="3561474" y="2465552"/>
            <a:ext cx="1137745" cy="640384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"/>
          <p:cNvCxnSpPr/>
          <p:nvPr/>
        </p:nvCxnSpPr>
        <p:spPr>
          <a:xfrm rot="10800000">
            <a:off x="3507911" y="2505862"/>
            <a:ext cx="1144120" cy="730338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034463" y="656064"/>
            <a:ext cx="1436783" cy="1448828"/>
          </a:xfrm>
          <a:prstGeom prst="rect">
            <a:avLst/>
          </a:prstGeom>
        </p:spPr>
      </p:pic>
      <p:sp>
        <p:nvSpPr>
          <p:cNvPr id="40" name=""/>
          <p:cNvSpPr/>
          <p:nvPr/>
        </p:nvSpPr>
        <p:spPr>
          <a:xfrm>
            <a:off x="2592550" y="4447189"/>
            <a:ext cx="1806464" cy="273706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500" b="1"/>
              <a:t>‘</a:t>
            </a:r>
            <a:r>
              <a:rPr lang="ko-KR" altLang="en-US" sz="1500" b="1"/>
              <a:t>다시</a:t>
            </a:r>
            <a:r>
              <a:rPr lang="en-US" altLang="ko-KR" sz="1500" b="1"/>
              <a:t>’</a:t>
            </a:r>
            <a:r>
              <a:rPr lang="ko-KR" altLang="en-US" sz="1500" b="1"/>
              <a:t>버튼 클릭 시</a:t>
            </a:r>
            <a:endParaRPr lang="ko-KR" altLang="en-US" sz="1500" b="1"/>
          </a:p>
        </p:txBody>
      </p:sp>
      <p:sp>
        <p:nvSpPr>
          <p:cNvPr id="41" name=""/>
          <p:cNvSpPr/>
          <p:nvPr/>
        </p:nvSpPr>
        <p:spPr>
          <a:xfrm>
            <a:off x="1152853" y="5684782"/>
            <a:ext cx="1850258" cy="416034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2">
            <a:schemeClr val="accent2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메인 입력 화면</a:t>
            </a:r>
            <a:endParaRPr lang="ko-KR" altLang="en-US"/>
          </a:p>
        </p:txBody>
      </p:sp>
      <p:sp>
        <p:nvSpPr>
          <p:cNvPr id="42" name=""/>
          <p:cNvSpPr/>
          <p:nvPr/>
        </p:nvSpPr>
        <p:spPr>
          <a:xfrm>
            <a:off x="5039491" y="5672958"/>
            <a:ext cx="1850258" cy="416034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2">
            <a:schemeClr val="accent2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결과 출력</a:t>
            </a:r>
            <a:endParaRPr lang="ko-KR" altLang="en-US"/>
          </a:p>
        </p:txBody>
      </p:sp>
      <p:sp>
        <p:nvSpPr>
          <p:cNvPr id="44" name=""/>
          <p:cNvSpPr/>
          <p:nvPr/>
        </p:nvSpPr>
        <p:spPr>
          <a:xfrm>
            <a:off x="8615527" y="5691133"/>
            <a:ext cx="2364826" cy="416034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2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입력 에러 처리 화면</a:t>
            </a:r>
            <a:endParaRPr lang="ko-KR" altLang="en-US"/>
          </a:p>
        </p:txBody>
      </p:sp>
      <p:pic>
        <p:nvPicPr>
          <p:cNvPr id="45" name="그림 2"/>
          <p:cNvPicPr>
            <a:picLocks noChangeAspect="1"/>
          </p:cNvPicPr>
          <p:nvPr/>
        </p:nvPicPr>
        <p:blipFill rotWithShape="1">
          <a:blip r:embed="rId6"/>
          <a:srcRect l="16520" r="17210" b="12190"/>
          <a:stretch>
            <a:fillRect/>
          </a:stretch>
        </p:blipFill>
        <p:spPr>
          <a:xfrm>
            <a:off x="8715526" y="2492693"/>
            <a:ext cx="2108656" cy="1419638"/>
          </a:xfrm>
          <a:prstGeom prst="rect">
            <a:avLst/>
          </a:prstGeom>
        </p:spPr>
      </p:pic>
      <p:pic>
        <p:nvPicPr>
          <p:cNvPr id="46" name=""/>
          <p:cNvPicPr>
            <a:picLocks noChangeAspect="1"/>
          </p:cNvPicPr>
          <p:nvPr/>
        </p:nvPicPr>
        <p:blipFill rotWithShape="1">
          <a:blip r:embed="rId7"/>
          <a:srcRect l="20860" r="21390"/>
          <a:stretch>
            <a:fillRect/>
          </a:stretch>
        </p:blipFill>
        <p:spPr>
          <a:xfrm>
            <a:off x="8868278" y="4121660"/>
            <a:ext cx="1805954" cy="14756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37439" y="1963550"/>
            <a:ext cx="3771093" cy="366509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63398" y="1887523"/>
            <a:ext cx="7315200" cy="374149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63398" y="553673"/>
            <a:ext cx="7071919" cy="65434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2800"/>
              <a:t>2.</a:t>
            </a:r>
            <a:r>
              <a:rPr lang="ko-KR" altLang="en-US" sz="2800"/>
              <a:t> 로또 메인 화면</a:t>
            </a:r>
            <a:endParaRPr lang="ko-KR" altLang="en-US" sz="2800"/>
          </a:p>
        </p:txBody>
      </p:sp>
      <p:sp>
        <p:nvSpPr>
          <p:cNvPr id="8" name="직사각형 6"/>
          <p:cNvSpPr/>
          <p:nvPr/>
        </p:nvSpPr>
        <p:spPr>
          <a:xfrm>
            <a:off x="4910384" y="5896431"/>
            <a:ext cx="7071919" cy="65434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lvl="0" algn="r">
              <a:defRPr/>
            </a:pPr>
            <a:r>
              <a:rPr lang="en-US" altLang="ko-KR" sz="2000">
                <a:solidFill>
                  <a:srgbClr val="3057b9"/>
                </a:solidFill>
              </a:rPr>
              <a:t>Lotto Simulation Game</a:t>
            </a:r>
            <a:endParaRPr lang="en-US" altLang="ko-KR" sz="2000">
              <a:solidFill>
                <a:srgbClr val="3057b9"/>
              </a:solidFill>
            </a:endParaRPr>
          </a:p>
        </p:txBody>
      </p:sp>
      <p:sp>
        <p:nvSpPr>
          <p:cNvPr id="11" name=""/>
          <p:cNvSpPr/>
          <p:nvPr/>
        </p:nvSpPr>
        <p:spPr>
          <a:xfrm>
            <a:off x="3835180" y="3713655"/>
            <a:ext cx="2704224" cy="4707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2" name=""/>
          <p:cNvSpPr/>
          <p:nvPr/>
        </p:nvSpPr>
        <p:spPr>
          <a:xfrm>
            <a:off x="5543112" y="4250121"/>
            <a:ext cx="886810" cy="4707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3"/>
          <a:srcRect l="15530" t="22520" r="21080" b="17160"/>
          <a:stretch>
            <a:fillRect/>
          </a:stretch>
        </p:blipFill>
        <p:spPr>
          <a:xfrm>
            <a:off x="8360852" y="3429000"/>
            <a:ext cx="1250994" cy="615993"/>
          </a:xfrm>
          <a:prstGeom prst="rect">
            <a:avLst/>
          </a:prstGeom>
        </p:spPr>
      </p:pic>
      <p:pic>
        <p:nvPicPr>
          <p:cNvPr id="1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204113" y="1859280"/>
            <a:ext cx="3491361" cy="490972"/>
          </a:xfrm>
          <a:prstGeom prst="rect">
            <a:avLst/>
          </a:prstGeom>
        </p:spPr>
      </p:pic>
      <p:cxnSp>
        <p:nvCxnSpPr>
          <p:cNvPr id="15" name=""/>
          <p:cNvCxnSpPr>
            <a:stCxn id="14" idx="1"/>
            <a:endCxn id="11" idx="0"/>
          </p:cNvCxnSpPr>
          <p:nvPr/>
        </p:nvCxnSpPr>
        <p:spPr>
          <a:xfrm rot="10800000" flipV="1">
            <a:off x="5187292" y="2104770"/>
            <a:ext cx="3016825" cy="160888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"/>
          <p:cNvCxnSpPr>
            <a:stCxn id="19" idx="1"/>
            <a:endCxn id="12" idx="3"/>
          </p:cNvCxnSpPr>
          <p:nvPr/>
        </p:nvCxnSpPr>
        <p:spPr>
          <a:xfrm rot="10800000" flipV="1">
            <a:off x="6429922" y="3762922"/>
            <a:ext cx="1753148" cy="72258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"/>
          <p:cNvSpPr/>
          <p:nvPr/>
        </p:nvSpPr>
        <p:spPr>
          <a:xfrm>
            <a:off x="8192594" y="1808655"/>
            <a:ext cx="3481551" cy="766379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8" name=""/>
          <p:cNvSpPr/>
          <p:nvPr/>
        </p:nvSpPr>
        <p:spPr>
          <a:xfrm>
            <a:off x="8194018" y="2432707"/>
            <a:ext cx="3481551" cy="766379"/>
          </a:xfrm>
          <a:prstGeom prst="rect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p>
            <a:pPr>
              <a:defRPr/>
            </a:pPr>
            <a:r>
              <a:rPr lang="ko-KR" altLang="en-US" b="1">
                <a:solidFill>
                  <a:schemeClr val="lt1"/>
                </a:solidFill>
              </a:rPr>
              <a:t>숫자를 입력하는 부분</a:t>
            </a:r>
            <a:r>
              <a:rPr lang="en-US" altLang="ko-KR" b="1">
                <a:solidFill>
                  <a:schemeClr val="lt1"/>
                </a:solidFill>
              </a:rPr>
              <a:t>.</a:t>
            </a:r>
            <a:endParaRPr lang="en-US" altLang="ko-KR" b="1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 b="1">
                <a:solidFill>
                  <a:schemeClr val="lt1"/>
                </a:solidFill>
              </a:rPr>
              <a:t>숫자는 직접 입력해야 합니다</a:t>
            </a:r>
            <a:r>
              <a:rPr lang="en-US" altLang="ko-KR" b="1">
                <a:solidFill>
                  <a:schemeClr val="lt1"/>
                </a:solidFill>
              </a:rPr>
              <a:t>.</a:t>
            </a:r>
            <a:endParaRPr lang="en-US" altLang="ko-KR" b="1">
              <a:solidFill>
                <a:schemeClr val="lt1"/>
              </a:solidFill>
            </a:endParaRPr>
          </a:p>
        </p:txBody>
      </p:sp>
      <p:sp>
        <p:nvSpPr>
          <p:cNvPr id="19" name=""/>
          <p:cNvSpPr/>
          <p:nvPr/>
        </p:nvSpPr>
        <p:spPr>
          <a:xfrm>
            <a:off x="8183070" y="3429000"/>
            <a:ext cx="3481551" cy="667844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0" name=""/>
          <p:cNvSpPr/>
          <p:nvPr/>
        </p:nvSpPr>
        <p:spPr>
          <a:xfrm>
            <a:off x="8184493" y="4042103"/>
            <a:ext cx="3481551" cy="1576551"/>
          </a:xfrm>
          <a:prstGeom prst="rect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p>
            <a:pPr>
              <a:lnSpc>
                <a:spcPct val="150000"/>
              </a:lnSpc>
              <a:defRPr/>
            </a:pPr>
            <a:r>
              <a:rPr lang="ko-KR" altLang="en-US" sz="1400" b="1">
                <a:solidFill>
                  <a:schemeClr val="lt1"/>
                </a:solidFill>
              </a:rPr>
              <a:t>입력한 숫자를 제출하는 버튼과</a:t>
            </a:r>
            <a:endParaRPr lang="ko-KR" altLang="en-US" sz="1400" b="1">
              <a:solidFill>
                <a:schemeClr val="lt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400" b="1">
                <a:solidFill>
                  <a:schemeClr val="lt1"/>
                </a:solidFill>
              </a:rPr>
              <a:t>숫자를 재설정 하는 버튼</a:t>
            </a:r>
            <a:r>
              <a:rPr lang="en-US" altLang="ko-KR" sz="1400" b="1">
                <a:solidFill>
                  <a:schemeClr val="lt1"/>
                </a:solidFill>
              </a:rPr>
              <a:t>,</a:t>
            </a:r>
            <a:endParaRPr lang="en-US" altLang="ko-KR" sz="1400" b="1">
              <a:solidFill>
                <a:schemeClr val="lt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400" b="1">
                <a:solidFill>
                  <a:schemeClr val="lt1"/>
                </a:solidFill>
              </a:rPr>
              <a:t>수동이 아닌 자동으로 돌리는 버튼</a:t>
            </a:r>
            <a:r>
              <a:rPr lang="en-US" altLang="ko-KR" sz="1400" b="1">
                <a:solidFill>
                  <a:schemeClr val="lt1"/>
                </a:solidFill>
              </a:rPr>
              <a:t>,</a:t>
            </a:r>
            <a:r>
              <a:rPr lang="ko-KR" altLang="en-US" sz="1400" b="1">
                <a:solidFill>
                  <a:schemeClr val="lt1"/>
                </a:solidFill>
              </a:rPr>
              <a:t> </a:t>
            </a:r>
            <a:r>
              <a:rPr lang="en-US" altLang="ko-KR" sz="1400" b="1">
                <a:solidFill>
                  <a:schemeClr val="lt1"/>
                </a:solidFill>
              </a:rPr>
              <a:t>Simple-Games</a:t>
            </a:r>
            <a:r>
              <a:rPr lang="ko-KR" altLang="en-US" sz="1400" b="1">
                <a:solidFill>
                  <a:schemeClr val="lt1"/>
                </a:solidFill>
              </a:rPr>
              <a:t> 홈으로 돌아가는 버튼이 있습니다</a:t>
            </a:r>
            <a:r>
              <a:rPr lang="en-US" altLang="ko-KR" sz="1400" b="1">
                <a:solidFill>
                  <a:schemeClr val="lt1"/>
                </a:solidFill>
              </a:rPr>
              <a:t>.</a:t>
            </a:r>
            <a:endParaRPr lang="en-US" altLang="ko-KR" sz="1400" b="1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02957" y="2086194"/>
            <a:ext cx="3797732" cy="368388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63398" y="1887523"/>
            <a:ext cx="7315200" cy="374149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63398" y="553673"/>
            <a:ext cx="7071919" cy="65434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2800"/>
              <a:t>3. </a:t>
            </a:r>
            <a:r>
              <a:rPr lang="ko-KR" altLang="en-US" sz="2800"/>
              <a:t>직접 입력 시 나오는 결과 화면</a:t>
            </a:r>
            <a:endParaRPr lang="ko-KR" altLang="en-US" sz="2800"/>
          </a:p>
        </p:txBody>
      </p:sp>
      <p:sp>
        <p:nvSpPr>
          <p:cNvPr id="8" name="직사각형 6"/>
          <p:cNvSpPr/>
          <p:nvPr/>
        </p:nvSpPr>
        <p:spPr>
          <a:xfrm>
            <a:off x="4910384" y="5896431"/>
            <a:ext cx="7071919" cy="65434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lvl="0" algn="r">
              <a:defRPr/>
            </a:pPr>
            <a:r>
              <a:rPr lang="en-US" altLang="ko-KR" sz="2000">
                <a:solidFill>
                  <a:srgbClr val="3057b9"/>
                </a:solidFill>
              </a:rPr>
              <a:t>Lotto Simulation Game</a:t>
            </a:r>
            <a:endParaRPr lang="en-US" altLang="ko-KR" sz="2000">
              <a:solidFill>
                <a:srgbClr val="3057b9"/>
              </a:solidFill>
            </a:endParaRPr>
          </a:p>
        </p:txBody>
      </p:sp>
      <p:sp>
        <p:nvSpPr>
          <p:cNvPr id="9" name=""/>
          <p:cNvSpPr/>
          <p:nvPr/>
        </p:nvSpPr>
        <p:spPr>
          <a:xfrm>
            <a:off x="3235475" y="2425591"/>
            <a:ext cx="2704224" cy="9306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0" name=""/>
          <p:cNvCxnSpPr/>
          <p:nvPr/>
        </p:nvCxnSpPr>
        <p:spPr>
          <a:xfrm rot="10800000" flipV="1">
            <a:off x="4587588" y="1028042"/>
            <a:ext cx="3623532" cy="143750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"/>
          <p:cNvSpPr/>
          <p:nvPr/>
        </p:nvSpPr>
        <p:spPr>
          <a:xfrm>
            <a:off x="3923792" y="3505200"/>
            <a:ext cx="1072931" cy="4707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"/>
          <p:cNvSpPr/>
          <p:nvPr/>
        </p:nvSpPr>
        <p:spPr>
          <a:xfrm>
            <a:off x="4192244" y="3976853"/>
            <a:ext cx="635001" cy="2189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"/>
          <p:cNvSpPr/>
          <p:nvPr/>
        </p:nvSpPr>
        <p:spPr>
          <a:xfrm>
            <a:off x="4257057" y="4457701"/>
            <a:ext cx="503621" cy="2080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"/>
          <p:cNvSpPr/>
          <p:nvPr/>
        </p:nvSpPr>
        <p:spPr>
          <a:xfrm>
            <a:off x="8192594" y="456105"/>
            <a:ext cx="3481551" cy="1226207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"/>
          <p:cNvSpPr/>
          <p:nvPr/>
        </p:nvSpPr>
        <p:spPr>
          <a:xfrm>
            <a:off x="8195439" y="1674210"/>
            <a:ext cx="3481551" cy="1061982"/>
          </a:xfrm>
          <a:prstGeom prst="rect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>
                <a:solidFill>
                  <a:schemeClr val="lt1"/>
                </a:solidFill>
              </a:rPr>
              <a:t>USER</a:t>
            </a:r>
            <a:r>
              <a:rPr lang="ko-KR" altLang="en-US" sz="1600" b="1">
                <a:solidFill>
                  <a:schemeClr val="lt1"/>
                </a:solidFill>
              </a:rPr>
              <a:t>가 입력한 숫자와 추첨된 숫자를 출력합니다</a:t>
            </a:r>
            <a:r>
              <a:rPr lang="en-US" altLang="ko-KR" sz="1600" b="1">
                <a:solidFill>
                  <a:schemeClr val="lt1"/>
                </a:solidFill>
              </a:rPr>
              <a:t>.</a:t>
            </a:r>
            <a:r>
              <a:rPr lang="ko-KR" altLang="en-US" sz="1600" b="1">
                <a:solidFill>
                  <a:schemeClr val="lt1"/>
                </a:solidFill>
              </a:rPr>
              <a:t> </a:t>
            </a:r>
            <a:endParaRPr lang="ko-KR" altLang="en-US" sz="1600" b="1">
              <a:solidFill>
                <a:schemeClr val="lt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>
                <a:solidFill>
                  <a:schemeClr val="lt1"/>
                </a:solidFill>
              </a:rPr>
              <a:t>보너스번호도 함께 출력합니다</a:t>
            </a:r>
            <a:r>
              <a:rPr lang="en-US" altLang="ko-KR" sz="1600" b="1">
                <a:solidFill>
                  <a:schemeClr val="lt1"/>
                </a:solidFill>
              </a:rPr>
              <a:t>.</a:t>
            </a:r>
            <a:endParaRPr lang="en-US" altLang="ko-KR" sz="1600" b="1">
              <a:solidFill>
                <a:schemeClr val="lt1"/>
              </a:solidFill>
            </a:endParaRPr>
          </a:p>
        </p:txBody>
      </p:sp>
      <p:sp>
        <p:nvSpPr>
          <p:cNvPr id="20" name=""/>
          <p:cNvSpPr/>
          <p:nvPr/>
        </p:nvSpPr>
        <p:spPr>
          <a:xfrm>
            <a:off x="8192594" y="2820057"/>
            <a:ext cx="3481551" cy="492672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2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231542" y="2838450"/>
            <a:ext cx="1354171" cy="457329"/>
          </a:xfrm>
          <a:prstGeom prst="rect">
            <a:avLst/>
          </a:prstGeom>
        </p:spPr>
      </p:pic>
      <p:sp>
        <p:nvSpPr>
          <p:cNvPr id="22" name=""/>
          <p:cNvSpPr/>
          <p:nvPr/>
        </p:nvSpPr>
        <p:spPr>
          <a:xfrm>
            <a:off x="8195439" y="3294554"/>
            <a:ext cx="3481551" cy="459827"/>
          </a:xfrm>
          <a:prstGeom prst="rect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sz="1600" b="1">
                <a:solidFill>
                  <a:schemeClr val="lt1"/>
                </a:solidFill>
              </a:rPr>
              <a:t>결과를 출력합니다</a:t>
            </a:r>
            <a:r>
              <a:rPr lang="en-US" altLang="ko-KR" sz="1600" b="1">
                <a:solidFill>
                  <a:schemeClr val="lt1"/>
                </a:solidFill>
              </a:rPr>
              <a:t>.</a:t>
            </a:r>
            <a:endParaRPr lang="en-US" altLang="ko-KR" sz="1600" b="1">
              <a:solidFill>
                <a:schemeClr val="lt1"/>
              </a:solidFill>
            </a:endParaRPr>
          </a:p>
        </p:txBody>
      </p:sp>
      <p:sp>
        <p:nvSpPr>
          <p:cNvPr id="23" name=""/>
          <p:cNvSpPr/>
          <p:nvPr/>
        </p:nvSpPr>
        <p:spPr>
          <a:xfrm>
            <a:off x="8191718" y="3837371"/>
            <a:ext cx="3481551" cy="492672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"/>
          <p:cNvSpPr/>
          <p:nvPr/>
        </p:nvSpPr>
        <p:spPr>
          <a:xfrm>
            <a:off x="8194563" y="4311868"/>
            <a:ext cx="3481551" cy="459827"/>
          </a:xfrm>
          <a:prstGeom prst="rect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sz="1600" b="1">
                <a:solidFill>
                  <a:schemeClr val="lt1"/>
                </a:solidFill>
              </a:rPr>
              <a:t>맞은 숫자를 출력합니다</a:t>
            </a:r>
            <a:r>
              <a:rPr lang="en-US" altLang="ko-KR" sz="1600" b="1">
                <a:solidFill>
                  <a:schemeClr val="lt1"/>
                </a:solidFill>
              </a:rPr>
              <a:t>.</a:t>
            </a:r>
            <a:endParaRPr lang="en-US" altLang="ko-KR" sz="1600" b="1">
              <a:solidFill>
                <a:schemeClr val="lt1"/>
              </a:solidFill>
            </a:endParaRPr>
          </a:p>
        </p:txBody>
      </p:sp>
      <p:sp>
        <p:nvSpPr>
          <p:cNvPr id="28" name=""/>
          <p:cNvSpPr/>
          <p:nvPr/>
        </p:nvSpPr>
        <p:spPr>
          <a:xfrm>
            <a:off x="8190843" y="4865633"/>
            <a:ext cx="3481551" cy="492672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9" name=""/>
          <p:cNvSpPr/>
          <p:nvPr/>
        </p:nvSpPr>
        <p:spPr>
          <a:xfrm>
            <a:off x="8193688" y="5340130"/>
            <a:ext cx="3481551" cy="700689"/>
          </a:xfrm>
          <a:prstGeom prst="rect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sz="1500" b="1">
                <a:solidFill>
                  <a:schemeClr val="lt1"/>
                </a:solidFill>
              </a:rPr>
              <a:t>로또 메인 화면으로 돌아가는 버튼입니다</a:t>
            </a:r>
            <a:r>
              <a:rPr lang="en-US" altLang="ko-KR" sz="1500" b="1">
                <a:solidFill>
                  <a:schemeClr val="lt1"/>
                </a:solidFill>
              </a:rPr>
              <a:t>.</a:t>
            </a:r>
            <a:endParaRPr lang="en-US" altLang="ko-KR" sz="1500" b="1">
              <a:solidFill>
                <a:schemeClr val="lt1"/>
              </a:solidFill>
            </a:endParaRPr>
          </a:p>
        </p:txBody>
      </p:sp>
      <p:pic>
        <p:nvPicPr>
          <p:cNvPr id="3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493600" y="4897382"/>
            <a:ext cx="627730" cy="413887"/>
          </a:xfrm>
          <a:prstGeom prst="rect">
            <a:avLst/>
          </a:prstGeom>
        </p:spPr>
      </p:pic>
      <p:cxnSp>
        <p:nvCxnSpPr>
          <p:cNvPr id="32" name=""/>
          <p:cNvCxnSpPr>
            <a:endCxn id="12" idx="3"/>
          </p:cNvCxnSpPr>
          <p:nvPr/>
        </p:nvCxnSpPr>
        <p:spPr>
          <a:xfrm rot="10800000" flipV="1">
            <a:off x="4996724" y="3008809"/>
            <a:ext cx="3268261" cy="73177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"/>
          <p:cNvCxnSpPr>
            <a:endCxn id="13" idx="3"/>
          </p:cNvCxnSpPr>
          <p:nvPr/>
        </p:nvCxnSpPr>
        <p:spPr>
          <a:xfrm rot="10800000" flipV="1">
            <a:off x="4827245" y="4058977"/>
            <a:ext cx="3360227" cy="2735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"/>
          <p:cNvCxnSpPr>
            <a:endCxn id="15" idx="3"/>
          </p:cNvCxnSpPr>
          <p:nvPr/>
        </p:nvCxnSpPr>
        <p:spPr>
          <a:xfrm rot="10800000">
            <a:off x="4760678" y="4561709"/>
            <a:ext cx="3437740" cy="51545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312123" y="3885412"/>
            <a:ext cx="1165859" cy="335280"/>
          </a:xfrm>
          <a:prstGeom prst="rect">
            <a:avLst/>
          </a:prstGeom>
        </p:spPr>
      </p:pic>
      <p:pic>
        <p:nvPicPr>
          <p:cNvPr id="38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433457" y="487284"/>
            <a:ext cx="3093984" cy="11808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708</ep:Words>
  <ep:PresentationFormat>와이드스크린</ep:PresentationFormat>
  <ep:Paragraphs>129</ep:Paragraphs>
  <ep:Slides>25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ep:HeadingPairs>
  <ep:TitlesOfParts>
    <vt:vector size="26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2021-12-03T10:24:12.000</dcterms:created>
  <dc:creator>kosmo</dc:creator>
  <cp:lastModifiedBy>user</cp:lastModifiedBy>
  <dcterms:modified xsi:type="dcterms:W3CDTF">2021-12-04T14:29:18.515</dcterms:modified>
  <cp:revision>61</cp:revision>
  <dc:title>PowerPoint 프레젠테이션</dc:title>
  <cp:version>1000.0000.01</cp:version>
</cp:coreProperties>
</file>