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PWQtMpxejGyauSIvHmgOuNIy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B6F01D-1101-4CA9-99C6-665557380940}">
  <a:tblStyle styleId="{B2B6F01D-1101-4CA9-99C6-665557380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fc58f42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dfc58f421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fc58f42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fc58f4217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96aa77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df96aa77b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c1bf42c6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fc1bf42c6_3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1d9548c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e1d9548c2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1d9548c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e1d9548c2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1d9548c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e1d9548c24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1d9548c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e1d9548c24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1d9548c2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e1d9548c24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1d9548c2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e1d9548c24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c1bf42c6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fc1bf42c6_3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1d9548c2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e1d9548c24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9548c2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e1d9548c24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c1bf42c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fc1bf42c6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c1bf42c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fc1bf42c6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c1bf42c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dfc1bf42c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c58f42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dfc58f421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c1bf42c6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fc1bf42c6_3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fc58f421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fc58f4217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hyperlink" Target="https://dacon.io/competitions/official/21265/data" TargetMode="External"/><Relationship Id="rId9" Type="http://schemas.openxmlformats.org/officeDocument/2006/relationships/hyperlink" Target="https://github.com/Haebuk/dataminingTP" TargetMode="External"/><Relationship Id="rId5" Type="http://schemas.openxmlformats.org/officeDocument/2006/relationships/hyperlink" Target="https://dacon.io/competitions/official/21265/data" TargetMode="External"/><Relationship Id="rId6" Type="http://schemas.openxmlformats.org/officeDocument/2006/relationships/hyperlink" Target="http://rt.molit.go.kr/" TargetMode="External"/><Relationship Id="rId7" Type="http://schemas.openxmlformats.org/officeDocument/2006/relationships/hyperlink" Target="http://rt.molit.go.kr/" TargetMode="External"/><Relationship Id="rId8" Type="http://schemas.openxmlformats.org/officeDocument/2006/relationships/hyperlink" Target="https://github.com/Haebuk/dataminingT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7507" l="59" r="99" t="1715"/>
          <a:stretch/>
        </p:blipFill>
        <p:spPr>
          <a:xfrm>
            <a:off x="5699318" y="2660948"/>
            <a:ext cx="12588680" cy="76260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90943" y="981075"/>
            <a:ext cx="854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91919"/>
                </a:solidFill>
              </a:rPr>
              <a:t>건국대학교 데이터마이닝 Term Project</a:t>
            </a:r>
            <a:endParaRPr b="1" sz="1700"/>
          </a:p>
        </p:txBody>
      </p:sp>
      <p:grpSp>
        <p:nvGrpSpPr>
          <p:cNvPr id="86" name="Google Shape;86;p1"/>
          <p:cNvGrpSpPr/>
          <p:nvPr/>
        </p:nvGrpSpPr>
        <p:grpSpPr>
          <a:xfrm>
            <a:off x="990962" y="2660952"/>
            <a:ext cx="6594900" cy="4121838"/>
            <a:chOff x="-21200" y="0"/>
            <a:chExt cx="8793200" cy="5495784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-21200" y="192804"/>
              <a:ext cx="8772000" cy="42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900">
                  <a:solidFill>
                    <a:srgbClr val="191919"/>
                  </a:solidFill>
                </a:rPr>
                <a:t>아파트 </a:t>
              </a:r>
              <a:endParaRPr sz="69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900">
                  <a:solidFill>
                    <a:srgbClr val="191919"/>
                  </a:solidFill>
                </a:rPr>
                <a:t>실거래가 </a:t>
              </a:r>
              <a:endParaRPr sz="69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900">
                  <a:solidFill>
                    <a:srgbClr val="191919"/>
                  </a:solidFill>
                </a:rPr>
                <a:t>예측</a:t>
              </a:r>
              <a:endParaRPr sz="500"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4633884"/>
              <a:ext cx="87720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191919"/>
                  </a:solidFill>
                </a:rPr>
                <a:t>201610841 유재성</a:t>
              </a:r>
              <a:endParaRPr/>
            </a:p>
          </p:txBody>
        </p:sp>
        <p:cxnSp>
          <p:nvCxnSpPr>
            <p:cNvPr id="89" name="Google Shape;89;p1"/>
            <p:cNvCxnSpPr/>
            <p:nvPr/>
          </p:nvCxnSpPr>
          <p:spPr>
            <a:xfrm>
              <a:off x="0" y="0"/>
              <a:ext cx="561716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dfc58f4217_0_22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269" name="Google Shape;269;gdfc58f4217_0_22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주소(동)</a:t>
              </a:r>
              <a:endParaRPr/>
            </a:p>
          </p:txBody>
        </p:sp>
        <p:cxnSp>
          <p:nvCxnSpPr>
            <p:cNvPr id="270" name="Google Shape;270;gdfc58f4217_0_22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1" name="Google Shape;271;gdfc58f4217_0_22"/>
          <p:cNvSpPr txBox="1"/>
          <p:nvPr/>
        </p:nvSpPr>
        <p:spPr>
          <a:xfrm>
            <a:off x="1028700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72" name="Google Shape;272;gdfc58f4217_0_22"/>
          <p:cNvGrpSpPr/>
          <p:nvPr/>
        </p:nvGrpSpPr>
        <p:grpSpPr>
          <a:xfrm>
            <a:off x="1028700" y="5555868"/>
            <a:ext cx="5047775" cy="3710537"/>
            <a:chOff x="0" y="0"/>
            <a:chExt cx="6730366" cy="4947382"/>
          </a:xfrm>
        </p:grpSpPr>
        <p:sp>
          <p:nvSpPr>
            <p:cNvPr id="273" name="Google Shape;273;gdfc58f4217_0_22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중복되는 동의 이름을 변환</a:t>
              </a:r>
              <a:endParaRPr/>
            </a:p>
          </p:txBody>
        </p:sp>
        <p:sp>
          <p:nvSpPr>
            <p:cNvPr id="274" name="Google Shape;274;gdfc58f4217_0_22"/>
            <p:cNvSpPr txBox="1"/>
            <p:nvPr/>
          </p:nvSpPr>
          <p:spPr>
            <a:xfrm>
              <a:off x="1327366" y="1868782"/>
              <a:ext cx="54030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서울과 부산에서 중복되는 4개의 동(중동, 송정동, 사직동, 부암동)에 대해 이름을 변환함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중동 - 서울중동 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		  </a:t>
              </a:r>
              <a:r>
                <a:rPr lang="en-US" sz="2000">
                  <a:solidFill>
                    <a:srgbClr val="191919"/>
                  </a:solidFill>
                </a:rPr>
                <a:t> </a:t>
              </a:r>
              <a:r>
                <a:rPr lang="en-US" sz="2000">
                  <a:solidFill>
                    <a:srgbClr val="191919"/>
                  </a:solidFill>
                </a:rPr>
                <a:t>부산</a:t>
              </a:r>
              <a:r>
                <a:rPr lang="en-US" sz="2000">
                  <a:solidFill>
                    <a:srgbClr val="191919"/>
                  </a:solidFill>
                </a:rPr>
                <a:t>중동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75" name="Google Shape;275;gdfc58f4217_0_22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6" name="Google Shape;276;gdfc58f4217_0_22"/>
          <p:cNvSpPr txBox="1"/>
          <p:nvPr/>
        </p:nvSpPr>
        <p:spPr>
          <a:xfrm>
            <a:off x="6620128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277" name="Google Shape;277;gdfc58f4217_0_22"/>
          <p:cNvGrpSpPr/>
          <p:nvPr/>
        </p:nvGrpSpPr>
        <p:grpSpPr>
          <a:xfrm>
            <a:off x="6620128" y="5555868"/>
            <a:ext cx="5047775" cy="3710537"/>
            <a:chOff x="0" y="0"/>
            <a:chExt cx="6730366" cy="4947382"/>
          </a:xfrm>
        </p:grpSpPr>
        <p:sp>
          <p:nvSpPr>
            <p:cNvPr id="278" name="Google Shape;278;gdfc58f4217_0_22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동을 그룹화하여 가격 기준 내림차순 정렬</a:t>
              </a:r>
              <a:endParaRPr/>
            </a:p>
          </p:txBody>
        </p:sp>
        <p:sp>
          <p:nvSpPr>
            <p:cNvPr id="279" name="Google Shape;279;gdfc58f4217_0_22"/>
            <p:cNvSpPr txBox="1"/>
            <p:nvPr/>
          </p:nvSpPr>
          <p:spPr>
            <a:xfrm>
              <a:off x="1327366" y="1868782"/>
              <a:ext cx="54030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동별로 그룹화 한 다음 동 별 평균 실거래가를 계산하여 높은 순서대로 동을 정렬함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인접한 동 간 가격의 차이가 심해 이름이 같아도 다른 동으로 취급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80" name="Google Shape;280;gdfc58f4217_0_22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gdfc58f4217_0_22"/>
          <p:cNvSpPr txBox="1"/>
          <p:nvPr/>
        </p:nvSpPr>
        <p:spPr>
          <a:xfrm>
            <a:off x="12211557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282" name="Google Shape;282;gdfc58f4217_0_22"/>
          <p:cNvGrpSpPr/>
          <p:nvPr/>
        </p:nvGrpSpPr>
        <p:grpSpPr>
          <a:xfrm>
            <a:off x="12211557" y="5555868"/>
            <a:ext cx="5047775" cy="3310262"/>
            <a:chOff x="0" y="0"/>
            <a:chExt cx="6730366" cy="4413682"/>
          </a:xfrm>
        </p:grpSpPr>
        <p:sp>
          <p:nvSpPr>
            <p:cNvPr id="283" name="Google Shape;283;gdfc58f4217_0_22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정렬된 순서대로 순서형 범주 변환</a:t>
              </a:r>
              <a:endParaRPr/>
            </a:p>
          </p:txBody>
        </p:sp>
        <p:sp>
          <p:nvSpPr>
            <p:cNvPr id="284" name="Google Shape;284;gdfc58f4217_0_22"/>
            <p:cNvSpPr txBox="1"/>
            <p:nvPr/>
          </p:nvSpPr>
          <p:spPr>
            <a:xfrm>
              <a:off x="1327366" y="1868782"/>
              <a:ext cx="5403000" cy="25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동의 이름을 숫자로 변경하여 순서형 범주 처리를 진행함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장충동1가 - 0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      압구정동 - 1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      청암동 - 2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85" name="Google Shape;285;gdfc58f4217_0_22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86" name="Google Shape;286;gdfc58f4217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150" y="4012700"/>
            <a:ext cx="4669725" cy="106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dfc58f4217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4150" y="2407325"/>
            <a:ext cx="4062575" cy="26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gdfc58f4217_0_66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293" name="Google Shape;293;gdfc58f4217_0_66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변수 제거</a:t>
              </a:r>
              <a:endParaRPr/>
            </a:p>
          </p:txBody>
        </p:sp>
        <p:cxnSp>
          <p:nvCxnSpPr>
            <p:cNvPr id="294" name="Google Shape;294;gdfc58f4217_0_66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5" name="Google Shape;295;gdfc58f4217_0_66"/>
          <p:cNvSpPr txBox="1"/>
          <p:nvPr/>
        </p:nvSpPr>
        <p:spPr>
          <a:xfrm>
            <a:off x="1028700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96" name="Google Shape;296;gdfc58f4217_0_66"/>
          <p:cNvGrpSpPr/>
          <p:nvPr/>
        </p:nvGrpSpPr>
        <p:grpSpPr>
          <a:xfrm>
            <a:off x="1028700" y="5555868"/>
            <a:ext cx="5047775" cy="2509937"/>
            <a:chOff x="0" y="0"/>
            <a:chExt cx="6730366" cy="3346582"/>
          </a:xfrm>
        </p:grpSpPr>
        <p:sp>
          <p:nvSpPr>
            <p:cNvPr id="297" name="Google Shape;297;gdfc58f4217_0_66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도시명을 더미변수 처리 후 원 변수 삭제</a:t>
              </a:r>
              <a:endParaRPr/>
            </a:p>
          </p:txBody>
        </p:sp>
        <p:sp>
          <p:nvSpPr>
            <p:cNvPr id="298" name="Google Shape;298;gdfc58f4217_0_66"/>
            <p:cNvSpPr txBox="1"/>
            <p:nvPr/>
          </p:nvSpPr>
          <p:spPr>
            <a:xfrm>
              <a:off x="1327366" y="1868782"/>
              <a:ext cx="54030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부산: 0, 서울: 1에 해당하는 더미 변수를 추가한 후 원래 city열을 삭제함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99" name="Google Shape;299;gdfc58f4217_0_66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gdfc58f4217_0_66"/>
          <p:cNvSpPr txBox="1"/>
          <p:nvPr/>
        </p:nvSpPr>
        <p:spPr>
          <a:xfrm>
            <a:off x="6620128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301" name="Google Shape;301;gdfc58f4217_0_66"/>
          <p:cNvGrpSpPr/>
          <p:nvPr/>
        </p:nvGrpSpPr>
        <p:grpSpPr>
          <a:xfrm>
            <a:off x="6620128" y="5555868"/>
            <a:ext cx="5047775" cy="4110587"/>
            <a:chOff x="0" y="0"/>
            <a:chExt cx="6730366" cy="5480782"/>
          </a:xfrm>
        </p:grpSpPr>
        <p:sp>
          <p:nvSpPr>
            <p:cNvPr id="302" name="Google Shape;302;gdfc58f4217_0_66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ID 및 사용하지 않는 변수 제거</a:t>
              </a:r>
              <a:endParaRPr/>
            </a:p>
          </p:txBody>
        </p:sp>
        <p:sp>
          <p:nvSpPr>
            <p:cNvPr id="303" name="Google Shape;303;gdfc58f4217_0_66"/>
            <p:cNvSpPr txBox="1"/>
            <p:nvPr/>
          </p:nvSpPr>
          <p:spPr>
            <a:xfrm>
              <a:off x="1327366" y="1868782"/>
              <a:ext cx="5403000" cy="3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ID를 나타내는 숫자가 모델에게 의미가 있는 것 처럼 학습될 여지가 있기 때문에 삭제함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추가로 변환하기 어렵거나 의미가 없다고 생각하는 변수를 제거함(지번, 거래일, 주소)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04" name="Google Shape;304;gdfc58f4217_0_66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5" name="Google Shape;305;gdfc58f4217_0_66"/>
          <p:cNvSpPr txBox="1"/>
          <p:nvPr/>
        </p:nvSpPr>
        <p:spPr>
          <a:xfrm>
            <a:off x="12211557" y="5939628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306" name="Google Shape;306;gdfc58f4217_0_66"/>
          <p:cNvGrpSpPr/>
          <p:nvPr/>
        </p:nvGrpSpPr>
        <p:grpSpPr>
          <a:xfrm>
            <a:off x="12211557" y="5555868"/>
            <a:ext cx="5047775" cy="2109662"/>
            <a:chOff x="0" y="0"/>
            <a:chExt cx="6730366" cy="2812882"/>
          </a:xfrm>
        </p:grpSpPr>
        <p:sp>
          <p:nvSpPr>
            <p:cNvPr id="307" name="Google Shape;307;gdfc58f4217_0_66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변환 후 남아있는 원 변수 삭제</a:t>
              </a:r>
              <a:endParaRPr/>
            </a:p>
          </p:txBody>
        </p:sp>
        <p:sp>
          <p:nvSpPr>
            <p:cNvPr id="308" name="Google Shape;308;gdfc58f4217_0_66"/>
            <p:cNvSpPr txBox="1"/>
            <p:nvPr/>
          </p:nvSpPr>
          <p:spPr>
            <a:xfrm>
              <a:off x="1327366" y="1868782"/>
              <a:ext cx="54030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변환 후 남아있는 아파트와 동, 실거래가, 면적 변수를 삭제.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09" name="Google Shape;309;gdfc58f4217_0_66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gdf96aa77b5_0_9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315" name="Google Shape;315;gdf96aa77b5_0_9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최종 데이터</a:t>
              </a:r>
              <a:endParaRPr/>
            </a:p>
          </p:txBody>
        </p:sp>
        <p:cxnSp>
          <p:nvCxnSpPr>
            <p:cNvPr id="316" name="Google Shape;316;gdf96aa77b5_0_9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7" name="Google Shape;317;gdf96aa77b5_0_9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상위 5개 항목</a:t>
            </a:r>
            <a:endParaRPr sz="2800"/>
          </a:p>
        </p:txBody>
      </p:sp>
      <p:pic>
        <p:nvPicPr>
          <p:cNvPr id="318" name="Google Shape;318;gdf96aa77b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38" y="3738800"/>
            <a:ext cx="16783123" cy="19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df96aa77b5_0_9"/>
          <p:cNvSpPr/>
          <p:nvPr/>
        </p:nvSpPr>
        <p:spPr>
          <a:xfrm>
            <a:off x="8885250" y="6039188"/>
            <a:ext cx="517500" cy="78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A60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df96aa77b5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450" y="7122125"/>
            <a:ext cx="13977100" cy="27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dfc1bf42c6_3_79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326" name="Google Shape;326;gdfc1bf42c6_3_79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모델링</a:t>
              </a:r>
              <a:endParaRPr/>
            </a:p>
          </p:txBody>
        </p:sp>
        <p:cxnSp>
          <p:nvCxnSpPr>
            <p:cNvPr id="327" name="Google Shape;327;gdfc1bf42c6_3_79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8" name="Google Shape;328;gdfc1bf42c6_3_79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평가 지표</a:t>
            </a:r>
            <a:endParaRPr sz="2800"/>
          </a:p>
        </p:txBody>
      </p:sp>
      <p:pic>
        <p:nvPicPr>
          <p:cNvPr id="329" name="Google Shape;329;gdfc1bf42c6_3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5" y="4897188"/>
            <a:ext cx="8239125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gdfc1bf42c6_3_79"/>
          <p:cNvGrpSpPr/>
          <p:nvPr/>
        </p:nvGrpSpPr>
        <p:grpSpPr>
          <a:xfrm>
            <a:off x="9144000" y="1193468"/>
            <a:ext cx="8269880" cy="8250464"/>
            <a:chOff x="0" y="0"/>
            <a:chExt cx="11026507" cy="11000619"/>
          </a:xfrm>
        </p:grpSpPr>
        <p:sp>
          <p:nvSpPr>
            <p:cNvPr id="331" name="Google Shape;331;gdfc1bf42c6_3_79"/>
            <p:cNvSpPr txBox="1"/>
            <p:nvPr/>
          </p:nvSpPr>
          <p:spPr>
            <a:xfrm>
              <a:off x="1639807" y="303758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특징</a:t>
              </a:r>
              <a:endParaRPr/>
            </a:p>
          </p:txBody>
        </p:sp>
        <p:sp>
          <p:nvSpPr>
            <p:cNvPr id="332" name="Google Shape;332;gdfc1bf42c6_3_79"/>
            <p:cNvSpPr txBox="1"/>
            <p:nvPr/>
          </p:nvSpPr>
          <p:spPr>
            <a:xfrm>
              <a:off x="1639807" y="950697"/>
              <a:ext cx="9386700" cy="25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RMSE와 다르게 예측값과 실제값에 로그를 씌우고 둘의 차이의 제곱합을 계산하는 평가 지표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각 값에 1을 더해주는 이유는 로그 안의 값이 0일 경우 로그의 특성상 발산할 수 있기 때문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33" name="Google Shape;333;gdfc1bf42c6_3_79"/>
            <p:cNvCxnSpPr/>
            <p:nvPr/>
          </p:nvCxnSpPr>
          <p:spPr>
            <a:xfrm>
              <a:off x="0" y="0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gdfc1bf42c6_3_79"/>
            <p:cNvSpPr txBox="1"/>
            <p:nvPr/>
          </p:nvSpPr>
          <p:spPr>
            <a:xfrm>
              <a:off x="1639807" y="7898709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상대적 오차를 측정</a:t>
              </a:r>
              <a:endParaRPr/>
            </a:p>
          </p:txBody>
        </p:sp>
        <p:sp>
          <p:nvSpPr>
            <p:cNvPr id="335" name="Google Shape;335;gdfc1bf42c6_3_79"/>
            <p:cNvSpPr txBox="1"/>
            <p:nvPr/>
          </p:nvSpPr>
          <p:spPr>
            <a:xfrm>
              <a:off x="1639807" y="8989419"/>
              <a:ext cx="9386700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log간에 뺄셈은 둘의 나눗셈으로 표현되기 때문에 예측값과 실제값의 상대적 오차를 측정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예측값이 실제값 보다 작은 경우(Under Estimation) 더 큰 패널티 부여 (음수쪽 기울기가 더 크기 때문)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36" name="Google Shape;336;gdfc1bf42c6_3_79"/>
            <p:cNvCxnSpPr/>
            <p:nvPr/>
          </p:nvCxnSpPr>
          <p:spPr>
            <a:xfrm>
              <a:off x="0" y="753682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gdfc1bf42c6_3_79"/>
            <p:cNvSpPr txBox="1"/>
            <p:nvPr/>
          </p:nvSpPr>
          <p:spPr>
            <a:xfrm>
              <a:off x="1639807" y="3925283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이상치에도 안정적인 결과</a:t>
              </a:r>
              <a:endParaRPr/>
            </a:p>
          </p:txBody>
        </p:sp>
        <p:sp>
          <p:nvSpPr>
            <p:cNvPr id="338" name="Google Shape;338;gdfc1bf42c6_3_79"/>
            <p:cNvSpPr txBox="1"/>
            <p:nvPr/>
          </p:nvSpPr>
          <p:spPr>
            <a:xfrm>
              <a:off x="1639807" y="5015993"/>
              <a:ext cx="93867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값이 매우 크거나 작은 이상치에 대해서도 log 값으로 변환한 값을 계산하기 때문에 robust한 결과를 얻을 수 있음</a:t>
              </a:r>
              <a:endParaRPr/>
            </a:p>
          </p:txBody>
        </p:sp>
        <p:cxnSp>
          <p:nvCxnSpPr>
            <p:cNvPr id="339" name="Google Shape;339;gdfc1bf42c6_3_79"/>
            <p:cNvCxnSpPr/>
            <p:nvPr/>
          </p:nvCxnSpPr>
          <p:spPr>
            <a:xfrm>
              <a:off x="0" y="354419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0" name="Google Shape;340;gdfc1bf42c6_3_79"/>
          <p:cNvSpPr txBox="1"/>
          <p:nvPr/>
        </p:nvSpPr>
        <p:spPr>
          <a:xfrm>
            <a:off x="9529950" y="230570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41" name="Google Shape;341;gdfc1bf42c6_3_79"/>
          <p:cNvSpPr txBox="1"/>
          <p:nvPr/>
        </p:nvSpPr>
        <p:spPr>
          <a:xfrm>
            <a:off x="9529950" y="514755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342" name="Google Shape;342;gdfc1bf42c6_3_79"/>
          <p:cNvSpPr txBox="1"/>
          <p:nvPr/>
        </p:nvSpPr>
        <p:spPr>
          <a:xfrm>
            <a:off x="9529950" y="798940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ge1d9548c24_0_18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348" name="Google Shape;348;ge1d9548c24_0_18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모델링</a:t>
              </a:r>
              <a:endParaRPr/>
            </a:p>
          </p:txBody>
        </p:sp>
        <p:cxnSp>
          <p:nvCxnSpPr>
            <p:cNvPr id="349" name="Google Shape;349;ge1d9548c24_0_18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0" name="Google Shape;350;ge1d9548c24_0_18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교차 검증</a:t>
            </a:r>
            <a:endParaRPr sz="2800"/>
          </a:p>
        </p:txBody>
      </p:sp>
      <p:grpSp>
        <p:nvGrpSpPr>
          <p:cNvPr id="351" name="Google Shape;351;ge1d9548c24_0_18"/>
          <p:cNvGrpSpPr/>
          <p:nvPr/>
        </p:nvGrpSpPr>
        <p:grpSpPr>
          <a:xfrm>
            <a:off x="9144000" y="1193468"/>
            <a:ext cx="8269880" cy="8250464"/>
            <a:chOff x="0" y="0"/>
            <a:chExt cx="11026507" cy="11000619"/>
          </a:xfrm>
        </p:grpSpPr>
        <p:sp>
          <p:nvSpPr>
            <p:cNvPr id="352" name="Google Shape;352;ge1d9548c24_0_18"/>
            <p:cNvSpPr txBox="1"/>
            <p:nvPr/>
          </p:nvSpPr>
          <p:spPr>
            <a:xfrm>
              <a:off x="1639807" y="303758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기존의 Kfold를 사용할 수 없는 이유</a:t>
              </a:r>
              <a:endParaRPr/>
            </a:p>
          </p:txBody>
        </p:sp>
        <p:sp>
          <p:nvSpPr>
            <p:cNvPr id="353" name="Google Shape;353;ge1d9548c24_0_18"/>
            <p:cNvSpPr txBox="1"/>
            <p:nvPr/>
          </p:nvSpPr>
          <p:spPr>
            <a:xfrm>
              <a:off x="1639807" y="950697"/>
              <a:ext cx="9386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일반적인 kfold를 사용할 경우 마지막 폴드를 검증셋으로 사용하는 교차검증을 제외하고는 모두 미래의 값을 학습에 사용하게 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이 경우 성능은 좋게 나올 수 있으나, 실제로는 미래의 값을 사용하기에 현실적으로 부적절하다고 판단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54" name="Google Shape;354;ge1d9548c24_0_18"/>
            <p:cNvCxnSpPr/>
            <p:nvPr/>
          </p:nvCxnSpPr>
          <p:spPr>
            <a:xfrm>
              <a:off x="0" y="0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5" name="Google Shape;355;ge1d9548c24_0_18"/>
            <p:cNvSpPr txBox="1"/>
            <p:nvPr/>
          </p:nvSpPr>
          <p:spPr>
            <a:xfrm>
              <a:off x="1639807" y="7898709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No Randomization</a:t>
              </a:r>
              <a:endParaRPr/>
            </a:p>
          </p:txBody>
        </p:sp>
        <p:sp>
          <p:nvSpPr>
            <p:cNvPr id="356" name="Google Shape;356;ge1d9548c24_0_18"/>
            <p:cNvSpPr txBox="1"/>
            <p:nvPr/>
          </p:nvSpPr>
          <p:spPr>
            <a:xfrm>
              <a:off x="1639807" y="8989419"/>
              <a:ext cx="9386700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log간에 뺄셈은 둘의 나눗셈으로 표현되기 때문에 예측값과 실제값의 상대적 오차를 측정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예측값이 실제값 보다 작은 경우(Under Estimation) 더 큰 패널티 부여 (음수쪽 기울기가 더 크기 때문)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57" name="Google Shape;357;ge1d9548c24_0_18"/>
            <p:cNvCxnSpPr/>
            <p:nvPr/>
          </p:nvCxnSpPr>
          <p:spPr>
            <a:xfrm>
              <a:off x="0" y="753682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Google Shape;358;ge1d9548c24_0_18"/>
            <p:cNvSpPr txBox="1"/>
            <p:nvPr/>
          </p:nvSpPr>
          <p:spPr>
            <a:xfrm>
              <a:off x="1639807" y="3925283"/>
              <a:ext cx="9386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TimeSeriesSplit </a:t>
              </a:r>
              <a:endParaRPr/>
            </a:p>
          </p:txBody>
        </p:sp>
        <p:sp>
          <p:nvSpPr>
            <p:cNvPr id="359" name="Google Shape;359;ge1d9548c24_0_18"/>
            <p:cNvSpPr txBox="1"/>
            <p:nvPr/>
          </p:nvSpPr>
          <p:spPr>
            <a:xfrm>
              <a:off x="1639807" y="5015993"/>
              <a:ext cx="9386700" cy="25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따라서 시계열 자료에서 사용하는 TimeSeriesSplit 기법을 사용함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총 10개의 폴드로 구분, 앞에서 부터 끊어서 학습 - 검증을 진행하고 그 다음 폴드에서는 이전 폴드의 데이터를 포함하여 반복적으로 교차 검증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360" name="Google Shape;360;ge1d9548c24_0_18"/>
            <p:cNvCxnSpPr/>
            <p:nvPr/>
          </p:nvCxnSpPr>
          <p:spPr>
            <a:xfrm>
              <a:off x="0" y="354419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1" name="Google Shape;361;ge1d9548c24_0_18"/>
          <p:cNvSpPr txBox="1"/>
          <p:nvPr/>
        </p:nvSpPr>
        <p:spPr>
          <a:xfrm>
            <a:off x="9529950" y="230570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62" name="Google Shape;362;ge1d9548c24_0_18"/>
          <p:cNvSpPr txBox="1"/>
          <p:nvPr/>
        </p:nvSpPr>
        <p:spPr>
          <a:xfrm>
            <a:off x="9529950" y="514755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363" name="Google Shape;363;ge1d9548c24_0_18"/>
          <p:cNvSpPr txBox="1"/>
          <p:nvPr/>
        </p:nvSpPr>
        <p:spPr>
          <a:xfrm>
            <a:off x="9529950" y="7989400"/>
            <a:ext cx="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3</a:t>
            </a:r>
            <a:endParaRPr/>
          </a:p>
        </p:txBody>
      </p:sp>
      <p:pic>
        <p:nvPicPr>
          <p:cNvPr id="364" name="Google Shape;364;ge1d9548c2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0" y="4006359"/>
            <a:ext cx="8269876" cy="372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ge1d9548c24_0_44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370" name="Google Shape;370;ge1d9548c24_0_44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모델 비교</a:t>
              </a:r>
              <a:endParaRPr/>
            </a:p>
          </p:txBody>
        </p:sp>
        <p:cxnSp>
          <p:nvCxnSpPr>
            <p:cNvPr id="371" name="Google Shape;371;ge1d9548c24_0_44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372" name="Google Shape;372;ge1d9548c24_0_44"/>
          <p:cNvGraphicFramePr/>
          <p:nvPr/>
        </p:nvGraphicFramePr>
        <p:xfrm>
          <a:off x="8497875" y="197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{B2B6F01D-1101-4CA9-99C6-665557380940}</a:tableStyleId>
              </a:tblPr>
              <a:tblGrid>
                <a:gridCol w="4329075"/>
                <a:gridCol w="4329075"/>
              </a:tblGrid>
              <a:tr h="7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Model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Mean RMSLE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Linear Regression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0.2888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Ridge Regression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0.2888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Lasso Regression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0.2888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Elasticnet Regression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0.2960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Decistion Tree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0.3092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Random Forest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0.2749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XGBoost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0.2390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/>
                        <a:t>LightGBM</a:t>
                      </a:r>
                      <a:endParaRPr b="1"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0.2419</a:t>
                      </a:r>
                      <a:endParaRPr sz="29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73" name="Google Shape;373;ge1d9548c24_0_44"/>
          <p:cNvCxnSpPr/>
          <p:nvPr/>
        </p:nvCxnSpPr>
        <p:spPr>
          <a:xfrm>
            <a:off x="460701" y="489008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e1d9548c24_0_44"/>
          <p:cNvSpPr txBox="1"/>
          <p:nvPr/>
        </p:nvSpPr>
        <p:spPr>
          <a:xfrm>
            <a:off x="460701" y="3746274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75" name="Google Shape;375;ge1d9548c24_0_44"/>
          <p:cNvSpPr txBox="1"/>
          <p:nvPr/>
        </p:nvSpPr>
        <p:spPr>
          <a:xfrm>
            <a:off x="1028700" y="467467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e1d9548c24_0_44"/>
          <p:cNvSpPr txBox="1"/>
          <p:nvPr/>
        </p:nvSpPr>
        <p:spPr>
          <a:xfrm>
            <a:off x="1371476" y="3746274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교차 검증을 통해 평균 RMSLE 측정</a:t>
            </a:r>
            <a:endParaRPr/>
          </a:p>
        </p:txBody>
      </p:sp>
      <p:cxnSp>
        <p:nvCxnSpPr>
          <p:cNvPr id="377" name="Google Shape;377;ge1d9548c24_0_44"/>
          <p:cNvCxnSpPr/>
          <p:nvPr/>
        </p:nvCxnSpPr>
        <p:spPr>
          <a:xfrm>
            <a:off x="460701" y="6330660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ge1d9548c24_0_44"/>
          <p:cNvSpPr txBox="1"/>
          <p:nvPr/>
        </p:nvSpPr>
        <p:spPr>
          <a:xfrm>
            <a:off x="460701" y="5186849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379" name="Google Shape;379;ge1d9548c24_0_44"/>
          <p:cNvSpPr txBox="1"/>
          <p:nvPr/>
        </p:nvSpPr>
        <p:spPr>
          <a:xfrm>
            <a:off x="1028700" y="6115250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e1d9548c24_0_44"/>
          <p:cNvSpPr txBox="1"/>
          <p:nvPr/>
        </p:nvSpPr>
        <p:spPr>
          <a:xfrm>
            <a:off x="1371476" y="5186849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앙상블 모델과 부스팅 모델의 점수가 낮음</a:t>
            </a:r>
            <a:endParaRPr/>
          </a:p>
        </p:txBody>
      </p:sp>
      <p:cxnSp>
        <p:nvCxnSpPr>
          <p:cNvPr id="381" name="Google Shape;381;ge1d9548c24_0_44"/>
          <p:cNvCxnSpPr/>
          <p:nvPr/>
        </p:nvCxnSpPr>
        <p:spPr>
          <a:xfrm>
            <a:off x="460701" y="777123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e1d9548c24_0_44"/>
          <p:cNvSpPr txBox="1"/>
          <p:nvPr/>
        </p:nvSpPr>
        <p:spPr>
          <a:xfrm>
            <a:off x="460701" y="6627424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03</a:t>
            </a:r>
            <a:endParaRPr/>
          </a:p>
        </p:txBody>
      </p:sp>
      <p:sp>
        <p:nvSpPr>
          <p:cNvPr id="383" name="Google Shape;383;ge1d9548c24_0_44"/>
          <p:cNvSpPr txBox="1"/>
          <p:nvPr/>
        </p:nvSpPr>
        <p:spPr>
          <a:xfrm>
            <a:off x="1028700" y="755582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e1d9548c24_0_44"/>
          <p:cNvSpPr txBox="1"/>
          <p:nvPr/>
        </p:nvSpPr>
        <p:spPr>
          <a:xfrm>
            <a:off x="1371476" y="6627424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이중 가장 낮은 RMSLE를 달성한 XGBoost를 선정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ge1d9548c24_0_89"/>
          <p:cNvGrpSpPr/>
          <p:nvPr/>
        </p:nvGrpSpPr>
        <p:grpSpPr>
          <a:xfrm>
            <a:off x="930664" y="967759"/>
            <a:ext cx="11741625" cy="1830541"/>
            <a:chOff x="-30" y="0"/>
            <a:chExt cx="15655500" cy="2440721"/>
          </a:xfrm>
        </p:grpSpPr>
        <p:sp>
          <p:nvSpPr>
            <p:cNvPr id="390" name="Google Shape;390;ge1d9548c24_0_89"/>
            <p:cNvSpPr txBox="1"/>
            <p:nvPr/>
          </p:nvSpPr>
          <p:spPr>
            <a:xfrm>
              <a:off x="-30" y="634721"/>
              <a:ext cx="156555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변수 중요도</a:t>
              </a:r>
              <a:endParaRPr/>
            </a:p>
          </p:txBody>
        </p:sp>
        <p:cxnSp>
          <p:nvCxnSpPr>
            <p:cNvPr id="391" name="Google Shape;391;ge1d9548c24_0_89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92" name="Google Shape;392;ge1d9548c24_0_89"/>
          <p:cNvCxnSpPr/>
          <p:nvPr/>
        </p:nvCxnSpPr>
        <p:spPr>
          <a:xfrm>
            <a:off x="460701" y="489008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ge1d9548c24_0_89"/>
          <p:cNvSpPr txBox="1"/>
          <p:nvPr/>
        </p:nvSpPr>
        <p:spPr>
          <a:xfrm>
            <a:off x="460701" y="3746274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394" name="Google Shape;394;ge1d9548c24_0_89"/>
          <p:cNvSpPr txBox="1"/>
          <p:nvPr/>
        </p:nvSpPr>
        <p:spPr>
          <a:xfrm>
            <a:off x="1028700" y="467467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e1d9548c24_0_89"/>
          <p:cNvSpPr txBox="1"/>
          <p:nvPr/>
        </p:nvSpPr>
        <p:spPr>
          <a:xfrm>
            <a:off x="1371476" y="3746274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XGBoost로 Feature Importance 측정</a:t>
            </a:r>
            <a:endParaRPr/>
          </a:p>
        </p:txBody>
      </p:sp>
      <p:cxnSp>
        <p:nvCxnSpPr>
          <p:cNvPr id="396" name="Google Shape;396;ge1d9548c24_0_89"/>
          <p:cNvCxnSpPr/>
          <p:nvPr/>
        </p:nvCxnSpPr>
        <p:spPr>
          <a:xfrm>
            <a:off x="460701" y="6330660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ge1d9548c24_0_89"/>
          <p:cNvSpPr txBox="1"/>
          <p:nvPr/>
        </p:nvSpPr>
        <p:spPr>
          <a:xfrm>
            <a:off x="460701" y="5186849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398" name="Google Shape;398;ge1d9548c24_0_89"/>
          <p:cNvSpPr txBox="1"/>
          <p:nvPr/>
        </p:nvSpPr>
        <p:spPr>
          <a:xfrm>
            <a:off x="1028700" y="6115250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e1d9548c24_0_89"/>
          <p:cNvSpPr txBox="1"/>
          <p:nvPr/>
        </p:nvSpPr>
        <p:spPr>
          <a:xfrm>
            <a:off x="1371476" y="5186849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아파트명과 층 변수가 중요도가 낮게 나옴</a:t>
            </a:r>
            <a:endParaRPr/>
          </a:p>
        </p:txBody>
      </p:sp>
      <p:cxnSp>
        <p:nvCxnSpPr>
          <p:cNvPr id="400" name="Google Shape;400;ge1d9548c24_0_89"/>
          <p:cNvCxnSpPr/>
          <p:nvPr/>
        </p:nvCxnSpPr>
        <p:spPr>
          <a:xfrm>
            <a:off x="460701" y="777123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ge1d9548c24_0_89"/>
          <p:cNvSpPr txBox="1"/>
          <p:nvPr/>
        </p:nvSpPr>
        <p:spPr>
          <a:xfrm>
            <a:off x="460701" y="6627424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03</a:t>
            </a:r>
            <a:endParaRPr/>
          </a:p>
        </p:txBody>
      </p:sp>
      <p:sp>
        <p:nvSpPr>
          <p:cNvPr id="402" name="Google Shape;402;ge1d9548c24_0_89"/>
          <p:cNvSpPr txBox="1"/>
          <p:nvPr/>
        </p:nvSpPr>
        <p:spPr>
          <a:xfrm>
            <a:off x="1028700" y="755582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e1d9548c24_0_89"/>
          <p:cNvSpPr txBox="1"/>
          <p:nvPr/>
        </p:nvSpPr>
        <p:spPr>
          <a:xfrm>
            <a:off x="1371476" y="6627424"/>
            <a:ext cx="4653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둘다 제거하는 대신 처리비용 높은 apt만 제거</a:t>
            </a:r>
            <a:endParaRPr/>
          </a:p>
        </p:txBody>
      </p:sp>
      <p:pic>
        <p:nvPicPr>
          <p:cNvPr id="404" name="Google Shape;404;ge1d9548c24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100" y="2739575"/>
            <a:ext cx="10732900" cy="5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e1d9548c24_0_109"/>
          <p:cNvGrpSpPr/>
          <p:nvPr/>
        </p:nvGrpSpPr>
        <p:grpSpPr>
          <a:xfrm>
            <a:off x="930687" y="967759"/>
            <a:ext cx="6169500" cy="1645806"/>
            <a:chOff x="0" y="0"/>
            <a:chExt cx="8226000" cy="2194408"/>
          </a:xfrm>
        </p:grpSpPr>
        <p:sp>
          <p:nvSpPr>
            <p:cNvPr id="410" name="Google Shape;410;ge1d9548c24_0_109"/>
            <p:cNvSpPr txBox="1"/>
            <p:nvPr/>
          </p:nvSpPr>
          <p:spPr>
            <a:xfrm>
              <a:off x="0" y="634708"/>
              <a:ext cx="8226000" cy="15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600">
                  <a:solidFill>
                    <a:srgbClr val="191919"/>
                  </a:solidFill>
                </a:rPr>
                <a:t>파라미터 튜닝</a:t>
              </a:r>
              <a:endParaRPr sz="200"/>
            </a:p>
          </p:txBody>
        </p:sp>
        <p:cxnSp>
          <p:nvCxnSpPr>
            <p:cNvPr id="411" name="Google Shape;411;ge1d9548c24_0_109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412" name="Google Shape;412;ge1d9548c24_0_109"/>
          <p:cNvGraphicFramePr/>
          <p:nvPr/>
        </p:nvGraphicFramePr>
        <p:xfrm>
          <a:off x="8497875" y="197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{B2B6F01D-1101-4CA9-99C6-665557380940}</a:tableStyleId>
              </a:tblPr>
              <a:tblGrid>
                <a:gridCol w="2886050"/>
                <a:gridCol w="3327100"/>
                <a:gridCol w="2445000"/>
              </a:tblGrid>
              <a:tr h="7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Parameter</a:t>
                      </a:r>
                      <a:endParaRPr b="1"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Description</a:t>
                      </a:r>
                      <a:endParaRPr b="1"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/>
                        <a:t>Value</a:t>
                      </a:r>
                      <a:endParaRPr b="1"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Booster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부스터 구조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gbtree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lambda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L2 정규화 정도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2.27418e-5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alpha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L1 정규화 정도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0.000292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max_depth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트리 최대 깊이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9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eta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학습율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0.005501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gamma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분할 수행 시 필요한 최소 손실 감소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0.005501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n_estimators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반복 수행 횟수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1181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min_child_weight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최소 가중치 합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10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75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subsample</a:t>
                      </a:r>
                      <a:endParaRPr b="1" sz="25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트리의 관측 데이터 샘플링 비율</a:t>
                      </a:r>
                      <a:endParaRPr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0.415083</a:t>
                      </a:r>
                      <a:endParaRPr sz="27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13" name="Google Shape;413;ge1d9548c24_0_109"/>
          <p:cNvCxnSpPr/>
          <p:nvPr/>
        </p:nvCxnSpPr>
        <p:spPr>
          <a:xfrm>
            <a:off x="460701" y="511423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ge1d9548c24_0_109"/>
          <p:cNvSpPr txBox="1"/>
          <p:nvPr/>
        </p:nvSpPr>
        <p:spPr>
          <a:xfrm>
            <a:off x="460701" y="3746274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15" name="Google Shape;415;ge1d9548c24_0_109"/>
          <p:cNvSpPr txBox="1"/>
          <p:nvPr/>
        </p:nvSpPr>
        <p:spPr>
          <a:xfrm>
            <a:off x="1028700" y="467467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e1d9548c24_0_109"/>
          <p:cNvSpPr txBox="1"/>
          <p:nvPr/>
        </p:nvSpPr>
        <p:spPr>
          <a:xfrm>
            <a:off x="1371476" y="3746274"/>
            <a:ext cx="4653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91919"/>
                </a:solidFill>
              </a:rPr>
              <a:t>파라미터 튜닝 학습에는 train 데이터의 80%, 검증에는 20%를 사용</a:t>
            </a:r>
            <a:endParaRPr sz="2500"/>
          </a:p>
        </p:txBody>
      </p:sp>
      <p:cxnSp>
        <p:nvCxnSpPr>
          <p:cNvPr id="417" name="Google Shape;417;ge1d9548c24_0_109"/>
          <p:cNvCxnSpPr/>
          <p:nvPr/>
        </p:nvCxnSpPr>
        <p:spPr>
          <a:xfrm>
            <a:off x="460701" y="654908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ge1d9548c24_0_109"/>
          <p:cNvSpPr txBox="1"/>
          <p:nvPr/>
        </p:nvSpPr>
        <p:spPr>
          <a:xfrm>
            <a:off x="460701" y="5474262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419" name="Google Shape;419;ge1d9548c24_0_109"/>
          <p:cNvSpPr txBox="1"/>
          <p:nvPr/>
        </p:nvSpPr>
        <p:spPr>
          <a:xfrm>
            <a:off x="1028700" y="6402663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e1d9548c24_0_109"/>
          <p:cNvSpPr txBox="1"/>
          <p:nvPr/>
        </p:nvSpPr>
        <p:spPr>
          <a:xfrm>
            <a:off x="1371476" y="5509512"/>
            <a:ext cx="465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91919"/>
                </a:solidFill>
              </a:rPr>
              <a:t>섞이지 않게 학습은 앞에서 80%, 검증은 뒤에서 20%</a:t>
            </a:r>
            <a:endParaRPr sz="2500"/>
          </a:p>
        </p:txBody>
      </p:sp>
      <p:cxnSp>
        <p:nvCxnSpPr>
          <p:cNvPr id="421" name="Google Shape;421;ge1d9548c24_0_109"/>
          <p:cNvCxnSpPr/>
          <p:nvPr/>
        </p:nvCxnSpPr>
        <p:spPr>
          <a:xfrm>
            <a:off x="460701" y="8119910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ge1d9548c24_0_109"/>
          <p:cNvSpPr txBox="1"/>
          <p:nvPr/>
        </p:nvSpPr>
        <p:spPr>
          <a:xfrm>
            <a:off x="460701" y="6966637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03</a:t>
            </a:r>
            <a:endParaRPr/>
          </a:p>
        </p:txBody>
      </p:sp>
      <p:sp>
        <p:nvSpPr>
          <p:cNvPr id="423" name="Google Shape;423;ge1d9548c24_0_109"/>
          <p:cNvSpPr txBox="1"/>
          <p:nvPr/>
        </p:nvSpPr>
        <p:spPr>
          <a:xfrm>
            <a:off x="1028700" y="7282025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e1d9548c24_0_109"/>
          <p:cNvSpPr txBox="1"/>
          <p:nvPr/>
        </p:nvSpPr>
        <p:spPr>
          <a:xfrm>
            <a:off x="1371476" y="6978962"/>
            <a:ext cx="465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91919"/>
                </a:solidFill>
              </a:rPr>
              <a:t>pruning을 통해 시간 감축 및 과적합 방지, 약 2시간 소요</a:t>
            </a:r>
            <a:endParaRPr sz="2500"/>
          </a:p>
        </p:txBody>
      </p:sp>
      <p:cxnSp>
        <p:nvCxnSpPr>
          <p:cNvPr id="425" name="Google Shape;425;ge1d9548c24_0_109"/>
          <p:cNvCxnSpPr/>
          <p:nvPr/>
        </p:nvCxnSpPr>
        <p:spPr>
          <a:xfrm>
            <a:off x="460701" y="9644635"/>
            <a:ext cx="67722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e1d9548c24_0_109"/>
          <p:cNvSpPr txBox="1"/>
          <p:nvPr/>
        </p:nvSpPr>
        <p:spPr>
          <a:xfrm>
            <a:off x="460701" y="8491362"/>
            <a:ext cx="8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04</a:t>
            </a:r>
            <a:endParaRPr/>
          </a:p>
        </p:txBody>
      </p:sp>
      <p:sp>
        <p:nvSpPr>
          <p:cNvPr id="427" name="Google Shape;427;ge1d9548c24_0_109"/>
          <p:cNvSpPr txBox="1"/>
          <p:nvPr/>
        </p:nvSpPr>
        <p:spPr>
          <a:xfrm>
            <a:off x="1028700" y="8806750"/>
            <a:ext cx="25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e1d9548c24_0_109"/>
          <p:cNvSpPr txBox="1"/>
          <p:nvPr/>
        </p:nvSpPr>
        <p:spPr>
          <a:xfrm>
            <a:off x="1371476" y="8503687"/>
            <a:ext cx="465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91919"/>
                </a:solidFill>
              </a:rPr>
              <a:t>튜닝 후 RMSLE: 0.2001</a:t>
            </a:r>
            <a:endParaRPr sz="25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91919"/>
                </a:solidFill>
              </a:rPr>
              <a:t>가장 낮은 RMSLE를 달성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ge1d9548c24_0_152"/>
          <p:cNvGrpSpPr/>
          <p:nvPr/>
        </p:nvGrpSpPr>
        <p:grpSpPr>
          <a:xfrm>
            <a:off x="930687" y="967759"/>
            <a:ext cx="6169500" cy="1461081"/>
            <a:chOff x="0" y="0"/>
            <a:chExt cx="8226000" cy="1948108"/>
          </a:xfrm>
        </p:grpSpPr>
        <p:sp>
          <p:nvSpPr>
            <p:cNvPr id="434" name="Google Shape;434;ge1d9548c24_0_152"/>
            <p:cNvSpPr txBox="1"/>
            <p:nvPr/>
          </p:nvSpPr>
          <p:spPr>
            <a:xfrm>
              <a:off x="0" y="634708"/>
              <a:ext cx="8226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00">
                  <a:solidFill>
                    <a:srgbClr val="191919"/>
                  </a:solidFill>
                </a:rPr>
                <a:t>Test 데이터 예측</a:t>
              </a:r>
              <a:endParaRPr sz="100"/>
            </a:p>
          </p:txBody>
        </p:sp>
        <p:cxnSp>
          <p:nvCxnSpPr>
            <p:cNvPr id="435" name="Google Shape;435;ge1d9548c24_0_152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6" name="Google Shape;436;ge1d9548c24_0_152"/>
          <p:cNvGrpSpPr/>
          <p:nvPr/>
        </p:nvGrpSpPr>
        <p:grpSpPr>
          <a:xfrm>
            <a:off x="354625" y="2618149"/>
            <a:ext cx="7321601" cy="6868501"/>
            <a:chOff x="0" y="0"/>
            <a:chExt cx="11026507" cy="10022619"/>
          </a:xfrm>
        </p:grpSpPr>
        <p:sp>
          <p:nvSpPr>
            <p:cNvPr id="437" name="Google Shape;437;ge1d9548c24_0_152"/>
            <p:cNvSpPr txBox="1"/>
            <p:nvPr/>
          </p:nvSpPr>
          <p:spPr>
            <a:xfrm>
              <a:off x="1639807" y="303758"/>
              <a:ext cx="93867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데이터 분할</a:t>
              </a:r>
              <a:endParaRPr/>
            </a:p>
          </p:txBody>
        </p:sp>
        <p:sp>
          <p:nvSpPr>
            <p:cNvPr id="438" name="Google Shape;438;ge1d9548c24_0_152"/>
            <p:cNvSpPr txBox="1"/>
            <p:nvPr/>
          </p:nvSpPr>
          <p:spPr>
            <a:xfrm>
              <a:off x="1639807" y="950697"/>
              <a:ext cx="9386700" cy="27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학습에는 train 데이터 전체 사용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테스트는 test 데이터 전체 사용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439" name="Google Shape;439;ge1d9548c24_0_152"/>
            <p:cNvCxnSpPr/>
            <p:nvPr/>
          </p:nvCxnSpPr>
          <p:spPr>
            <a:xfrm>
              <a:off x="0" y="0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" name="Google Shape;440;ge1d9548c24_0_152"/>
            <p:cNvSpPr txBox="1"/>
            <p:nvPr/>
          </p:nvSpPr>
          <p:spPr>
            <a:xfrm>
              <a:off x="1639807" y="7898709"/>
              <a:ext cx="93867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Public Score 1등</a:t>
              </a:r>
              <a:endParaRPr/>
            </a:p>
          </p:txBody>
        </p:sp>
        <p:sp>
          <p:nvSpPr>
            <p:cNvPr id="441" name="Google Shape;441;ge1d9548c24_0_152"/>
            <p:cNvSpPr txBox="1"/>
            <p:nvPr/>
          </p:nvSpPr>
          <p:spPr>
            <a:xfrm>
              <a:off x="1639807" y="8989419"/>
              <a:ext cx="9386700" cy="10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RMSE: 4795.7994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2등의 점수와 많이 차이가 남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442" name="Google Shape;442;ge1d9548c24_0_152"/>
            <p:cNvCxnSpPr/>
            <p:nvPr/>
          </p:nvCxnSpPr>
          <p:spPr>
            <a:xfrm>
              <a:off x="0" y="753682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ge1d9548c24_0_152"/>
            <p:cNvSpPr txBox="1"/>
            <p:nvPr/>
          </p:nvSpPr>
          <p:spPr>
            <a:xfrm>
              <a:off x="1639807" y="3925283"/>
              <a:ext cx="93867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예측 결과</a:t>
              </a:r>
              <a:endParaRPr/>
            </a:p>
          </p:txBody>
        </p:sp>
        <p:sp>
          <p:nvSpPr>
            <p:cNvPr id="444" name="Google Shape;444;ge1d9548c24_0_152"/>
            <p:cNvSpPr txBox="1"/>
            <p:nvPr/>
          </p:nvSpPr>
          <p:spPr>
            <a:xfrm>
              <a:off x="1639807" y="5015993"/>
              <a:ext cx="9386700" cy="22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Test 데이터에는 타겟 값이 없기 때문에 Dacon에 직접 제출하여 평가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Dacon 대회의 평가지표는 RMSE라 예측값에 다시 exp를 취하고 -1을 뺌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445" name="Google Shape;445;ge1d9548c24_0_152"/>
            <p:cNvCxnSpPr/>
            <p:nvPr/>
          </p:nvCxnSpPr>
          <p:spPr>
            <a:xfrm>
              <a:off x="0" y="3544197"/>
              <a:ext cx="11026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6" name="Google Shape;446;ge1d9548c24_0_152"/>
          <p:cNvSpPr txBox="1"/>
          <p:nvPr/>
        </p:nvSpPr>
        <p:spPr>
          <a:xfrm>
            <a:off x="558627" y="3634449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47" name="Google Shape;447;ge1d9548c24_0_152"/>
          <p:cNvSpPr txBox="1"/>
          <p:nvPr/>
        </p:nvSpPr>
        <p:spPr>
          <a:xfrm>
            <a:off x="558602" y="6139310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448" name="Google Shape;448;ge1d9548c24_0_152"/>
          <p:cNvSpPr txBox="1"/>
          <p:nvPr/>
        </p:nvSpPr>
        <p:spPr>
          <a:xfrm>
            <a:off x="558602" y="8644177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3</a:t>
            </a:r>
            <a:endParaRPr/>
          </a:p>
        </p:txBody>
      </p:sp>
      <p:sp>
        <p:nvSpPr>
          <p:cNvPr id="449" name="Google Shape;449;ge1d9548c24_0_152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</a:t>
            </a:r>
            <a:endParaRPr/>
          </a:p>
        </p:txBody>
      </p:sp>
      <p:pic>
        <p:nvPicPr>
          <p:cNvPr id="450" name="Google Shape;450;ge1d9548c24_0_152"/>
          <p:cNvPicPr preferRelativeResize="0"/>
          <p:nvPr/>
        </p:nvPicPr>
        <p:blipFill rotWithShape="1">
          <a:blip r:embed="rId4">
            <a:alphaModFix/>
          </a:blip>
          <a:srcRect b="0" l="0" r="23065" t="0"/>
          <a:stretch/>
        </p:blipFill>
        <p:spPr>
          <a:xfrm>
            <a:off x="8268099" y="3743263"/>
            <a:ext cx="9484775" cy="4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ge1d9548c24_0_228"/>
          <p:cNvGrpSpPr/>
          <p:nvPr/>
        </p:nvGrpSpPr>
        <p:grpSpPr>
          <a:xfrm>
            <a:off x="930687" y="967759"/>
            <a:ext cx="6169500" cy="1461081"/>
            <a:chOff x="0" y="0"/>
            <a:chExt cx="8226000" cy="1948108"/>
          </a:xfrm>
        </p:grpSpPr>
        <p:sp>
          <p:nvSpPr>
            <p:cNvPr id="456" name="Google Shape;456;ge1d9548c24_0_228"/>
            <p:cNvSpPr txBox="1"/>
            <p:nvPr/>
          </p:nvSpPr>
          <p:spPr>
            <a:xfrm>
              <a:off x="0" y="634708"/>
              <a:ext cx="8226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00">
                  <a:solidFill>
                    <a:srgbClr val="191919"/>
                  </a:solidFill>
                </a:rPr>
                <a:t>추가</a:t>
              </a:r>
              <a:r>
                <a:rPr lang="en-US" sz="6400">
                  <a:solidFill>
                    <a:srgbClr val="191919"/>
                  </a:solidFill>
                </a:rPr>
                <a:t> 데이터 예측</a:t>
              </a:r>
              <a:endParaRPr sz="100"/>
            </a:p>
          </p:txBody>
        </p:sp>
        <p:cxnSp>
          <p:nvCxnSpPr>
            <p:cNvPr id="457" name="Google Shape;457;ge1d9548c24_0_228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8" name="Google Shape;458;ge1d9548c24_0_228"/>
          <p:cNvSpPr txBox="1"/>
          <p:nvPr/>
        </p:nvSpPr>
        <p:spPr>
          <a:xfrm>
            <a:off x="425239" y="4182624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59" name="Google Shape;459;ge1d9548c24_0_228"/>
          <p:cNvSpPr txBox="1"/>
          <p:nvPr/>
        </p:nvSpPr>
        <p:spPr>
          <a:xfrm>
            <a:off x="425252" y="6765123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460" name="Google Shape;460;ge1d9548c24_0_228"/>
          <p:cNvSpPr txBox="1"/>
          <p:nvPr/>
        </p:nvSpPr>
        <p:spPr>
          <a:xfrm>
            <a:off x="1306119" y="4160625"/>
            <a:ext cx="623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제공되었던 데이터는 2017년까지 있었기 때문에, 2018년의 공공데이터를 추가로 받아서 예측</a:t>
            </a:r>
            <a:endParaRPr sz="20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데이터 구조가 달라 전처리를 위해 11개만 사용</a:t>
            </a:r>
            <a:endParaRPr sz="2000">
              <a:solidFill>
                <a:srgbClr val="191919"/>
              </a:solidFill>
            </a:endParaRPr>
          </a:p>
        </p:txBody>
      </p:sp>
      <p:cxnSp>
        <p:nvCxnSpPr>
          <p:cNvPr id="461" name="Google Shape;461;ge1d9548c24_0_228"/>
          <p:cNvCxnSpPr/>
          <p:nvPr/>
        </p:nvCxnSpPr>
        <p:spPr>
          <a:xfrm>
            <a:off x="354625" y="3214499"/>
            <a:ext cx="7321596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ge1d9548c24_0_228"/>
          <p:cNvCxnSpPr/>
          <p:nvPr/>
        </p:nvCxnSpPr>
        <p:spPr>
          <a:xfrm>
            <a:off x="354625" y="8379487"/>
            <a:ext cx="7321596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ge1d9548c24_0_228"/>
          <p:cNvSpPr txBox="1"/>
          <p:nvPr/>
        </p:nvSpPr>
        <p:spPr>
          <a:xfrm>
            <a:off x="1306132" y="5973596"/>
            <a:ext cx="62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60F1"/>
                </a:solidFill>
              </a:rPr>
              <a:t>예측 결과</a:t>
            </a:r>
            <a:endParaRPr/>
          </a:p>
        </p:txBody>
      </p:sp>
      <p:sp>
        <p:nvSpPr>
          <p:cNvPr id="464" name="Google Shape;464;ge1d9548c24_0_228"/>
          <p:cNvSpPr txBox="1"/>
          <p:nvPr/>
        </p:nvSpPr>
        <p:spPr>
          <a:xfrm>
            <a:off x="1306132" y="6540834"/>
            <a:ext cx="6232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RMSLE: 1.89205</a:t>
            </a:r>
            <a:endParaRPr sz="20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RMSE: 111705.8091</a:t>
            </a:r>
            <a:endParaRPr sz="20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추가로 데이터를 사용했을 때 오차가 크게 나타나는 것을 알 수 있음</a:t>
            </a:r>
            <a:endParaRPr sz="2000">
              <a:solidFill>
                <a:srgbClr val="191919"/>
              </a:solidFill>
            </a:endParaRPr>
          </a:p>
        </p:txBody>
      </p:sp>
      <p:cxnSp>
        <p:nvCxnSpPr>
          <p:cNvPr id="465" name="Google Shape;465;ge1d9548c24_0_228"/>
          <p:cNvCxnSpPr/>
          <p:nvPr/>
        </p:nvCxnSpPr>
        <p:spPr>
          <a:xfrm>
            <a:off x="354625" y="5643338"/>
            <a:ext cx="7321596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ge1d9548c24_0_228"/>
          <p:cNvSpPr txBox="1"/>
          <p:nvPr/>
        </p:nvSpPr>
        <p:spPr>
          <a:xfrm>
            <a:off x="1306119" y="3589027"/>
            <a:ext cx="62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60F1"/>
                </a:solidFill>
              </a:rPr>
              <a:t>2018년 공공데이터 추가 사용</a:t>
            </a:r>
            <a:endParaRPr/>
          </a:p>
        </p:txBody>
      </p:sp>
      <p:pic>
        <p:nvPicPr>
          <p:cNvPr id="467" name="Google Shape;467;ge1d9548c24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5400" y="1931650"/>
            <a:ext cx="10305574" cy="29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e1d9548c24_0_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7473" y="5681100"/>
            <a:ext cx="8961426" cy="4031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e1d9548c24_0_228"/>
          <p:cNvSpPr/>
          <p:nvPr/>
        </p:nvSpPr>
        <p:spPr>
          <a:xfrm>
            <a:off x="12682425" y="5057425"/>
            <a:ext cx="3822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A60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gdfc1bf42c6_3_113"/>
          <p:cNvGrpSpPr/>
          <p:nvPr/>
        </p:nvGrpSpPr>
        <p:grpSpPr>
          <a:xfrm>
            <a:off x="1160251" y="3428990"/>
            <a:ext cx="3538125" cy="1958940"/>
            <a:chOff x="0" y="142875"/>
            <a:chExt cx="4717500" cy="2611920"/>
          </a:xfrm>
        </p:grpSpPr>
        <p:sp>
          <p:nvSpPr>
            <p:cNvPr id="95" name="Google Shape;95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96" name="Google Shape;96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분석 목적</a:t>
              </a:r>
              <a:endParaRPr/>
            </a:p>
          </p:txBody>
        </p:sp>
        <p:cxnSp>
          <p:nvCxnSpPr>
            <p:cNvPr id="97" name="Google Shape;97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" name="Google Shape;98;gdfc1bf42c6_3_113"/>
          <p:cNvGrpSpPr/>
          <p:nvPr/>
        </p:nvGrpSpPr>
        <p:grpSpPr>
          <a:xfrm>
            <a:off x="1160251" y="6134561"/>
            <a:ext cx="3538125" cy="1958940"/>
            <a:chOff x="0" y="142875"/>
            <a:chExt cx="4717500" cy="2611920"/>
          </a:xfrm>
        </p:grpSpPr>
        <p:sp>
          <p:nvSpPr>
            <p:cNvPr id="99" name="Google Shape;99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8000">
                  <a:solidFill>
                    <a:srgbClr val="191919"/>
                  </a:solidFill>
                </a:rPr>
                <a:t>4</a:t>
              </a:r>
              <a:endParaRPr/>
            </a:p>
          </p:txBody>
        </p:sp>
        <p:sp>
          <p:nvSpPr>
            <p:cNvPr id="100" name="Google Shape;100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모델링	</a:t>
              </a:r>
              <a:endParaRPr/>
            </a:p>
          </p:txBody>
        </p:sp>
        <p:cxnSp>
          <p:nvCxnSpPr>
            <p:cNvPr id="101" name="Google Shape;101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gdfc1bf42c6_3_113"/>
          <p:cNvGrpSpPr/>
          <p:nvPr/>
        </p:nvGrpSpPr>
        <p:grpSpPr>
          <a:xfrm>
            <a:off x="6775140" y="3428990"/>
            <a:ext cx="3538125" cy="1958940"/>
            <a:chOff x="0" y="142875"/>
            <a:chExt cx="4717500" cy="2611920"/>
          </a:xfrm>
        </p:grpSpPr>
        <p:sp>
          <p:nvSpPr>
            <p:cNvPr id="103" name="Google Shape;103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04" name="Google Shape;104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데이터 설명</a:t>
              </a:r>
              <a:endParaRPr/>
            </a:p>
          </p:txBody>
        </p:sp>
        <p:cxnSp>
          <p:nvCxnSpPr>
            <p:cNvPr id="105" name="Google Shape;105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6" name="Google Shape;106;gdfc1bf42c6_3_113"/>
          <p:cNvGrpSpPr/>
          <p:nvPr/>
        </p:nvGrpSpPr>
        <p:grpSpPr>
          <a:xfrm>
            <a:off x="6775140" y="6134561"/>
            <a:ext cx="3538125" cy="1958940"/>
            <a:chOff x="0" y="142875"/>
            <a:chExt cx="4717500" cy="2611920"/>
          </a:xfrm>
        </p:grpSpPr>
        <p:sp>
          <p:nvSpPr>
            <p:cNvPr id="107" name="Google Shape;107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8000">
                  <a:solidFill>
                    <a:srgbClr val="191919"/>
                  </a:solidFill>
                </a:rPr>
                <a:t>5</a:t>
              </a:r>
              <a:endParaRPr/>
            </a:p>
          </p:txBody>
        </p:sp>
        <p:sp>
          <p:nvSpPr>
            <p:cNvPr id="108" name="Google Shape;108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예측</a:t>
              </a:r>
              <a:endParaRPr/>
            </a:p>
          </p:txBody>
        </p:sp>
        <p:cxnSp>
          <p:nvCxnSpPr>
            <p:cNvPr id="109" name="Google Shape;109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gdfc1bf42c6_3_113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111" name="Google Shape;111;gdfc1bf42c6_3_113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목차</a:t>
              </a:r>
              <a:endParaRPr/>
            </a:p>
          </p:txBody>
        </p:sp>
        <p:cxnSp>
          <p:nvCxnSpPr>
            <p:cNvPr id="112" name="Google Shape;112;gdfc1bf42c6_3_113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" name="Google Shape;113;gdfc1bf42c6_3_113"/>
          <p:cNvGrpSpPr/>
          <p:nvPr/>
        </p:nvGrpSpPr>
        <p:grpSpPr>
          <a:xfrm>
            <a:off x="12390052" y="3428990"/>
            <a:ext cx="3538125" cy="1958940"/>
            <a:chOff x="0" y="142875"/>
            <a:chExt cx="4717500" cy="2611920"/>
          </a:xfrm>
        </p:grpSpPr>
        <p:sp>
          <p:nvSpPr>
            <p:cNvPr id="114" name="Google Shape;114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8000">
                  <a:solidFill>
                    <a:srgbClr val="191919"/>
                  </a:solidFill>
                </a:rPr>
                <a:t>3</a:t>
              </a:r>
              <a:endParaRPr/>
            </a:p>
          </p:txBody>
        </p:sp>
        <p:sp>
          <p:nvSpPr>
            <p:cNvPr id="115" name="Google Shape;115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데이터 전처리</a:t>
              </a:r>
              <a:endParaRPr/>
            </a:p>
          </p:txBody>
        </p:sp>
        <p:cxnSp>
          <p:nvCxnSpPr>
            <p:cNvPr id="116" name="Google Shape;116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" name="Google Shape;117;gdfc1bf42c6_3_113"/>
          <p:cNvGrpSpPr/>
          <p:nvPr/>
        </p:nvGrpSpPr>
        <p:grpSpPr>
          <a:xfrm>
            <a:off x="12390052" y="6134561"/>
            <a:ext cx="3538125" cy="1958940"/>
            <a:chOff x="0" y="142875"/>
            <a:chExt cx="4717500" cy="2611920"/>
          </a:xfrm>
        </p:grpSpPr>
        <p:sp>
          <p:nvSpPr>
            <p:cNvPr id="118" name="Google Shape;118;gdfc1bf42c6_3_113"/>
            <p:cNvSpPr txBox="1"/>
            <p:nvPr/>
          </p:nvSpPr>
          <p:spPr>
            <a:xfrm>
              <a:off x="0" y="142875"/>
              <a:ext cx="264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8000">
                  <a:solidFill>
                    <a:srgbClr val="191919"/>
                  </a:solidFill>
                </a:rPr>
                <a:t>6</a:t>
              </a:r>
              <a:endParaRPr/>
            </a:p>
          </p:txBody>
        </p:sp>
        <p:sp>
          <p:nvSpPr>
            <p:cNvPr id="119" name="Google Shape;119;gdfc1bf42c6_3_113"/>
            <p:cNvSpPr txBox="1"/>
            <p:nvPr/>
          </p:nvSpPr>
          <p:spPr>
            <a:xfrm>
              <a:off x="0" y="1789942"/>
              <a:ext cx="47175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토의</a:t>
              </a:r>
              <a:endParaRPr/>
            </a:p>
          </p:txBody>
        </p:sp>
        <p:cxnSp>
          <p:nvCxnSpPr>
            <p:cNvPr id="120" name="Google Shape;120;gdfc1bf42c6_3_113"/>
            <p:cNvCxnSpPr/>
            <p:nvPr/>
          </p:nvCxnSpPr>
          <p:spPr>
            <a:xfrm>
              <a:off x="0" y="2754795"/>
              <a:ext cx="4717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ge1d9548c24_0_252"/>
          <p:cNvGrpSpPr/>
          <p:nvPr/>
        </p:nvGrpSpPr>
        <p:grpSpPr>
          <a:xfrm>
            <a:off x="930687" y="967759"/>
            <a:ext cx="6169500" cy="1461081"/>
            <a:chOff x="0" y="0"/>
            <a:chExt cx="8226000" cy="1948108"/>
          </a:xfrm>
        </p:grpSpPr>
        <p:sp>
          <p:nvSpPr>
            <p:cNvPr id="475" name="Google Shape;475;ge1d9548c24_0_252"/>
            <p:cNvSpPr txBox="1"/>
            <p:nvPr/>
          </p:nvSpPr>
          <p:spPr>
            <a:xfrm>
              <a:off x="0" y="634708"/>
              <a:ext cx="8226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00">
                  <a:solidFill>
                    <a:srgbClr val="191919"/>
                  </a:solidFill>
                </a:rPr>
                <a:t>토의</a:t>
              </a:r>
              <a:endParaRPr sz="100"/>
            </a:p>
          </p:txBody>
        </p:sp>
        <p:cxnSp>
          <p:nvCxnSpPr>
            <p:cNvPr id="476" name="Google Shape;476;ge1d9548c24_0_252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7" name="Google Shape;477;ge1d9548c24_0_252"/>
          <p:cNvGrpSpPr/>
          <p:nvPr/>
        </p:nvGrpSpPr>
        <p:grpSpPr>
          <a:xfrm>
            <a:off x="736850" y="3214499"/>
            <a:ext cx="7321500" cy="5164988"/>
            <a:chOff x="354625" y="3214499"/>
            <a:chExt cx="7321500" cy="5164988"/>
          </a:xfrm>
        </p:grpSpPr>
        <p:sp>
          <p:nvSpPr>
            <p:cNvPr id="478" name="Google Shape;478;ge1d9548c24_0_252"/>
            <p:cNvSpPr txBox="1"/>
            <p:nvPr/>
          </p:nvSpPr>
          <p:spPr>
            <a:xfrm>
              <a:off x="425239" y="4182624"/>
              <a:ext cx="58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479" name="Google Shape;479;ge1d9548c24_0_252"/>
            <p:cNvSpPr txBox="1"/>
            <p:nvPr/>
          </p:nvSpPr>
          <p:spPr>
            <a:xfrm>
              <a:off x="425252" y="6765123"/>
              <a:ext cx="58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3200">
                  <a:solidFill>
                    <a:srgbClr val="191919"/>
                  </a:solidFill>
                </a:rPr>
                <a:t>2</a:t>
              </a:r>
              <a:endParaRPr/>
            </a:p>
          </p:txBody>
        </p:sp>
        <p:sp>
          <p:nvSpPr>
            <p:cNvPr id="480" name="Google Shape;480;ge1d9548c24_0_252"/>
            <p:cNvSpPr txBox="1"/>
            <p:nvPr/>
          </p:nvSpPr>
          <p:spPr>
            <a:xfrm>
              <a:off x="1306119" y="4160625"/>
              <a:ext cx="62328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추가로 수집한 데이터에 대해 성능이 안 좋게 나오는 것을 알 수 있음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특히 Under Estimation이 발생함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481" name="Google Shape;481;ge1d9548c24_0_252"/>
            <p:cNvCxnSpPr/>
            <p:nvPr/>
          </p:nvCxnSpPr>
          <p:spPr>
            <a:xfrm>
              <a:off x="354625" y="3214499"/>
              <a:ext cx="7321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ge1d9548c24_0_252"/>
            <p:cNvCxnSpPr/>
            <p:nvPr/>
          </p:nvCxnSpPr>
          <p:spPr>
            <a:xfrm>
              <a:off x="354625" y="8379487"/>
              <a:ext cx="7321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" name="Google Shape;483;ge1d9548c24_0_252"/>
            <p:cNvSpPr txBox="1"/>
            <p:nvPr/>
          </p:nvSpPr>
          <p:spPr>
            <a:xfrm>
              <a:off x="1306132" y="5973596"/>
              <a:ext cx="623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원인</a:t>
              </a:r>
              <a:endParaRPr/>
            </a:p>
          </p:txBody>
        </p:sp>
        <p:sp>
          <p:nvSpPr>
            <p:cNvPr id="484" name="Google Shape;484;ge1d9548c24_0_252"/>
            <p:cNvSpPr txBox="1"/>
            <p:nvPr/>
          </p:nvSpPr>
          <p:spPr>
            <a:xfrm>
              <a:off x="1306132" y="6540834"/>
              <a:ext cx="62328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XGBoost가 과적합의 이슈가 있음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train 데이터로 하이퍼 파라미터 튜닝을 많이 진행했기 때문에, 과적합이 발생해서 새로운 데이터를 잘 예측하지 못했음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485" name="Google Shape;485;ge1d9548c24_0_252"/>
            <p:cNvCxnSpPr/>
            <p:nvPr/>
          </p:nvCxnSpPr>
          <p:spPr>
            <a:xfrm>
              <a:off x="354625" y="5643338"/>
              <a:ext cx="7321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6" name="Google Shape;486;ge1d9548c24_0_252"/>
            <p:cNvSpPr txBox="1"/>
            <p:nvPr/>
          </p:nvSpPr>
          <p:spPr>
            <a:xfrm>
              <a:off x="1306119" y="3589027"/>
              <a:ext cx="623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A60F1"/>
                  </a:solidFill>
                </a:rPr>
                <a:t>새로운 데이터에 대한 낮은 정확도</a:t>
              </a:r>
              <a:endParaRPr/>
            </a:p>
          </p:txBody>
        </p:sp>
      </p:grpSp>
      <p:sp>
        <p:nvSpPr>
          <p:cNvPr id="487" name="Google Shape;487;ge1d9548c24_0_252"/>
          <p:cNvSpPr txBox="1"/>
          <p:nvPr/>
        </p:nvSpPr>
        <p:spPr>
          <a:xfrm>
            <a:off x="9927464" y="4182624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88" name="Google Shape;488;ge1d9548c24_0_252"/>
          <p:cNvSpPr txBox="1"/>
          <p:nvPr/>
        </p:nvSpPr>
        <p:spPr>
          <a:xfrm>
            <a:off x="9927477" y="6765123"/>
            <a:ext cx="58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>
                <a:solidFill>
                  <a:srgbClr val="191919"/>
                </a:solidFill>
              </a:rPr>
              <a:t>2</a:t>
            </a:r>
            <a:endParaRPr/>
          </a:p>
        </p:txBody>
      </p:sp>
      <p:sp>
        <p:nvSpPr>
          <p:cNvPr id="489" name="Google Shape;489;ge1d9548c24_0_252"/>
          <p:cNvSpPr txBox="1"/>
          <p:nvPr/>
        </p:nvSpPr>
        <p:spPr>
          <a:xfrm>
            <a:off x="10808344" y="4160625"/>
            <a:ext cx="6232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XGBoost 대신 LightGBM을 사용 (XGBoost보다 빠르고 과적합에 강하다고 알려짐)</a:t>
            </a:r>
            <a:endParaRPr sz="20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새로운 연도의 데이터를 사용할 때 해당 연도의 데이터에 대해 훈련 필요</a:t>
            </a:r>
            <a:endParaRPr sz="2000">
              <a:solidFill>
                <a:srgbClr val="191919"/>
              </a:solidFill>
            </a:endParaRPr>
          </a:p>
        </p:txBody>
      </p:sp>
      <p:cxnSp>
        <p:nvCxnSpPr>
          <p:cNvPr id="490" name="Google Shape;490;ge1d9548c24_0_252"/>
          <p:cNvCxnSpPr/>
          <p:nvPr/>
        </p:nvCxnSpPr>
        <p:spPr>
          <a:xfrm>
            <a:off x="9856850" y="3214499"/>
            <a:ext cx="7321500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ge1d9548c24_0_252"/>
          <p:cNvCxnSpPr/>
          <p:nvPr/>
        </p:nvCxnSpPr>
        <p:spPr>
          <a:xfrm>
            <a:off x="9856850" y="8379487"/>
            <a:ext cx="7321500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ge1d9548c24_0_252"/>
          <p:cNvSpPr txBox="1"/>
          <p:nvPr/>
        </p:nvSpPr>
        <p:spPr>
          <a:xfrm>
            <a:off x="10808357" y="6186533"/>
            <a:ext cx="62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60F1"/>
                </a:solidFill>
              </a:rPr>
              <a:t>튜닝을 통한 대책</a:t>
            </a:r>
            <a:endParaRPr/>
          </a:p>
        </p:txBody>
      </p:sp>
      <p:sp>
        <p:nvSpPr>
          <p:cNvPr id="493" name="Google Shape;493;ge1d9548c24_0_252"/>
          <p:cNvSpPr txBox="1"/>
          <p:nvPr/>
        </p:nvSpPr>
        <p:spPr>
          <a:xfrm>
            <a:off x="10808357" y="6753772"/>
            <a:ext cx="623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하이퍼 파라미터 튜닝에서 과적합을 방지하는 파라미터를 강하게 적용</a:t>
            </a:r>
            <a:endParaRPr sz="2000">
              <a:solidFill>
                <a:srgbClr val="191919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</a:rPr>
              <a:t>Epochs를 더 작게 설정</a:t>
            </a:r>
            <a:endParaRPr sz="2000">
              <a:solidFill>
                <a:srgbClr val="191919"/>
              </a:solidFill>
            </a:endParaRPr>
          </a:p>
        </p:txBody>
      </p:sp>
      <p:cxnSp>
        <p:nvCxnSpPr>
          <p:cNvPr id="494" name="Google Shape;494;ge1d9548c24_0_252"/>
          <p:cNvCxnSpPr/>
          <p:nvPr/>
        </p:nvCxnSpPr>
        <p:spPr>
          <a:xfrm>
            <a:off x="9856850" y="5810363"/>
            <a:ext cx="7321500" cy="0"/>
          </a:xfrm>
          <a:prstGeom prst="straightConnector1">
            <a:avLst/>
          </a:prstGeom>
          <a:noFill/>
          <a:ln cap="rnd" cmpd="sng" w="127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ge1d9548c24_0_252"/>
          <p:cNvSpPr txBox="1"/>
          <p:nvPr/>
        </p:nvSpPr>
        <p:spPr>
          <a:xfrm>
            <a:off x="10808344" y="3589027"/>
            <a:ext cx="623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60F1"/>
                </a:solidFill>
              </a:rPr>
              <a:t>모델 변경을 통한 대책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ge1d9548c24_0_175"/>
          <p:cNvGrpSpPr/>
          <p:nvPr/>
        </p:nvGrpSpPr>
        <p:grpSpPr>
          <a:xfrm>
            <a:off x="930687" y="967759"/>
            <a:ext cx="6169500" cy="1461081"/>
            <a:chOff x="0" y="0"/>
            <a:chExt cx="8226000" cy="1948108"/>
          </a:xfrm>
        </p:grpSpPr>
        <p:sp>
          <p:nvSpPr>
            <p:cNvPr id="501" name="Google Shape;501;ge1d9548c24_0_175"/>
            <p:cNvSpPr txBox="1"/>
            <p:nvPr/>
          </p:nvSpPr>
          <p:spPr>
            <a:xfrm>
              <a:off x="0" y="634708"/>
              <a:ext cx="8226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00">
                  <a:solidFill>
                    <a:srgbClr val="191919"/>
                  </a:solidFill>
                </a:rPr>
                <a:t>참고문헌</a:t>
              </a:r>
              <a:endParaRPr sz="100"/>
            </a:p>
          </p:txBody>
        </p:sp>
        <p:cxnSp>
          <p:nvCxnSpPr>
            <p:cNvPr id="502" name="Google Shape;502;ge1d9548c24_0_175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3" name="Google Shape;503;ge1d9548c24_0_175"/>
          <p:cNvSpPr txBox="1"/>
          <p:nvPr/>
        </p:nvSpPr>
        <p:spPr>
          <a:xfrm>
            <a:off x="1117275" y="2704975"/>
            <a:ext cx="13466100" cy="6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20700" lvl="0" marL="457200" marR="3810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데이콘. 아파트 실거래가 예측,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5"/>
              </a:rPr>
              <a:t>https://dacon.io/competitions/official/21265/data</a:t>
            </a:r>
            <a:endParaRPr sz="3200" u="sng">
              <a:solidFill>
                <a:schemeClr val="hlink"/>
              </a:solidFill>
            </a:endParaRPr>
          </a:p>
          <a:p>
            <a:pPr indent="-520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국토교통부 실거래가 공개시스템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7"/>
              </a:rPr>
              <a:t>http://rt.molit.go.kr/</a:t>
            </a:r>
            <a:endParaRPr sz="3200" u="sng">
              <a:solidFill>
                <a:schemeClr val="hlink"/>
              </a:solidFill>
            </a:endParaRPr>
          </a:p>
          <a:p>
            <a:pPr indent="-520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권성훈 교수님의 데이터마이닝 교안</a:t>
            </a:r>
            <a:endParaRPr sz="3200">
              <a:solidFill>
                <a:schemeClr val="dk1"/>
              </a:solidFill>
            </a:endParaRPr>
          </a:p>
          <a:p>
            <a:pPr indent="-520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Tianqi Chen. XGBoost: A Scalable Tree Boosting System, 2016</a:t>
            </a:r>
            <a:endParaRPr sz="3200">
              <a:solidFill>
                <a:schemeClr val="dk1"/>
              </a:solidFill>
            </a:endParaRPr>
          </a:p>
          <a:p>
            <a:pPr indent="-520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Guolin Ke. LightGBM: A Highly Efficient Gradient Boosting Decision Tree, 2017</a:t>
            </a:r>
            <a:endParaRPr sz="3200">
              <a:solidFill>
                <a:schemeClr val="dk1"/>
              </a:solidFill>
            </a:endParaRPr>
          </a:p>
          <a:p>
            <a:pPr indent="-520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</a:rPr>
              <a:t>코드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9"/>
              </a:rPr>
              <a:t>https://github.com/Haebuk/dataminingTP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7F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17"/>
          <p:cNvPicPr preferRelativeResize="0"/>
          <p:nvPr/>
        </p:nvPicPr>
        <p:blipFill rotWithShape="1">
          <a:blip r:embed="rId3">
            <a:alphaModFix/>
          </a:blip>
          <a:srcRect b="0" l="4901" r="19154" t="0"/>
          <a:stretch/>
        </p:blipFill>
        <p:spPr>
          <a:xfrm>
            <a:off x="5908145" y="0"/>
            <a:ext cx="1172576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7"/>
          <p:cNvSpPr/>
          <p:nvPr/>
        </p:nvSpPr>
        <p:spPr>
          <a:xfrm>
            <a:off x="17633908" y="0"/>
            <a:ext cx="654092" cy="10287000"/>
          </a:xfrm>
          <a:prstGeom prst="rect">
            <a:avLst/>
          </a:prstGeom>
          <a:solidFill>
            <a:srgbClr val="5A6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17"/>
          <p:cNvGrpSpPr/>
          <p:nvPr/>
        </p:nvGrpSpPr>
        <p:grpSpPr>
          <a:xfrm>
            <a:off x="1028700" y="1193468"/>
            <a:ext cx="7253325" cy="2459248"/>
            <a:chOff x="0" y="0"/>
            <a:chExt cx="9671100" cy="3278997"/>
          </a:xfrm>
        </p:grpSpPr>
        <p:sp>
          <p:nvSpPr>
            <p:cNvPr id="511" name="Google Shape;511;p17"/>
            <p:cNvSpPr txBox="1"/>
            <p:nvPr/>
          </p:nvSpPr>
          <p:spPr>
            <a:xfrm>
              <a:off x="0" y="653758"/>
              <a:ext cx="96711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0">
                  <a:solidFill>
                    <a:srgbClr val="191919"/>
                  </a:solidFill>
                </a:rPr>
                <a:t>감사합니다.</a:t>
              </a:r>
              <a:endParaRPr/>
            </a:p>
          </p:txBody>
        </p:sp>
        <p:sp>
          <p:nvSpPr>
            <p:cNvPr id="512" name="Google Shape;512;p17"/>
            <p:cNvSpPr txBox="1"/>
            <p:nvPr/>
          </p:nvSpPr>
          <p:spPr>
            <a:xfrm>
              <a:off x="0" y="2622297"/>
              <a:ext cx="9671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191919"/>
                  </a:solidFill>
                </a:rPr>
                <a:t>  이상으로 발표를 마치겠습니다.</a:t>
              </a:r>
              <a:endParaRPr/>
            </a:p>
          </p:txBody>
        </p:sp>
        <p:cxnSp>
          <p:nvCxnSpPr>
            <p:cNvPr id="513" name="Google Shape;513;p17"/>
            <p:cNvCxnSpPr/>
            <p:nvPr/>
          </p:nvCxnSpPr>
          <p:spPr>
            <a:xfrm>
              <a:off x="0" y="0"/>
              <a:ext cx="561716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gdfc1bf42c6_3_9"/>
          <p:cNvGrpSpPr/>
          <p:nvPr/>
        </p:nvGrpSpPr>
        <p:grpSpPr>
          <a:xfrm>
            <a:off x="9839244" y="1193468"/>
            <a:ext cx="7574625" cy="4922557"/>
            <a:chOff x="0" y="0"/>
            <a:chExt cx="10099500" cy="6563410"/>
          </a:xfrm>
        </p:grpSpPr>
        <p:sp>
          <p:nvSpPr>
            <p:cNvPr id="126" name="Google Shape;126;gdfc1bf42c6_3_9"/>
            <p:cNvSpPr txBox="1"/>
            <p:nvPr/>
          </p:nvSpPr>
          <p:spPr>
            <a:xfrm>
              <a:off x="1327366" y="763916"/>
              <a:ext cx="8226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집 값에 대한 관심사</a:t>
              </a:r>
              <a:endParaRPr/>
            </a:p>
          </p:txBody>
        </p:sp>
        <p:sp>
          <p:nvSpPr>
            <p:cNvPr id="127" name="Google Shape;127;gdfc1bf42c6_3_9"/>
            <p:cNvSpPr txBox="1"/>
            <p:nvPr/>
          </p:nvSpPr>
          <p:spPr>
            <a:xfrm>
              <a:off x="0" y="763916"/>
              <a:ext cx="1011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28" name="Google Shape;128;gdfc1bf42c6_3_9"/>
            <p:cNvSpPr txBox="1"/>
            <p:nvPr/>
          </p:nvSpPr>
          <p:spPr>
            <a:xfrm>
              <a:off x="1327366" y="1588510"/>
              <a:ext cx="8772000" cy="497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Char char="●"/>
              </a:pPr>
              <a:r>
                <a:rPr lang="en-US" sz="2400">
                  <a:solidFill>
                    <a:srgbClr val="191919"/>
                  </a:solidFill>
                </a:rPr>
                <a:t>최근 정부의 부동산 정책 변화에 따라 급변하는 집 값에 대해 많은 기사들이 쏟아지고 있음</a:t>
              </a:r>
              <a:endParaRPr sz="2400">
                <a:solidFill>
                  <a:srgbClr val="191919"/>
                </a:solidFill>
              </a:endParaRPr>
            </a:p>
            <a:p>
              <a:pPr indent="-3810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Char char="●"/>
              </a:pPr>
              <a:r>
                <a:rPr lang="en-US" sz="2400">
                  <a:solidFill>
                    <a:srgbClr val="191919"/>
                  </a:solidFill>
                </a:rPr>
                <a:t>이는 사람들이 그만큼 집 값에 많은 관심을 보이고 있다는 것을 의미</a:t>
              </a:r>
              <a:endParaRPr sz="2400">
                <a:solidFill>
                  <a:srgbClr val="191919"/>
                </a:solidFill>
              </a:endParaRPr>
            </a:p>
            <a:p>
              <a:pPr indent="-3810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Char char="●"/>
              </a:pPr>
              <a:r>
                <a:rPr lang="en-US" sz="2400">
                  <a:solidFill>
                    <a:srgbClr val="191919"/>
                  </a:solidFill>
                </a:rPr>
                <a:t>이에 따라 집 값을 예측할 수 있는 모델을 만들어보면 어떨까 싶어 주제로 선정</a:t>
              </a:r>
              <a:endParaRPr sz="24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91919"/>
                </a:solidFill>
              </a:endParaRPr>
            </a:p>
          </p:txBody>
        </p:sp>
        <p:cxnSp>
          <p:nvCxnSpPr>
            <p:cNvPr id="129" name="Google Shape;129;gdfc1bf42c6_3_9"/>
            <p:cNvCxnSpPr/>
            <p:nvPr/>
          </p:nvCxnSpPr>
          <p:spPr>
            <a:xfrm>
              <a:off x="0" y="0"/>
              <a:ext cx="10099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0" name="Google Shape;130;gdfc1bf42c6_3_9"/>
          <p:cNvGrpSpPr/>
          <p:nvPr/>
        </p:nvGrpSpPr>
        <p:grpSpPr>
          <a:xfrm>
            <a:off x="9839244" y="6116023"/>
            <a:ext cx="7574625" cy="2860623"/>
            <a:chOff x="0" y="0"/>
            <a:chExt cx="10099500" cy="3814164"/>
          </a:xfrm>
        </p:grpSpPr>
        <p:sp>
          <p:nvSpPr>
            <p:cNvPr id="131" name="Google Shape;131;gdfc1bf42c6_3_9"/>
            <p:cNvSpPr txBox="1"/>
            <p:nvPr/>
          </p:nvSpPr>
          <p:spPr>
            <a:xfrm>
              <a:off x="0" y="576070"/>
              <a:ext cx="1011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32" name="Google Shape;132;gdfc1bf42c6_3_9"/>
            <p:cNvSpPr txBox="1"/>
            <p:nvPr/>
          </p:nvSpPr>
          <p:spPr>
            <a:xfrm>
              <a:off x="1327366" y="576070"/>
              <a:ext cx="8226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실제 참고자료로 사용</a:t>
              </a:r>
              <a:endParaRPr/>
            </a:p>
          </p:txBody>
        </p:sp>
        <p:sp>
          <p:nvSpPr>
            <p:cNvPr id="133" name="Google Shape;133;gdfc1bf42c6_3_9"/>
            <p:cNvSpPr txBox="1"/>
            <p:nvPr/>
          </p:nvSpPr>
          <p:spPr>
            <a:xfrm>
              <a:off x="1327366" y="1400664"/>
              <a:ext cx="8772000" cy="24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Char char="●"/>
              </a:pPr>
              <a:r>
                <a:rPr lang="en-US" sz="2400">
                  <a:solidFill>
                    <a:srgbClr val="191919"/>
                  </a:solidFill>
                </a:rPr>
                <a:t>실거래가에 영향을 주는 요인을 분석 및 모델링을 통한 거래가를 예측하는 것이 목적</a:t>
              </a:r>
              <a:endParaRPr sz="2400">
                <a:solidFill>
                  <a:srgbClr val="191919"/>
                </a:solidFill>
              </a:endParaRPr>
            </a:p>
            <a:p>
              <a:pPr indent="-3810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Char char="●"/>
              </a:pPr>
              <a:r>
                <a:rPr lang="en-US" sz="2400">
                  <a:solidFill>
                    <a:srgbClr val="191919"/>
                  </a:solidFill>
                </a:rPr>
                <a:t>모델의 예측력이 높다면 실제 투자 및 구매에도 참고할 수 있을 것으로 기대</a:t>
              </a:r>
              <a:endParaRPr sz="2400">
                <a:solidFill>
                  <a:srgbClr val="191919"/>
                </a:solidFill>
              </a:endParaRPr>
            </a:p>
          </p:txBody>
        </p:sp>
        <p:cxnSp>
          <p:nvCxnSpPr>
            <p:cNvPr id="134" name="Google Shape;134;gdfc1bf42c6_3_9"/>
            <p:cNvCxnSpPr/>
            <p:nvPr/>
          </p:nvCxnSpPr>
          <p:spPr>
            <a:xfrm>
              <a:off x="0" y="0"/>
              <a:ext cx="100995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" name="Google Shape;135;gdfc1bf42c6_3_9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136" name="Google Shape;136;gdfc1bf42c6_3_9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분석 목적</a:t>
              </a:r>
              <a:endParaRPr/>
            </a:p>
          </p:txBody>
        </p:sp>
        <p:cxnSp>
          <p:nvCxnSpPr>
            <p:cNvPr id="137" name="Google Shape;137;gdfc1bf42c6_3_9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8" name="Google Shape;138;gdfc1bf42c6_3_9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주제 선정 이유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4"/>
          <p:cNvGrpSpPr/>
          <p:nvPr/>
        </p:nvGrpSpPr>
        <p:grpSpPr>
          <a:xfrm>
            <a:off x="936900" y="5197650"/>
            <a:ext cx="7629627" cy="2589222"/>
            <a:chOff x="-1350162" y="266723"/>
            <a:chExt cx="14089800" cy="6295216"/>
          </a:xfrm>
        </p:grpSpPr>
        <p:sp>
          <p:nvSpPr>
            <p:cNvPr id="144" name="Google Shape;144;p4"/>
            <p:cNvSpPr txBox="1"/>
            <p:nvPr/>
          </p:nvSpPr>
          <p:spPr>
            <a:xfrm>
              <a:off x="-1350162" y="266723"/>
              <a:ext cx="14089800" cy="47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622" u="none" cap="none" strike="noStrike">
                  <a:solidFill>
                    <a:srgbClr val="5A60F1"/>
                  </a:solidFill>
                  <a:latin typeface="Arial"/>
                  <a:ea typeface="Arial"/>
                  <a:cs typeface="Arial"/>
                  <a:sym typeface="Arial"/>
                </a:rPr>
                <a:t>1,</a:t>
              </a:r>
              <a:r>
                <a:rPr lang="en-US" sz="12622">
                  <a:solidFill>
                    <a:srgbClr val="5A60F1"/>
                  </a:solidFill>
                </a:rPr>
                <a:t>216,553</a:t>
              </a:r>
              <a:endParaRPr sz="100"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-675000" y="4990238"/>
              <a:ext cx="12739500" cy="15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191919"/>
                  </a:solidFill>
                </a:rPr>
                <a:t>Train Data Rows</a:t>
              </a:r>
              <a:endParaRPr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데이터 설명</a:t>
              </a:r>
              <a:endParaRPr/>
            </a:p>
          </p:txBody>
        </p:sp>
        <p:cxnSp>
          <p:nvCxnSpPr>
            <p:cNvPr id="148" name="Google Shape;148;p4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" name="Google Shape;149;p4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데이터 사이즈</a:t>
            </a:r>
            <a:endParaRPr sz="2800"/>
          </a:p>
        </p:txBody>
      </p:sp>
      <p:grpSp>
        <p:nvGrpSpPr>
          <p:cNvPr id="150" name="Google Shape;150;p4"/>
          <p:cNvGrpSpPr/>
          <p:nvPr/>
        </p:nvGrpSpPr>
        <p:grpSpPr>
          <a:xfrm>
            <a:off x="9721475" y="5197650"/>
            <a:ext cx="7629627" cy="2589222"/>
            <a:chOff x="-1350162" y="266723"/>
            <a:chExt cx="14089800" cy="6295216"/>
          </a:xfrm>
        </p:grpSpPr>
        <p:sp>
          <p:nvSpPr>
            <p:cNvPr id="151" name="Google Shape;151;p4"/>
            <p:cNvSpPr txBox="1"/>
            <p:nvPr/>
          </p:nvSpPr>
          <p:spPr>
            <a:xfrm>
              <a:off x="-1350162" y="266723"/>
              <a:ext cx="14089800" cy="47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622">
                  <a:solidFill>
                    <a:srgbClr val="5A60F1"/>
                  </a:solidFill>
                </a:rPr>
                <a:t>5,463</a:t>
              </a:r>
              <a:endParaRPr sz="100"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-675000" y="4990238"/>
              <a:ext cx="12739500" cy="15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191919"/>
                  </a:solidFill>
                </a:rPr>
                <a:t>Test </a:t>
              </a:r>
              <a:r>
                <a:rPr lang="en-US" sz="4200">
                  <a:solidFill>
                    <a:srgbClr val="191919"/>
                  </a:solidFill>
                </a:rPr>
                <a:t>Data Rows</a:t>
              </a:r>
              <a:endParaRPr/>
            </a:p>
          </p:txBody>
        </p:sp>
      </p:grpSp>
      <p:sp>
        <p:nvSpPr>
          <p:cNvPr id="153" name="Google Shape;153;p4"/>
          <p:cNvSpPr txBox="1"/>
          <p:nvPr/>
        </p:nvSpPr>
        <p:spPr>
          <a:xfrm>
            <a:off x="3637350" y="3982525"/>
            <a:ext cx="1101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191919"/>
                </a:solidFill>
              </a:rPr>
              <a:t>데이콘 ‘아파트 실거래가 예측(2018)’ 데이터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gdfc1bf42c6_1_28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159" name="Google Shape;159;gdfc1bf42c6_1_28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데이터 설명</a:t>
              </a:r>
              <a:endParaRPr/>
            </a:p>
          </p:txBody>
        </p:sp>
        <p:cxnSp>
          <p:nvCxnSpPr>
            <p:cNvPr id="160" name="Google Shape;160;gdfc1bf42c6_1_28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gdfc1bf42c6_1_28"/>
          <p:cNvSpPr txBox="1"/>
          <p:nvPr/>
        </p:nvSpPr>
        <p:spPr>
          <a:xfrm>
            <a:off x="1028700" y="2798300"/>
            <a:ext cx="5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데이터 구성 - 결측치는 없음</a:t>
            </a:r>
            <a:endParaRPr sz="2800"/>
          </a:p>
        </p:txBody>
      </p:sp>
      <p:graphicFrame>
        <p:nvGraphicFramePr>
          <p:cNvPr id="162" name="Google Shape;162;gdfc1bf42c6_1_28"/>
          <p:cNvGraphicFramePr/>
          <p:nvPr/>
        </p:nvGraphicFramePr>
        <p:xfrm>
          <a:off x="941600" y="350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{B2B6F01D-1101-4CA9-99C6-665557380940}</a:tableStyleId>
              </a:tblPr>
              <a:tblGrid>
                <a:gridCol w="4101200"/>
                <a:gridCol w="4101200"/>
                <a:gridCol w="4101200"/>
                <a:gridCol w="4101200"/>
              </a:tblGrid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변수명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설명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데이터타입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비고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Transaction_id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거래 ID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Apartment_id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아파트 ID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City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도시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서울특별시, 부산광역시 2개만 존재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Dong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동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Jibun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지번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Apt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아파트명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Add_kr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Exclusive_use_area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전용면적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Year_of_completion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완공일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Transaction_year_month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거래연월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Transaction_date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거래일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object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0~10, 11~20, 21~31 세 가지 형태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Floor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층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Transaction_real_price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실거래가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int64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예측변수, Test 데이터에는 없음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D1">
                        <a:alpha val="4196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dfc1bf42c6_3_37"/>
          <p:cNvCxnSpPr/>
          <p:nvPr/>
        </p:nvCxnSpPr>
        <p:spPr>
          <a:xfrm rot="5400000">
            <a:off x="4091683" y="5217787"/>
            <a:ext cx="10445100" cy="0"/>
          </a:xfrm>
          <a:prstGeom prst="straightConnector1">
            <a:avLst/>
          </a:prstGeom>
          <a:noFill/>
          <a:ln cap="rnd" cmpd="sng" w="9525">
            <a:solidFill>
              <a:srgbClr val="191919"/>
            </a:solidFill>
            <a:prstDash val="solid"/>
            <a:round/>
            <a:headEnd len="sm" w="sm" type="none"/>
            <a:tailEnd len="lg" w="lg" type="oval"/>
          </a:ln>
        </p:spPr>
      </p:cxnSp>
      <p:grpSp>
        <p:nvGrpSpPr>
          <p:cNvPr id="168" name="Google Shape;168;gdfc1bf42c6_3_37"/>
          <p:cNvGrpSpPr/>
          <p:nvPr/>
        </p:nvGrpSpPr>
        <p:grpSpPr>
          <a:xfrm>
            <a:off x="8836048" y="1282308"/>
            <a:ext cx="946845" cy="946845"/>
            <a:chOff x="0" y="0"/>
            <a:chExt cx="1262459" cy="1262459"/>
          </a:xfrm>
        </p:grpSpPr>
        <p:pic>
          <p:nvPicPr>
            <p:cNvPr id="169" name="Google Shape;169;gdfc1bf42c6_3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gdfc1bf42c6_3_37"/>
            <p:cNvSpPr txBox="1"/>
            <p:nvPr/>
          </p:nvSpPr>
          <p:spPr>
            <a:xfrm>
              <a:off x="260513" y="321561"/>
              <a:ext cx="741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71" name="Google Shape;171;gdfc1bf42c6_3_37"/>
          <p:cNvGrpSpPr/>
          <p:nvPr/>
        </p:nvGrpSpPr>
        <p:grpSpPr>
          <a:xfrm>
            <a:off x="8836048" y="3058681"/>
            <a:ext cx="946845" cy="946845"/>
            <a:chOff x="0" y="0"/>
            <a:chExt cx="1262459" cy="1262459"/>
          </a:xfrm>
        </p:grpSpPr>
        <p:pic>
          <p:nvPicPr>
            <p:cNvPr id="172" name="Google Shape;172;gdfc1bf42c6_3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gdfc1bf42c6_3_37"/>
            <p:cNvSpPr txBox="1"/>
            <p:nvPr/>
          </p:nvSpPr>
          <p:spPr>
            <a:xfrm>
              <a:off x="260513" y="321561"/>
              <a:ext cx="741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74" name="Google Shape;174;gdfc1bf42c6_3_37"/>
          <p:cNvGrpSpPr/>
          <p:nvPr/>
        </p:nvGrpSpPr>
        <p:grpSpPr>
          <a:xfrm>
            <a:off x="8836048" y="6538432"/>
            <a:ext cx="946845" cy="946845"/>
            <a:chOff x="0" y="0"/>
            <a:chExt cx="1262459" cy="1262459"/>
          </a:xfrm>
        </p:grpSpPr>
        <p:pic>
          <p:nvPicPr>
            <p:cNvPr id="175" name="Google Shape;175;gdfc1bf42c6_3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dfc1bf42c6_3_37"/>
            <p:cNvSpPr txBox="1"/>
            <p:nvPr/>
          </p:nvSpPr>
          <p:spPr>
            <a:xfrm>
              <a:off x="260513" y="321561"/>
              <a:ext cx="741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77" name="Google Shape;177;gdfc1bf42c6_3_37"/>
          <p:cNvGrpSpPr/>
          <p:nvPr/>
        </p:nvGrpSpPr>
        <p:grpSpPr>
          <a:xfrm>
            <a:off x="8836048" y="8204095"/>
            <a:ext cx="946845" cy="946845"/>
            <a:chOff x="0" y="0"/>
            <a:chExt cx="1262459" cy="1262459"/>
          </a:xfrm>
        </p:grpSpPr>
        <p:pic>
          <p:nvPicPr>
            <p:cNvPr id="178" name="Google Shape;178;gdfc1bf42c6_3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gdfc1bf42c6_3_37"/>
            <p:cNvSpPr txBox="1"/>
            <p:nvPr/>
          </p:nvSpPr>
          <p:spPr>
            <a:xfrm>
              <a:off x="260513" y="321561"/>
              <a:ext cx="741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180" name="Google Shape;180;gdfc1bf42c6_3_37"/>
          <p:cNvGrpSpPr/>
          <p:nvPr/>
        </p:nvGrpSpPr>
        <p:grpSpPr>
          <a:xfrm>
            <a:off x="10513538" y="8306758"/>
            <a:ext cx="5416650" cy="1141829"/>
            <a:chOff x="0" y="-28575"/>
            <a:chExt cx="7222200" cy="1522439"/>
          </a:xfrm>
        </p:grpSpPr>
        <p:sp>
          <p:nvSpPr>
            <p:cNvPr id="181" name="Google Shape;181;gdfc1bf42c6_3_37"/>
            <p:cNvSpPr txBox="1"/>
            <p:nvPr/>
          </p:nvSpPr>
          <p:spPr>
            <a:xfrm>
              <a:off x="0" y="-28575"/>
              <a:ext cx="7222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91919"/>
                  </a:solidFill>
                </a:rPr>
                <a:t>변수 제거</a:t>
              </a:r>
              <a:endParaRPr/>
            </a:p>
          </p:txBody>
        </p:sp>
        <p:sp>
          <p:nvSpPr>
            <p:cNvPr id="182" name="Google Shape;182;gdfc1bf42c6_3_37"/>
            <p:cNvSpPr txBox="1"/>
            <p:nvPr/>
          </p:nvSpPr>
          <p:spPr>
            <a:xfrm>
              <a:off x="0" y="549764"/>
              <a:ext cx="72222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주소, ID, 번지수 제거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처리 전 기존 변수 제거</a:t>
              </a:r>
              <a:endParaRPr/>
            </a:p>
          </p:txBody>
        </p:sp>
      </p:grpSp>
      <p:grpSp>
        <p:nvGrpSpPr>
          <p:cNvPr id="183" name="Google Shape;183;gdfc1bf42c6_3_37"/>
          <p:cNvGrpSpPr/>
          <p:nvPr/>
        </p:nvGrpSpPr>
        <p:grpSpPr>
          <a:xfrm>
            <a:off x="10513538" y="6480705"/>
            <a:ext cx="5416650" cy="1542104"/>
            <a:chOff x="0" y="-28575"/>
            <a:chExt cx="7222200" cy="2056139"/>
          </a:xfrm>
        </p:grpSpPr>
        <p:sp>
          <p:nvSpPr>
            <p:cNvPr id="184" name="Google Shape;184;gdfc1bf42c6_3_37"/>
            <p:cNvSpPr txBox="1"/>
            <p:nvPr/>
          </p:nvSpPr>
          <p:spPr>
            <a:xfrm>
              <a:off x="0" y="-28575"/>
              <a:ext cx="7222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91919"/>
                  </a:solidFill>
                </a:rPr>
                <a:t>주소(동) 변수</a:t>
              </a:r>
              <a:endParaRPr/>
            </a:p>
          </p:txBody>
        </p:sp>
        <p:sp>
          <p:nvSpPr>
            <p:cNvPr id="185" name="Google Shape;185;gdfc1bf42c6_3_37"/>
            <p:cNvSpPr txBox="1"/>
            <p:nvPr/>
          </p:nvSpPr>
          <p:spPr>
            <a:xfrm>
              <a:off x="0" y="549764"/>
              <a:ext cx="72222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동 별 거래가 기준 정렬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순서형 변수 처리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도시 더미 변수 처리</a:t>
              </a:r>
              <a:endParaRPr sz="2000">
                <a:solidFill>
                  <a:srgbClr val="191919"/>
                </a:solidFill>
              </a:endParaRPr>
            </a:p>
          </p:txBody>
        </p:sp>
      </p:grpSp>
      <p:grpSp>
        <p:nvGrpSpPr>
          <p:cNvPr id="186" name="Google Shape;186;gdfc1bf42c6_3_37"/>
          <p:cNvGrpSpPr/>
          <p:nvPr/>
        </p:nvGrpSpPr>
        <p:grpSpPr>
          <a:xfrm>
            <a:off x="10513538" y="4745170"/>
            <a:ext cx="5416650" cy="1141829"/>
            <a:chOff x="0" y="-28575"/>
            <a:chExt cx="7222200" cy="1522439"/>
          </a:xfrm>
        </p:grpSpPr>
        <p:sp>
          <p:nvSpPr>
            <p:cNvPr id="187" name="Google Shape;187;gdfc1bf42c6_3_37"/>
            <p:cNvSpPr txBox="1"/>
            <p:nvPr/>
          </p:nvSpPr>
          <p:spPr>
            <a:xfrm>
              <a:off x="0" y="-28575"/>
              <a:ext cx="7222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91919"/>
                  </a:solidFill>
                </a:rPr>
                <a:t>실거래가 및 면적</a:t>
              </a:r>
              <a:endParaRPr/>
            </a:p>
          </p:txBody>
        </p:sp>
        <p:sp>
          <p:nvSpPr>
            <p:cNvPr id="188" name="Google Shape;188;gdfc1bf42c6_3_37"/>
            <p:cNvSpPr txBox="1"/>
            <p:nvPr/>
          </p:nvSpPr>
          <p:spPr>
            <a:xfrm>
              <a:off x="0" y="549764"/>
              <a:ext cx="72222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실거래가 로그변환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면적 로그변환</a:t>
              </a:r>
              <a:endParaRPr sz="2000">
                <a:solidFill>
                  <a:srgbClr val="191919"/>
                </a:solidFill>
              </a:endParaRPr>
            </a:p>
          </p:txBody>
        </p:sp>
      </p:grpSp>
      <p:grpSp>
        <p:nvGrpSpPr>
          <p:cNvPr id="189" name="Google Shape;189;gdfc1bf42c6_3_37"/>
          <p:cNvGrpSpPr/>
          <p:nvPr/>
        </p:nvGrpSpPr>
        <p:grpSpPr>
          <a:xfrm>
            <a:off x="10513538" y="3142453"/>
            <a:ext cx="5416650" cy="1141829"/>
            <a:chOff x="0" y="-28575"/>
            <a:chExt cx="7222200" cy="1522439"/>
          </a:xfrm>
        </p:grpSpPr>
        <p:sp>
          <p:nvSpPr>
            <p:cNvPr id="190" name="Google Shape;190;gdfc1bf42c6_3_37"/>
            <p:cNvSpPr txBox="1"/>
            <p:nvPr/>
          </p:nvSpPr>
          <p:spPr>
            <a:xfrm>
              <a:off x="0" y="-28575"/>
              <a:ext cx="7222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91919"/>
                  </a:solidFill>
                </a:rPr>
                <a:t>날짜 관련 변수</a:t>
              </a:r>
              <a:endParaRPr/>
            </a:p>
          </p:txBody>
        </p:sp>
        <p:sp>
          <p:nvSpPr>
            <p:cNvPr id="191" name="Google Shape;191;gdfc1bf42c6_3_37"/>
            <p:cNvSpPr txBox="1"/>
            <p:nvPr/>
          </p:nvSpPr>
          <p:spPr>
            <a:xfrm>
              <a:off x="0" y="549764"/>
              <a:ext cx="72222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완공 연도 - 최소 완공 연도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거래 연월 순서형 변수 처리</a:t>
              </a:r>
              <a:endParaRPr sz="2000">
                <a:solidFill>
                  <a:srgbClr val="191919"/>
                </a:solidFill>
              </a:endParaRPr>
            </a:p>
          </p:txBody>
        </p:sp>
      </p:grpSp>
      <p:grpSp>
        <p:nvGrpSpPr>
          <p:cNvPr id="192" name="Google Shape;192;gdfc1bf42c6_3_37"/>
          <p:cNvGrpSpPr/>
          <p:nvPr/>
        </p:nvGrpSpPr>
        <p:grpSpPr>
          <a:xfrm>
            <a:off x="10513538" y="1206272"/>
            <a:ext cx="5416650" cy="1542104"/>
            <a:chOff x="0" y="-28575"/>
            <a:chExt cx="7222200" cy="2056139"/>
          </a:xfrm>
        </p:grpSpPr>
        <p:sp>
          <p:nvSpPr>
            <p:cNvPr id="193" name="Google Shape;193;gdfc1bf42c6_3_37"/>
            <p:cNvSpPr txBox="1"/>
            <p:nvPr/>
          </p:nvSpPr>
          <p:spPr>
            <a:xfrm>
              <a:off x="0" y="-28575"/>
              <a:ext cx="7222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191919"/>
                  </a:solidFill>
                </a:rPr>
                <a:t>아파트</a:t>
              </a:r>
              <a:endParaRPr/>
            </a:p>
          </p:txBody>
        </p:sp>
        <p:sp>
          <p:nvSpPr>
            <p:cNvPr id="194" name="Google Shape;194;gdfc1bf42c6_3_37"/>
            <p:cNvSpPr txBox="1"/>
            <p:nvPr/>
          </p:nvSpPr>
          <p:spPr>
            <a:xfrm>
              <a:off x="0" y="549764"/>
              <a:ext cx="72222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아파트명 내 괄호 제거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아파트명 통일</a:t>
              </a:r>
              <a:endParaRPr sz="2000">
                <a:solidFill>
                  <a:srgbClr val="191919"/>
                </a:solidFill>
              </a:endParaRPr>
            </a:p>
            <a:p>
              <a:pPr indent="-3556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000"/>
                <a:buChar char="●"/>
              </a:pPr>
              <a:r>
                <a:rPr lang="en-US" sz="2000">
                  <a:solidFill>
                    <a:srgbClr val="191919"/>
                  </a:solidFill>
                </a:rPr>
                <a:t>순서형 변수 처리</a:t>
              </a:r>
              <a:endParaRPr sz="2000">
                <a:solidFill>
                  <a:srgbClr val="191919"/>
                </a:solidFill>
              </a:endParaRPr>
            </a:p>
          </p:txBody>
        </p:sp>
      </p:grpSp>
      <p:grpSp>
        <p:nvGrpSpPr>
          <p:cNvPr id="195" name="Google Shape;195;gdfc1bf42c6_3_37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196" name="Google Shape;196;gdfc1bf42c6_3_37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전처리과정</a:t>
              </a:r>
              <a:endParaRPr/>
            </a:p>
          </p:txBody>
        </p:sp>
        <p:cxnSp>
          <p:nvCxnSpPr>
            <p:cNvPr id="197" name="Google Shape;197;gdfc1bf42c6_3_37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8" name="Google Shape;198;gdfc1bf42c6_3_37"/>
          <p:cNvGrpSpPr/>
          <p:nvPr/>
        </p:nvGrpSpPr>
        <p:grpSpPr>
          <a:xfrm>
            <a:off x="8840798" y="4835056"/>
            <a:ext cx="946845" cy="946845"/>
            <a:chOff x="0" y="0"/>
            <a:chExt cx="1262459" cy="1262459"/>
          </a:xfrm>
        </p:grpSpPr>
        <p:pic>
          <p:nvPicPr>
            <p:cNvPr id="199" name="Google Shape;199;gdfc1bf42c6_3_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1262459" cy="1262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gdfc1bf42c6_3_37"/>
            <p:cNvSpPr txBox="1"/>
            <p:nvPr/>
          </p:nvSpPr>
          <p:spPr>
            <a:xfrm>
              <a:off x="260513" y="321561"/>
              <a:ext cx="741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dfc58f4217_0_44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206" name="Google Shape;206;gdfc58f4217_0_44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아파트</a:t>
              </a:r>
              <a:endParaRPr/>
            </a:p>
          </p:txBody>
        </p:sp>
        <p:cxnSp>
          <p:nvCxnSpPr>
            <p:cNvPr id="207" name="Google Shape;207;gdfc58f4217_0_44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gdfc58f4217_0_44"/>
          <p:cNvSpPr txBox="1"/>
          <p:nvPr/>
        </p:nvSpPr>
        <p:spPr>
          <a:xfrm>
            <a:off x="1028688" y="409895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09" name="Google Shape;209;gdfc58f4217_0_44"/>
          <p:cNvGrpSpPr/>
          <p:nvPr/>
        </p:nvGrpSpPr>
        <p:grpSpPr>
          <a:xfrm>
            <a:off x="1028688" y="3715193"/>
            <a:ext cx="5047775" cy="3710537"/>
            <a:chOff x="0" y="0"/>
            <a:chExt cx="6730366" cy="4947382"/>
          </a:xfrm>
        </p:grpSpPr>
        <p:sp>
          <p:nvSpPr>
            <p:cNvPr id="210" name="Google Shape;210;gdfc58f4217_0_44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아파트명에 존재하는 괄호 내용 제거</a:t>
              </a:r>
              <a:endParaRPr/>
            </a:p>
          </p:txBody>
        </p:sp>
        <p:sp>
          <p:nvSpPr>
            <p:cNvPr id="211" name="Google Shape;211;gdfc58f4217_0_44"/>
            <p:cNvSpPr txBox="1"/>
            <p:nvPr/>
          </p:nvSpPr>
          <p:spPr>
            <a:xfrm>
              <a:off x="1327366" y="2402482"/>
              <a:ext cx="5403000" cy="25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많은 아파트순으로 수치형 변수 처리를 위해 정규표현식을 사용하여 괄호와 괄호내의 글자를 제거함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신교동 6-13 신현(101동) -     신교동 6-13 신현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12" name="Google Shape;212;gdfc58f4217_0_44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3" name="Google Shape;213;gdfc58f4217_0_44"/>
          <p:cNvSpPr txBox="1"/>
          <p:nvPr/>
        </p:nvSpPr>
        <p:spPr>
          <a:xfrm>
            <a:off x="6620116" y="409895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214" name="Google Shape;214;gdfc58f4217_0_44"/>
          <p:cNvGrpSpPr/>
          <p:nvPr/>
        </p:nvGrpSpPr>
        <p:grpSpPr>
          <a:xfrm>
            <a:off x="6620116" y="3715193"/>
            <a:ext cx="5047775" cy="4437762"/>
            <a:chOff x="0" y="0"/>
            <a:chExt cx="6730366" cy="5917015"/>
          </a:xfrm>
        </p:grpSpPr>
        <p:sp>
          <p:nvSpPr>
            <p:cNvPr id="215" name="Google Shape;215;gdfc58f4217_0_44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다양한 아파트명을 31개로 축소(통일)</a:t>
              </a:r>
              <a:endParaRPr/>
            </a:p>
          </p:txBody>
        </p:sp>
        <p:sp>
          <p:nvSpPr>
            <p:cNvPr id="216" name="Google Shape;216;gdfc58f4217_0_44"/>
            <p:cNvSpPr txBox="1"/>
            <p:nvPr/>
          </p:nvSpPr>
          <p:spPr>
            <a:xfrm>
              <a:off x="1327366" y="2305015"/>
              <a:ext cx="5403000" cy="3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상위 10개의 시공사와 가장 많이 등장한 아파트명 20개에 해당하는 아파트가 아니면 아파트명을 ‘others’로 통일함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상위 10개의 시공사 여부를 나타내는 ‘top10’ 더미변수를 추가함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17" name="Google Shape;217;gdfc58f4217_0_44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8" name="Google Shape;218;gdfc58f4217_0_44"/>
          <p:cNvSpPr txBox="1"/>
          <p:nvPr/>
        </p:nvSpPr>
        <p:spPr>
          <a:xfrm>
            <a:off x="12211545" y="409895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219" name="Google Shape;219;gdfc58f4217_0_44"/>
          <p:cNvGrpSpPr/>
          <p:nvPr/>
        </p:nvGrpSpPr>
        <p:grpSpPr>
          <a:xfrm>
            <a:off x="12211545" y="3715193"/>
            <a:ext cx="5047775" cy="4037712"/>
            <a:chOff x="0" y="0"/>
            <a:chExt cx="6730366" cy="5383615"/>
          </a:xfrm>
        </p:grpSpPr>
        <p:sp>
          <p:nvSpPr>
            <p:cNvPr id="220" name="Google Shape;220;gdfc58f4217_0_44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가격이 높은 </a:t>
              </a:r>
              <a:r>
                <a:rPr lang="en-US" sz="3200">
                  <a:solidFill>
                    <a:srgbClr val="5A60F1"/>
                  </a:solidFill>
                </a:rPr>
                <a:t>아파트 순으로 순서형 처리</a:t>
              </a:r>
              <a:endParaRPr/>
            </a:p>
          </p:txBody>
        </p:sp>
        <p:sp>
          <p:nvSpPr>
            <p:cNvPr id="221" name="Google Shape;221;gdfc58f4217_0_44"/>
            <p:cNvSpPr txBox="1"/>
            <p:nvPr/>
          </p:nvSpPr>
          <p:spPr>
            <a:xfrm>
              <a:off x="1327366" y="2305015"/>
              <a:ext cx="54030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총 31종류의 아파트명을 가격이 높은 순으로 0~30의 순서형 범주로 변환함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추가로 상위 10개 시공사 해당 여부에 대한 더미 변수 ‘top10’을 추가함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22" name="Google Shape;222;gdfc58f4217_0_44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dfc1bf42c6_3_143"/>
          <p:cNvGrpSpPr/>
          <p:nvPr/>
        </p:nvGrpSpPr>
        <p:grpSpPr>
          <a:xfrm>
            <a:off x="930687" y="967759"/>
            <a:ext cx="6169500" cy="1830531"/>
            <a:chOff x="0" y="0"/>
            <a:chExt cx="8226000" cy="2440708"/>
          </a:xfrm>
        </p:grpSpPr>
        <p:sp>
          <p:nvSpPr>
            <p:cNvPr id="228" name="Google Shape;228;gdfc1bf42c6_3_143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날짜 및 층</a:t>
              </a:r>
              <a:endParaRPr/>
            </a:p>
          </p:txBody>
        </p:sp>
        <p:cxnSp>
          <p:nvCxnSpPr>
            <p:cNvPr id="229" name="Google Shape;229;gdfc1bf42c6_3_143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" name="Google Shape;230;gdfc1bf42c6_3_143"/>
          <p:cNvSpPr txBox="1"/>
          <p:nvPr/>
        </p:nvSpPr>
        <p:spPr>
          <a:xfrm>
            <a:off x="1028688" y="399910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31" name="Google Shape;231;gdfc1bf42c6_3_143"/>
          <p:cNvGrpSpPr/>
          <p:nvPr/>
        </p:nvGrpSpPr>
        <p:grpSpPr>
          <a:xfrm>
            <a:off x="1028688" y="3615343"/>
            <a:ext cx="5047775" cy="3710537"/>
            <a:chOff x="0" y="0"/>
            <a:chExt cx="6730366" cy="4947382"/>
          </a:xfrm>
        </p:grpSpPr>
        <p:sp>
          <p:nvSpPr>
            <p:cNvPr id="232" name="Google Shape;232;gdfc1bf42c6_3_143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200">
                  <a:solidFill>
                    <a:srgbClr val="5A60F1"/>
                  </a:solidFill>
                </a:rPr>
                <a:t>완공연도를 순서형 범주로 변환</a:t>
              </a:r>
              <a:endParaRPr/>
            </a:p>
          </p:txBody>
        </p:sp>
        <p:sp>
          <p:nvSpPr>
            <p:cNvPr id="233" name="Google Shape;233;gdfc1bf42c6_3_143"/>
            <p:cNvSpPr txBox="1"/>
            <p:nvPr/>
          </p:nvSpPr>
          <p:spPr>
            <a:xfrm>
              <a:off x="1327366" y="1868782"/>
              <a:ext cx="54030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완공 연도에서 최소 완공 연도(1961)를 빼서 순서형 범주로 변환함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1961 -&gt; 0, 1961 -&gt; 1, ... 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      2017 -&gt; 56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34" name="Google Shape;234;gdfc1bf42c6_3_143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5" name="Google Shape;235;gdfc1bf42c6_3_143"/>
          <p:cNvSpPr txBox="1"/>
          <p:nvPr/>
        </p:nvSpPr>
        <p:spPr>
          <a:xfrm>
            <a:off x="6620116" y="399910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236" name="Google Shape;236;gdfc1bf42c6_3_143"/>
          <p:cNvGrpSpPr/>
          <p:nvPr/>
        </p:nvGrpSpPr>
        <p:grpSpPr>
          <a:xfrm>
            <a:off x="6620116" y="3615343"/>
            <a:ext cx="5047775" cy="3710537"/>
            <a:chOff x="0" y="0"/>
            <a:chExt cx="6730366" cy="4947382"/>
          </a:xfrm>
        </p:grpSpPr>
        <p:sp>
          <p:nvSpPr>
            <p:cNvPr id="237" name="Google Shape;237;gdfc1bf42c6_3_143"/>
            <p:cNvSpPr txBox="1"/>
            <p:nvPr/>
          </p:nvSpPr>
          <p:spPr>
            <a:xfrm>
              <a:off x="1327366" y="495805"/>
              <a:ext cx="5403000" cy="19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3200">
                  <a:solidFill>
                    <a:srgbClr val="5A60F1"/>
                  </a:solidFill>
                </a:rPr>
                <a:t>거래연월을 순서형 범주로 변환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5A60F1"/>
                </a:solidFill>
              </a:endParaRPr>
            </a:p>
          </p:txBody>
        </p:sp>
        <p:sp>
          <p:nvSpPr>
            <p:cNvPr id="238" name="Google Shape;238;gdfc1bf42c6_3_143"/>
            <p:cNvSpPr txBox="1"/>
            <p:nvPr/>
          </p:nvSpPr>
          <p:spPr>
            <a:xfrm>
              <a:off x="1327366" y="1868782"/>
              <a:ext cx="54030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거래연월을 오름차순으로 순서형 범주로 변환함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200801 -&gt; 0, 200802 -&gt;1, …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>
                  <a:solidFill>
                    <a:srgbClr val="191919"/>
                  </a:solidFill>
                </a:rPr>
                <a:t>      201711 -&gt; 120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39" name="Google Shape;239;gdfc1bf42c6_3_143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0" name="Google Shape;240;gdfc1bf42c6_3_143"/>
          <p:cNvSpPr txBox="1"/>
          <p:nvPr/>
        </p:nvSpPr>
        <p:spPr>
          <a:xfrm>
            <a:off x="12211545" y="399910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91919"/>
                </a:solidFill>
              </a:rPr>
              <a:t>01</a:t>
            </a:r>
            <a:endParaRPr/>
          </a:p>
        </p:txBody>
      </p:sp>
      <p:grpSp>
        <p:nvGrpSpPr>
          <p:cNvPr id="241" name="Google Shape;241;gdfc1bf42c6_3_143"/>
          <p:cNvGrpSpPr/>
          <p:nvPr/>
        </p:nvGrpSpPr>
        <p:grpSpPr>
          <a:xfrm>
            <a:off x="12211545" y="3615343"/>
            <a:ext cx="5047775" cy="2909987"/>
            <a:chOff x="0" y="0"/>
            <a:chExt cx="6730366" cy="3879982"/>
          </a:xfrm>
        </p:grpSpPr>
        <p:sp>
          <p:nvSpPr>
            <p:cNvPr id="242" name="Google Shape;242;gdfc1bf42c6_3_143"/>
            <p:cNvSpPr txBox="1"/>
            <p:nvPr/>
          </p:nvSpPr>
          <p:spPr>
            <a:xfrm>
              <a:off x="1327366" y="495805"/>
              <a:ext cx="54030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모든 층에 4를 더해 순서형 범주로 변환</a:t>
              </a:r>
              <a:endParaRPr/>
            </a:p>
          </p:txBody>
        </p:sp>
        <p:sp>
          <p:nvSpPr>
            <p:cNvPr id="243" name="Google Shape;243;gdfc1bf42c6_3_143"/>
            <p:cNvSpPr txBox="1"/>
            <p:nvPr/>
          </p:nvSpPr>
          <p:spPr>
            <a:xfrm>
              <a:off x="1327366" y="1868782"/>
              <a:ext cx="5403000" cy="20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최소 층이 -4층이므로 모든 층에 4를 더해서 음수를 없애고 순서형 범주 처리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예) -4 -&gt; 0, -3 -&gt; 1, …, 80 -&gt; 84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44" name="Google Shape;244;gdfc1bf42c6_3_143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gdfc58f4217_0_132"/>
          <p:cNvGrpSpPr/>
          <p:nvPr/>
        </p:nvGrpSpPr>
        <p:grpSpPr>
          <a:xfrm>
            <a:off x="930664" y="967750"/>
            <a:ext cx="11657065" cy="1830531"/>
            <a:chOff x="0" y="0"/>
            <a:chExt cx="8226000" cy="2440708"/>
          </a:xfrm>
        </p:grpSpPr>
        <p:sp>
          <p:nvSpPr>
            <p:cNvPr id="250" name="Google Shape;250;gdfc58f4217_0_132"/>
            <p:cNvSpPr txBox="1"/>
            <p:nvPr/>
          </p:nvSpPr>
          <p:spPr>
            <a:xfrm>
              <a:off x="0" y="634708"/>
              <a:ext cx="8226000" cy="18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191919"/>
                  </a:solidFill>
                </a:rPr>
                <a:t>실거래가 및 면적</a:t>
              </a:r>
              <a:endParaRPr/>
            </a:p>
          </p:txBody>
        </p:sp>
        <p:cxnSp>
          <p:nvCxnSpPr>
            <p:cNvPr id="251" name="Google Shape;251;gdfc58f4217_0_132"/>
            <p:cNvCxnSpPr/>
            <p:nvPr/>
          </p:nvCxnSpPr>
          <p:spPr>
            <a:xfrm>
              <a:off x="0" y="0"/>
              <a:ext cx="561600" cy="0"/>
            </a:xfrm>
            <a:prstGeom prst="straightConnector1">
              <a:avLst/>
            </a:prstGeom>
            <a:noFill/>
            <a:ln cap="flat" cmpd="sng" w="101600">
              <a:solidFill>
                <a:srgbClr val="5A60F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2" name="Google Shape;252;gdfc58f4217_0_132"/>
          <p:cNvSpPr txBox="1"/>
          <p:nvPr/>
        </p:nvSpPr>
        <p:spPr>
          <a:xfrm>
            <a:off x="1028688" y="409895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253" name="Google Shape;253;gdfc58f4217_0_132"/>
          <p:cNvGrpSpPr/>
          <p:nvPr/>
        </p:nvGrpSpPr>
        <p:grpSpPr>
          <a:xfrm>
            <a:off x="1028688" y="3715193"/>
            <a:ext cx="5047775" cy="2984562"/>
            <a:chOff x="0" y="0"/>
            <a:chExt cx="6730366" cy="3979415"/>
          </a:xfrm>
        </p:grpSpPr>
        <p:sp>
          <p:nvSpPr>
            <p:cNvPr id="254" name="Google Shape;254;gdfc58f4217_0_132"/>
            <p:cNvSpPr txBox="1"/>
            <p:nvPr/>
          </p:nvSpPr>
          <p:spPr>
            <a:xfrm>
              <a:off x="1327366" y="495805"/>
              <a:ext cx="5403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실거래가 로그 변환</a:t>
              </a:r>
              <a:endParaRPr/>
            </a:p>
          </p:txBody>
        </p:sp>
        <p:sp>
          <p:nvSpPr>
            <p:cNvPr id="255" name="Google Shape;255;gdfc58f4217_0_132"/>
            <p:cNvSpPr txBox="1"/>
            <p:nvPr/>
          </p:nvSpPr>
          <p:spPr>
            <a:xfrm>
              <a:off x="1327366" y="1434515"/>
              <a:ext cx="5403000" cy="25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실거래가의 분포가 매우 좌측으로 쏠려있기 때문에 실거래가에 로그 변환을 수행함</a:t>
              </a:r>
              <a:endParaRPr sz="2000">
                <a:solidFill>
                  <a:srgbClr val="191919"/>
                </a:solidFill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데이터의 단위가 커서 이를 줄이는 데에도 효과가 있음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56" name="Google Shape;256;gdfc58f4217_0_132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7" name="Google Shape;257;gdfc58f4217_0_132"/>
          <p:cNvSpPr txBox="1"/>
          <p:nvPr/>
        </p:nvSpPr>
        <p:spPr>
          <a:xfrm>
            <a:off x="6620116" y="4098953"/>
            <a:ext cx="7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258" name="Google Shape;258;gdfc58f4217_0_132"/>
          <p:cNvGrpSpPr/>
          <p:nvPr/>
        </p:nvGrpSpPr>
        <p:grpSpPr>
          <a:xfrm>
            <a:off x="6620103" y="3715193"/>
            <a:ext cx="5047775" cy="1782337"/>
            <a:chOff x="0" y="0"/>
            <a:chExt cx="6730366" cy="2376449"/>
          </a:xfrm>
        </p:grpSpPr>
        <p:sp>
          <p:nvSpPr>
            <p:cNvPr id="259" name="Google Shape;259;gdfc58f4217_0_132"/>
            <p:cNvSpPr txBox="1"/>
            <p:nvPr/>
          </p:nvSpPr>
          <p:spPr>
            <a:xfrm>
              <a:off x="1327366" y="495805"/>
              <a:ext cx="5403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5A60F1"/>
                  </a:solidFill>
                </a:rPr>
                <a:t>면적 로그 변환</a:t>
              </a:r>
              <a:endParaRPr/>
            </a:p>
          </p:txBody>
        </p:sp>
        <p:sp>
          <p:nvSpPr>
            <p:cNvPr id="260" name="Google Shape;260;gdfc58f4217_0_132"/>
            <p:cNvSpPr txBox="1"/>
            <p:nvPr/>
          </p:nvSpPr>
          <p:spPr>
            <a:xfrm>
              <a:off x="1327366" y="1432349"/>
              <a:ext cx="54030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91919"/>
                  </a:solidFill>
                </a:rPr>
                <a:t>실거래가와 동일한 이유로 면적에도 로그 변환을 진행함</a:t>
              </a:r>
              <a:endParaRPr sz="2000">
                <a:solidFill>
                  <a:srgbClr val="191919"/>
                </a:solidFill>
              </a:endParaRPr>
            </a:p>
          </p:txBody>
        </p:sp>
        <p:cxnSp>
          <p:nvCxnSpPr>
            <p:cNvPr id="261" name="Google Shape;261;gdfc58f4217_0_132"/>
            <p:cNvCxnSpPr/>
            <p:nvPr/>
          </p:nvCxnSpPr>
          <p:spPr>
            <a:xfrm>
              <a:off x="0" y="0"/>
              <a:ext cx="6730200" cy="0"/>
            </a:xfrm>
            <a:prstGeom prst="straightConnector1">
              <a:avLst/>
            </a:prstGeom>
            <a:noFill/>
            <a:ln cap="rnd" cmpd="sng" w="1270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62" name="Google Shape;262;gdfc58f4217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0129" y="152400"/>
            <a:ext cx="48101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dfc58f4217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0115" y="5245400"/>
            <a:ext cx="48101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