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618DB-7BA6-4465-9D1B-4263CCA3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D08E6-4922-46DD-84EC-1A6EA071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49AC9-A157-4138-81F2-29599B04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2191-DE2F-4AE7-A750-BD6A3BE6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060E5-18EF-4816-959F-5E061C4E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7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D6B5F-19D0-4ABA-A517-1737896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FC6F5-9D7F-4949-8003-7A387F7F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7FA5D-CFEE-4C73-B1EF-21F581CB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93EE3-4FA5-442F-A426-EB23FB96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7C038-39D9-4552-A470-C3A3D59D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4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75D18-F86B-4EB6-985E-D6D7C711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12598-113B-4BC7-B55B-61947AF3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04C7-82AD-44FD-9C7B-809E111D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7722B-CAED-4BD3-9E30-7DCEDA21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FCCD-965D-4D3F-8DBE-5F79865C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F481-F56D-47E1-9758-AA412EAB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9F3E0-B589-4B1A-B3DC-09B8624A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9409A-06D0-4D2B-831E-8B276B56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5DC62-C6D9-4C4D-8CDA-B45F07D9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10E86-5953-4BFE-991C-413A6D14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86142-76E1-4C34-9E10-1EE966C4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47D46-2F20-4301-84AD-E0005309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9EC15-9819-4EE6-BEC9-D52C37F3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C6E20-B09C-421E-B5D6-DC6E5674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AF871-1B53-47D6-9DA7-CC9D9440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6358F-E9A1-41EA-B7FC-A51F6226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3498D-2AF8-47C0-A212-D385CB5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27B2B-0240-45C6-9E10-070E335D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74982-5BE0-4D21-9F0B-CA4FF221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2E2A6-1F5C-4AE0-9983-E042A46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7FB95-95E4-481E-95C0-0C74C475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7CCE-8AA4-4040-9633-384D5A88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9AA95-A82A-45AA-874C-EA1E89BBE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D931-9A08-475B-9CD4-52DBE943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2689D2-A958-4223-BEC7-363CF7A1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A3469-A54B-4B06-B137-0B2C55F58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0271E-FB07-4316-912D-67E15795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5E70E9-3EDD-4CF9-B19A-0960CD80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869EC6-446A-4281-8450-49678D41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FC272-34EB-446F-BD8E-6477C661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CF334-23F7-4F8E-8A62-0C3170D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C0DED8-F732-494A-9730-5056F877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3350D-6C94-4A11-B179-A687E307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4A4B6-F2F9-441B-B528-43718B01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6F1A98-545D-44A3-8ABC-3D69FD66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B35B0-2525-4E11-9A45-E6037165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8B7CF-07AA-4A39-9344-22E3C28A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98243-00DA-4D4D-8E76-4A4F37A9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218C6-C74A-42D7-BBC7-1D50C33C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D98BE-4A2D-4F2C-8E39-2733F575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DF3E4-9671-4E37-B1A6-7F3E5881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72D8E-0CD9-4E55-B37B-2CF2CF7E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C9302-1D53-4D0B-B5D3-C9089ECC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6AF34E-0442-4F16-A87B-6370C0F5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E4F40-DD6F-4CB7-A243-6ADCEF9DF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0A331-7F04-4B86-902A-F7AA5B1F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3C521-A493-4FB5-BDDC-BD9F70E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DC8A2-0AF5-4C83-869A-A82AC20E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75A466-11DB-4203-83D9-E0DE1153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6EEA-F033-401E-A768-12859D05C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6EBEC-5C35-4F2C-9382-32F432A37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EE95-BA86-41B6-A19D-C82807140748}" type="datetimeFigureOut">
              <a:rPr lang="ko-KR" altLang="en-US" smtClean="0"/>
              <a:t>2023. 6. 8.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4937F-EB4C-4558-A862-14A30F0F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1487-AD10-453D-BC6F-A7B11FE3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35FB-BAB2-4433-951A-7FB68B654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C9D1C-CC81-4238-A9B3-09963E34052B}"/>
              </a:ext>
            </a:extLst>
          </p:cNvPr>
          <p:cNvSpPr txBox="1"/>
          <p:nvPr/>
        </p:nvSpPr>
        <p:spPr>
          <a:xfrm>
            <a:off x="109143" y="299806"/>
            <a:ext cx="848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Hidden Markov Model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Lin28A Binding Motif </a:t>
            </a:r>
            <a:r>
              <a:rPr lang="ko-KR" altLang="en-US" sz="2400" dirty="0"/>
              <a:t>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2CD8-89A5-49E8-92E7-64C90B4E78A8}"/>
              </a:ext>
            </a:extLst>
          </p:cNvPr>
          <p:cNvSpPr txBox="1"/>
          <p:nvPr/>
        </p:nvSpPr>
        <p:spPr>
          <a:xfrm>
            <a:off x="9111638" y="311728"/>
            <a:ext cx="28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/>
              <a:t>2023-31962 </a:t>
            </a:r>
            <a:r>
              <a:rPr lang="ko-KR" altLang="en-US" sz="2400" dirty="0" err="1"/>
              <a:t>길해찬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90812D-3E0B-46FF-B159-C607AD85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3" y="1544639"/>
            <a:ext cx="5389490" cy="480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771EBBFE-A1E7-4A4A-863A-164A77ADD8A1}"/>
                  </a:ext>
                </a:extLst>
              </p:cNvPr>
              <p:cNvSpPr/>
              <p:nvPr/>
            </p:nvSpPr>
            <p:spPr>
              <a:xfrm>
                <a:off x="6096000" y="1845578"/>
                <a:ext cx="956345" cy="8808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771EBBFE-A1E7-4A4A-863A-164A77ADD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45578"/>
                <a:ext cx="956345" cy="8808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27A178B-5490-4605-A378-A42BB012D865}"/>
                  </a:ext>
                </a:extLst>
              </p:cNvPr>
              <p:cNvSpPr/>
              <p:nvPr/>
            </p:nvSpPr>
            <p:spPr>
              <a:xfrm>
                <a:off x="7571819" y="1845578"/>
                <a:ext cx="956345" cy="8808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27A178B-5490-4605-A378-A42BB012D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19" y="1845578"/>
                <a:ext cx="956345" cy="8808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10E870AE-43EF-4A4F-9451-BA886A13F255}"/>
              </a:ext>
            </a:extLst>
          </p:cNvPr>
          <p:cNvSpPr/>
          <p:nvPr/>
        </p:nvSpPr>
        <p:spPr>
          <a:xfrm>
            <a:off x="6210650" y="957412"/>
            <a:ext cx="788565" cy="738231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ECDE672-AE77-4B93-BA0A-E82B2F26CF45}"/>
                  </a:ext>
                </a:extLst>
              </p:cNvPr>
              <p:cNvSpPr/>
              <p:nvPr/>
            </p:nvSpPr>
            <p:spPr>
              <a:xfrm>
                <a:off x="10517754" y="1845578"/>
                <a:ext cx="956345" cy="88084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ECDE672-AE77-4B93-BA0A-E82B2F26C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54" y="1845578"/>
                <a:ext cx="956345" cy="8808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413848DC-AE46-4D21-B689-2516E57C5C87}"/>
              </a:ext>
            </a:extLst>
          </p:cNvPr>
          <p:cNvSpPr/>
          <p:nvPr/>
        </p:nvSpPr>
        <p:spPr>
          <a:xfrm>
            <a:off x="7655708" y="957410"/>
            <a:ext cx="788565" cy="738231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F1F57E3C-3DF1-409D-A621-81BBFBF94320}"/>
              </a:ext>
            </a:extLst>
          </p:cNvPr>
          <p:cNvSpPr/>
          <p:nvPr/>
        </p:nvSpPr>
        <p:spPr>
          <a:xfrm>
            <a:off x="10601643" y="957411"/>
            <a:ext cx="788565" cy="738231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124D22F-D44C-41C0-9DEB-D8C32A686ED6}"/>
              </a:ext>
            </a:extLst>
          </p:cNvPr>
          <p:cNvSpPr/>
          <p:nvPr/>
        </p:nvSpPr>
        <p:spPr>
          <a:xfrm>
            <a:off x="7114941" y="2119268"/>
            <a:ext cx="394282" cy="33346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5E10865-8193-460D-B81F-E254EA8D7077}"/>
              </a:ext>
            </a:extLst>
          </p:cNvPr>
          <p:cNvSpPr/>
          <p:nvPr/>
        </p:nvSpPr>
        <p:spPr>
          <a:xfrm>
            <a:off x="8590760" y="2119268"/>
            <a:ext cx="394282" cy="33346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9937C08-79D6-45EA-95B1-1C4B46040A78}"/>
              </a:ext>
            </a:extLst>
          </p:cNvPr>
          <p:cNvSpPr/>
          <p:nvPr/>
        </p:nvSpPr>
        <p:spPr>
          <a:xfrm>
            <a:off x="10060876" y="2119268"/>
            <a:ext cx="394282" cy="33346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3BE86-AC7D-4277-8485-3B9056249E75}"/>
                  </a:ext>
                </a:extLst>
              </p:cNvPr>
              <p:cNvSpPr txBox="1"/>
              <p:nvPr/>
            </p:nvSpPr>
            <p:spPr>
              <a:xfrm>
                <a:off x="9256439" y="2001822"/>
                <a:ext cx="4953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3BE86-AC7D-4277-8485-3B9056249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439" y="2001822"/>
                <a:ext cx="49532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5EB369F-BE7F-413C-92A6-5E8D39C49FFB}"/>
              </a:ext>
            </a:extLst>
          </p:cNvPr>
          <p:cNvSpPr/>
          <p:nvPr/>
        </p:nvSpPr>
        <p:spPr>
          <a:xfrm>
            <a:off x="6365846" y="2876357"/>
            <a:ext cx="478172" cy="6302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E094C25-451A-4961-884A-3BB56C0428BA}"/>
              </a:ext>
            </a:extLst>
          </p:cNvPr>
          <p:cNvSpPr/>
          <p:nvPr/>
        </p:nvSpPr>
        <p:spPr>
          <a:xfrm>
            <a:off x="7810904" y="2876358"/>
            <a:ext cx="478172" cy="6302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05259B9-925E-41BD-973D-1139B06FC8EB}"/>
              </a:ext>
            </a:extLst>
          </p:cNvPr>
          <p:cNvSpPr/>
          <p:nvPr/>
        </p:nvSpPr>
        <p:spPr>
          <a:xfrm>
            <a:off x="10756839" y="2876358"/>
            <a:ext cx="478172" cy="6302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DAE7BC69-F723-4679-8ECD-29DDC3AC2480}"/>
              </a:ext>
            </a:extLst>
          </p:cNvPr>
          <p:cNvSpPr/>
          <p:nvPr/>
        </p:nvSpPr>
        <p:spPr>
          <a:xfrm>
            <a:off x="6126760" y="3579965"/>
            <a:ext cx="956344" cy="1084314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0.2</a:t>
            </a:r>
          </a:p>
          <a:p>
            <a:pPr algn="ctr"/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0.1</a:t>
            </a:r>
          </a:p>
          <a:p>
            <a:pPr algn="ctr"/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G: 0.3</a:t>
            </a:r>
          </a:p>
          <a:p>
            <a:pPr algn="ctr"/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 0.4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DEF042-C684-4918-A054-BD342BD2C81D}"/>
              </a:ext>
            </a:extLst>
          </p:cNvPr>
          <p:cNvSpPr/>
          <p:nvPr/>
        </p:nvSpPr>
        <p:spPr>
          <a:xfrm>
            <a:off x="1298717" y="2245103"/>
            <a:ext cx="1754876" cy="18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BA2AC9E4-48FE-42FB-8EBD-1A28283F8618}"/>
              </a:ext>
            </a:extLst>
          </p:cNvPr>
          <p:cNvSpPr/>
          <p:nvPr/>
        </p:nvSpPr>
        <p:spPr>
          <a:xfrm>
            <a:off x="7571818" y="3579965"/>
            <a:ext cx="956344" cy="1084314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0.3</a:t>
            </a:r>
          </a:p>
          <a:p>
            <a:pPr algn="ctr"/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0.2</a:t>
            </a:r>
          </a:p>
          <a:p>
            <a:pPr algn="ctr"/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G: 0.1</a:t>
            </a:r>
          </a:p>
          <a:p>
            <a:pPr algn="ctr"/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 0.4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7359E5C4-97B4-4DEC-BB02-C898DC3BA9CB}"/>
              </a:ext>
            </a:extLst>
          </p:cNvPr>
          <p:cNvSpPr/>
          <p:nvPr/>
        </p:nvSpPr>
        <p:spPr>
          <a:xfrm>
            <a:off x="10517753" y="3579965"/>
            <a:ext cx="956344" cy="1084314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0.6</a:t>
            </a:r>
          </a:p>
          <a:p>
            <a:pPr algn="ctr"/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0.2</a:t>
            </a:r>
          </a:p>
          <a:p>
            <a:pPr algn="ctr"/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G: 0.1</a:t>
            </a:r>
          </a:p>
          <a:p>
            <a:pPr algn="ctr"/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 0.1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F9C59ADD-5368-48F9-83B6-D38BB9C1767D}"/>
              </a:ext>
            </a:extLst>
          </p:cNvPr>
          <p:cNvSpPr/>
          <p:nvPr/>
        </p:nvSpPr>
        <p:spPr>
          <a:xfrm rot="16200000">
            <a:off x="1893321" y="1002362"/>
            <a:ext cx="565668" cy="1754875"/>
          </a:xfrm>
          <a:prstGeom prst="rightBrace">
            <a:avLst>
              <a:gd name="adj1" fmla="val 10244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3500D-32CF-4C16-90AE-80B92BAD7E70}"/>
              </a:ext>
            </a:extLst>
          </p:cNvPr>
          <p:cNvSpPr txBox="1"/>
          <p:nvPr/>
        </p:nvSpPr>
        <p:spPr>
          <a:xfrm>
            <a:off x="1419367" y="110122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Binding Motif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3AE6B0E-A741-4F1A-A917-D99E7FF50A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269"/>
          <a:stretch/>
        </p:blipFill>
        <p:spPr>
          <a:xfrm>
            <a:off x="6739561" y="4701230"/>
            <a:ext cx="4495450" cy="16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6B34-ADC3-42CA-A886-B7280FDFC62C}"/>
              </a:ext>
            </a:extLst>
          </p:cNvPr>
          <p:cNvSpPr/>
          <p:nvPr/>
        </p:nvSpPr>
        <p:spPr>
          <a:xfrm>
            <a:off x="497304" y="1358113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CLIP-35L33G.bam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07E24-CFDD-4022-9283-DF05A9F6EBA2}"/>
              </a:ext>
            </a:extLst>
          </p:cNvPr>
          <p:cNvSpPr/>
          <p:nvPr/>
        </p:nvSpPr>
        <p:spPr>
          <a:xfrm>
            <a:off x="3521241" y="1358115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Chr1~Chr19</a:t>
            </a:r>
            <a:br>
              <a:rPr lang="en-US" altLang="ko-KR" dirty="0"/>
            </a:br>
            <a:r>
              <a:rPr lang="en-US" altLang="ko-KR" dirty="0"/>
              <a:t>pileup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7B4233-A2A6-4217-92CA-0FED0A56CAE1}"/>
              </a:ext>
            </a:extLst>
          </p:cNvPr>
          <p:cNvSpPr/>
          <p:nvPr/>
        </p:nvSpPr>
        <p:spPr>
          <a:xfrm>
            <a:off x="6545178" y="1358114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&amp; Shannon entropy filtering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1640FD-04E0-4353-AB17-8C13741D1FE5}"/>
              </a:ext>
            </a:extLst>
          </p:cNvPr>
          <p:cNvSpPr/>
          <p:nvPr/>
        </p:nvSpPr>
        <p:spPr>
          <a:xfrm>
            <a:off x="9520989" y="1358114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 (-9,+9)</a:t>
            </a:r>
          </a:p>
          <a:p>
            <a:pPr algn="ctr"/>
            <a:r>
              <a:rPr lang="en-US" altLang="ko-KR" dirty="0"/>
              <a:t>Retrieving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EB4385-CEEA-42B1-A00B-A2545007FB76}"/>
              </a:ext>
            </a:extLst>
          </p:cNvPr>
          <p:cNvCxnSpPr>
            <a:cxnSpLocks/>
          </p:cNvCxnSpPr>
          <p:nvPr/>
        </p:nvCxnSpPr>
        <p:spPr>
          <a:xfrm>
            <a:off x="2679544" y="1835795"/>
            <a:ext cx="828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38C33C-105F-444F-9381-FA958AD896E6}"/>
              </a:ext>
            </a:extLst>
          </p:cNvPr>
          <p:cNvCxnSpPr>
            <a:cxnSpLocks/>
          </p:cNvCxnSpPr>
          <p:nvPr/>
        </p:nvCxnSpPr>
        <p:spPr>
          <a:xfrm>
            <a:off x="5702967" y="1835794"/>
            <a:ext cx="828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8CEFEC-6332-4BB8-AAF9-2785A287E6CD}"/>
              </a:ext>
            </a:extLst>
          </p:cNvPr>
          <p:cNvCxnSpPr>
            <a:cxnSpLocks/>
          </p:cNvCxnSpPr>
          <p:nvPr/>
        </p:nvCxnSpPr>
        <p:spPr>
          <a:xfrm>
            <a:off x="8692989" y="1835794"/>
            <a:ext cx="828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2D50020-46A8-4B32-97DE-9E838E97A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t="10043" r="5177" b="9211"/>
          <a:stretch/>
        </p:blipFill>
        <p:spPr>
          <a:xfrm>
            <a:off x="248969" y="2897309"/>
            <a:ext cx="6651374" cy="326604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1E3F05-DE7E-4259-86CD-C8A7505F3808}"/>
              </a:ext>
            </a:extLst>
          </p:cNvPr>
          <p:cNvSpPr txBox="1"/>
          <p:nvPr/>
        </p:nvSpPr>
        <p:spPr>
          <a:xfrm>
            <a:off x="9111638" y="311728"/>
            <a:ext cx="28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/>
              <a:t>2023-31962 </a:t>
            </a:r>
            <a:r>
              <a:rPr lang="ko-KR" altLang="en-US" sz="2400" dirty="0" err="1"/>
              <a:t>길해찬</a:t>
            </a:r>
            <a:endParaRPr lang="ko-KR" altLang="en-US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9BAB98F-2DCF-49AC-922F-E7E3058D5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0299" r="7640" b="10524"/>
          <a:stretch/>
        </p:blipFill>
        <p:spPr>
          <a:xfrm>
            <a:off x="6992442" y="2677392"/>
            <a:ext cx="5012522" cy="386888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2DC16-53B2-4C2A-8F17-9C0489185B66}"/>
              </a:ext>
            </a:extLst>
          </p:cNvPr>
          <p:cNvSpPr txBox="1"/>
          <p:nvPr/>
        </p:nvSpPr>
        <p:spPr>
          <a:xfrm>
            <a:off x="2057202" y="935707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samtools</a:t>
            </a:r>
            <a:r>
              <a:rPr lang="en-US" altLang="ko-KR" dirty="0"/>
              <a:t> </a:t>
            </a:r>
            <a:r>
              <a:rPr lang="en-US" altLang="ko-KR" dirty="0" err="1"/>
              <a:t>mpileup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569787-59FE-4A84-8DFC-11A19A45CD0A}"/>
              </a:ext>
            </a:extLst>
          </p:cNvPr>
          <p:cNvSpPr txBox="1"/>
          <p:nvPr/>
        </p:nvSpPr>
        <p:spPr>
          <a:xfrm>
            <a:off x="5072482" y="926307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Guided mission 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EC99-4F2E-46FD-A043-20686283DC57}"/>
              </a:ext>
            </a:extLst>
          </p:cNvPr>
          <p:cNvSpPr txBox="1"/>
          <p:nvPr/>
        </p:nvSpPr>
        <p:spPr>
          <a:xfrm>
            <a:off x="8121105" y="935707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Mouse mm39 Ref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BEA7D8-C92E-E596-D09B-15B72C9D307F}"/>
              </a:ext>
            </a:extLst>
          </p:cNvPr>
          <p:cNvCxnSpPr>
            <a:cxnSpLocks/>
          </p:cNvCxnSpPr>
          <p:nvPr/>
        </p:nvCxnSpPr>
        <p:spPr>
          <a:xfrm>
            <a:off x="3071836" y="1311974"/>
            <a:ext cx="8471" cy="34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1F3BF5-02AD-FE0F-3497-34DAC5809BB3}"/>
              </a:ext>
            </a:extLst>
          </p:cNvPr>
          <p:cNvCxnSpPr>
            <a:cxnSpLocks/>
          </p:cNvCxnSpPr>
          <p:nvPr/>
        </p:nvCxnSpPr>
        <p:spPr>
          <a:xfrm>
            <a:off x="6091538" y="1346538"/>
            <a:ext cx="8471" cy="34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0E48E1-B1E8-2811-BE80-497CE03E8B91}"/>
              </a:ext>
            </a:extLst>
          </p:cNvPr>
          <p:cNvCxnSpPr>
            <a:cxnSpLocks/>
          </p:cNvCxnSpPr>
          <p:nvPr/>
        </p:nvCxnSpPr>
        <p:spPr>
          <a:xfrm>
            <a:off x="9089532" y="1312219"/>
            <a:ext cx="8471" cy="34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6B9187-8AFD-BB83-B516-DE64F650A954}"/>
              </a:ext>
            </a:extLst>
          </p:cNvPr>
          <p:cNvSpPr txBox="1"/>
          <p:nvPr/>
        </p:nvSpPr>
        <p:spPr>
          <a:xfrm>
            <a:off x="4905449" y="616335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Guided Mission 3 </a:t>
            </a:r>
            <a:r>
              <a:rPr kumimoji="1" lang="ko-Kore-KR" altLang="en-US" sz="1400" dirty="0"/>
              <a:t>참고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D1276-B971-73E9-D7B3-F0A824FBAECD}"/>
              </a:ext>
            </a:extLst>
          </p:cNvPr>
          <p:cNvSpPr txBox="1"/>
          <p:nvPr/>
        </p:nvSpPr>
        <p:spPr>
          <a:xfrm>
            <a:off x="10860099" y="65502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스스로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9132D-D0F2-239F-3344-67BBA6DF834C}"/>
              </a:ext>
            </a:extLst>
          </p:cNvPr>
          <p:cNvSpPr txBox="1"/>
          <p:nvPr/>
        </p:nvSpPr>
        <p:spPr>
          <a:xfrm>
            <a:off x="109143" y="299806"/>
            <a:ext cx="848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Hidden Markov Model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Lin28A Binding Motif </a:t>
            </a:r>
            <a:r>
              <a:rPr lang="ko-KR" altLang="en-US" sz="24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62120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17A1258-36E5-452E-A23F-7BFA0F4BA1CF}"/>
              </a:ext>
            </a:extLst>
          </p:cNvPr>
          <p:cNvSpPr txBox="1"/>
          <p:nvPr/>
        </p:nvSpPr>
        <p:spPr>
          <a:xfrm>
            <a:off x="9111638" y="311728"/>
            <a:ext cx="28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/>
              <a:t>2023-31962 </a:t>
            </a:r>
            <a:r>
              <a:rPr lang="ko-KR" altLang="en-US" sz="2400" dirty="0" err="1"/>
              <a:t>길해찬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5F1F29-5DC2-4BDD-A6B4-9E7B5AB8AB9A}"/>
              </a:ext>
            </a:extLst>
          </p:cNvPr>
          <p:cNvSpPr/>
          <p:nvPr/>
        </p:nvSpPr>
        <p:spPr>
          <a:xfrm>
            <a:off x="497304" y="1358113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Retrieved window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32C2BF-359E-4468-9FC2-D53859E72EBB}"/>
              </a:ext>
            </a:extLst>
          </p:cNvPr>
          <p:cNvSpPr/>
          <p:nvPr/>
        </p:nvSpPr>
        <p:spPr>
          <a:xfrm>
            <a:off x="3521241" y="1358115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RNA 2</a:t>
            </a:r>
            <a:r>
              <a:rPr lang="en-US" altLang="ko-KR" baseline="30000" dirty="0"/>
              <a:t>nd</a:t>
            </a:r>
            <a:r>
              <a:rPr lang="en-US" altLang="ko-KR" dirty="0"/>
              <a:t> structure</a:t>
            </a:r>
          </a:p>
          <a:p>
            <a:pPr algn="ctr"/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5BEC5C-CE60-4A0A-AA3A-3E82C4F43BFC}"/>
              </a:ext>
            </a:extLst>
          </p:cNvPr>
          <p:cNvSpPr/>
          <p:nvPr/>
        </p:nvSpPr>
        <p:spPr>
          <a:xfrm>
            <a:off x="6545178" y="1358114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CategoricalHMM</a:t>
            </a:r>
            <a:br>
              <a:rPr lang="en-US" altLang="ko-KR" dirty="0"/>
            </a:b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055935-2C88-4897-8B9D-3D3A2B0B1B08}"/>
              </a:ext>
            </a:extLst>
          </p:cNvPr>
          <p:cNvSpPr/>
          <p:nvPr/>
        </p:nvSpPr>
        <p:spPr>
          <a:xfrm>
            <a:off x="9520989" y="1358114"/>
            <a:ext cx="2133600" cy="93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Emission prob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8216FA-02EE-4526-B1AE-945DCA73D457}"/>
              </a:ext>
            </a:extLst>
          </p:cNvPr>
          <p:cNvCxnSpPr>
            <a:cxnSpLocks/>
          </p:cNvCxnSpPr>
          <p:nvPr/>
        </p:nvCxnSpPr>
        <p:spPr>
          <a:xfrm>
            <a:off x="2679544" y="1835795"/>
            <a:ext cx="828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9F835E-8807-438B-81DD-FC28343782DA}"/>
              </a:ext>
            </a:extLst>
          </p:cNvPr>
          <p:cNvCxnSpPr>
            <a:cxnSpLocks/>
          </p:cNvCxnSpPr>
          <p:nvPr/>
        </p:nvCxnSpPr>
        <p:spPr>
          <a:xfrm>
            <a:off x="5702967" y="1835794"/>
            <a:ext cx="828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8EAB96-C7FD-40DA-9014-1F8A4FAEA1D6}"/>
              </a:ext>
            </a:extLst>
          </p:cNvPr>
          <p:cNvCxnSpPr>
            <a:cxnSpLocks/>
          </p:cNvCxnSpPr>
          <p:nvPr/>
        </p:nvCxnSpPr>
        <p:spPr>
          <a:xfrm>
            <a:off x="8692989" y="1835794"/>
            <a:ext cx="828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049CEC10-4D07-45EE-A387-71F68466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2" y="2987950"/>
            <a:ext cx="1640838" cy="31474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365B51-411F-4A37-896A-47885E8DF507}"/>
              </a:ext>
            </a:extLst>
          </p:cNvPr>
          <p:cNvSpPr txBox="1"/>
          <p:nvPr/>
        </p:nvSpPr>
        <p:spPr>
          <a:xfrm>
            <a:off x="1923822" y="4388871"/>
            <a:ext cx="329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/>
              <a:t>UC(((((AGGCG)))))U</a:t>
            </a:r>
            <a:endParaRPr lang="ko-KR" altLang="en-US" sz="2000" b="1" spc="3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0277309-B4C9-4D64-8A23-A2B652A5B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9484" r="6030" b="9035"/>
          <a:stretch/>
        </p:blipFill>
        <p:spPr>
          <a:xfrm>
            <a:off x="5313304" y="2473668"/>
            <a:ext cx="6550748" cy="412096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같음 기호 27">
            <a:extLst>
              <a:ext uri="{FF2B5EF4-FFF2-40B4-BE49-F238E27FC236}">
                <a16:creationId xmlns:a16="http://schemas.microsoft.com/office/drawing/2014/main" id="{1180E7B2-F64D-4008-BE4A-EBE62F79F8FC}"/>
              </a:ext>
            </a:extLst>
          </p:cNvPr>
          <p:cNvSpPr/>
          <p:nvPr/>
        </p:nvSpPr>
        <p:spPr>
          <a:xfrm>
            <a:off x="1459148" y="4437511"/>
            <a:ext cx="425762" cy="31931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97015-4AEE-4DB4-9B2E-B24BE490CA75}"/>
              </a:ext>
            </a:extLst>
          </p:cNvPr>
          <p:cNvSpPr txBox="1"/>
          <p:nvPr/>
        </p:nvSpPr>
        <p:spPr>
          <a:xfrm>
            <a:off x="2369628" y="9426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Vienna RNA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D40BEF-FF00-44FC-B018-22E1B34CA445}"/>
              </a:ext>
            </a:extLst>
          </p:cNvPr>
          <p:cNvSpPr txBox="1"/>
          <p:nvPr/>
        </p:nvSpPr>
        <p:spPr>
          <a:xfrm>
            <a:off x="5393051" y="942642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 params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BC2D2-77BD-486A-BC3C-CDE3F35025D6}"/>
              </a:ext>
            </a:extLst>
          </p:cNvPr>
          <p:cNvSpPr txBox="1"/>
          <p:nvPr/>
        </p:nvSpPr>
        <p:spPr>
          <a:xfrm>
            <a:off x="8390350" y="954461"/>
            <a:ext cx="143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Logo maker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F35CF98-BCB1-2172-2E10-AA8627F659A4}"/>
              </a:ext>
            </a:extLst>
          </p:cNvPr>
          <p:cNvCxnSpPr>
            <a:cxnSpLocks/>
          </p:cNvCxnSpPr>
          <p:nvPr/>
        </p:nvCxnSpPr>
        <p:spPr>
          <a:xfrm>
            <a:off x="3071836" y="1311974"/>
            <a:ext cx="8471" cy="34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B9761C0-1FF1-A827-ADD4-37E8A8E99B63}"/>
              </a:ext>
            </a:extLst>
          </p:cNvPr>
          <p:cNvCxnSpPr>
            <a:cxnSpLocks/>
          </p:cNvCxnSpPr>
          <p:nvPr/>
        </p:nvCxnSpPr>
        <p:spPr>
          <a:xfrm>
            <a:off x="6091538" y="1346538"/>
            <a:ext cx="8471" cy="34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D333A2-F272-7A78-289E-6E02F6247DEA}"/>
              </a:ext>
            </a:extLst>
          </p:cNvPr>
          <p:cNvCxnSpPr>
            <a:cxnSpLocks/>
          </p:cNvCxnSpPr>
          <p:nvPr/>
        </p:nvCxnSpPr>
        <p:spPr>
          <a:xfrm>
            <a:off x="9089532" y="1312219"/>
            <a:ext cx="8471" cy="34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AE224-E85A-C6FF-E3C8-790F2063E841}"/>
              </a:ext>
            </a:extLst>
          </p:cNvPr>
          <p:cNvSpPr txBox="1"/>
          <p:nvPr/>
        </p:nvSpPr>
        <p:spPr>
          <a:xfrm>
            <a:off x="6155286" y="6556799"/>
            <a:ext cx="5849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2022</a:t>
            </a:r>
            <a:r>
              <a:rPr kumimoji="1" lang="ko-Kore-KR" altLang="en-US" sz="1400" dirty="0"/>
              <a:t>년 </a:t>
            </a:r>
            <a:r>
              <a:rPr kumimoji="1" lang="en-US" altLang="ko-Kore-KR" sz="1400" dirty="0"/>
              <a:t>1</a:t>
            </a:r>
            <a:r>
              <a:rPr kumimoji="1" lang="ko-Kore-KR" altLang="en-US" sz="1400" dirty="0"/>
              <a:t>학기 생물정보학을 위한 기계학습 강의 참고하여 스스로 작성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56331-811A-3CE8-775B-808E95B472FB}"/>
              </a:ext>
            </a:extLst>
          </p:cNvPr>
          <p:cNvSpPr txBox="1"/>
          <p:nvPr/>
        </p:nvSpPr>
        <p:spPr>
          <a:xfrm>
            <a:off x="109143" y="299806"/>
            <a:ext cx="848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Hidden Markov Model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Lin28A Binding Motif </a:t>
            </a:r>
            <a:r>
              <a:rPr lang="ko-KR" altLang="en-US" sz="24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29857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95705F-AB62-4F89-B130-2691CCEE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1001543"/>
            <a:ext cx="6952034" cy="3537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2358EA-4D28-4E81-B065-2A2AA103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" y="4643702"/>
            <a:ext cx="7562101" cy="18074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23798-70EF-4CA3-995E-CE5294CEF222}"/>
              </a:ext>
            </a:extLst>
          </p:cNvPr>
          <p:cNvSpPr txBox="1"/>
          <p:nvPr/>
        </p:nvSpPr>
        <p:spPr>
          <a:xfrm>
            <a:off x="9111638" y="311728"/>
            <a:ext cx="28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/>
              <a:t>2023-31962 </a:t>
            </a:r>
            <a:r>
              <a:rPr lang="ko-KR" altLang="en-US" sz="2400" dirty="0" err="1"/>
              <a:t>길해찬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D84AE-54DD-1A92-E1DD-03CAF5C68B55}"/>
              </a:ext>
            </a:extLst>
          </p:cNvPr>
          <p:cNvSpPr txBox="1"/>
          <p:nvPr/>
        </p:nvSpPr>
        <p:spPr>
          <a:xfrm>
            <a:off x="7139070" y="1270586"/>
            <a:ext cx="50529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Implication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Learning the characteristics of the binding </a:t>
            </a:r>
            <a:br>
              <a:rPr kumimoji="1" lang="en-US" altLang="ko-Kore-KR" dirty="0"/>
            </a:br>
            <a:r>
              <a:rPr kumimoji="1" lang="en-US" altLang="ko-Kore-KR" dirty="0"/>
              <a:t>motif of Lin28A by HMM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RNA secondary structure of the binding </a:t>
            </a:r>
            <a:br>
              <a:rPr kumimoji="1" lang="en-US" altLang="ko-Kore-KR" dirty="0"/>
            </a:br>
            <a:r>
              <a:rPr kumimoji="1" lang="en-US" altLang="ko-Kore-KR" dirty="0"/>
              <a:t>motif was important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Using the learned HMM model, we can </a:t>
            </a:r>
            <a:br>
              <a:rPr kumimoji="1" lang="en-US" altLang="ko-Kore-KR" dirty="0"/>
            </a:br>
            <a:r>
              <a:rPr kumimoji="1" lang="en-US" altLang="ko-Kore-KR" dirty="0"/>
              <a:t>predict binding sites from given mRNA</a:t>
            </a:r>
          </a:p>
          <a:p>
            <a:endParaRPr kumimoji="1" lang="en-US" altLang="ko-Kore-KR" dirty="0"/>
          </a:p>
          <a:p>
            <a:r>
              <a:rPr kumimoji="1" lang="en-US" altLang="ko-Kore-KR" sz="2000" dirty="0"/>
              <a:t>Limitation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Learned emission probabilities were not </a:t>
            </a:r>
            <a:br>
              <a:rPr kumimoji="1" lang="en-US" altLang="ko-Kore-KR" dirty="0"/>
            </a:br>
            <a:r>
              <a:rPr kumimoji="1" lang="en-US" altLang="ko-Kore-KR" dirty="0"/>
              <a:t>exactly the same as the results from paper</a:t>
            </a:r>
            <a:br>
              <a:rPr kumimoji="1" lang="en-US" altLang="ko-Kore-KR" dirty="0"/>
            </a:br>
            <a:r>
              <a:rPr kumimoji="1" lang="en-US" altLang="ko-Kore-KR" dirty="0"/>
              <a:t>(i.e., +3 position)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dirty="0"/>
              <a:t>Can be attributed to multiple consensus sequences, differences in training sequences, or stochastic characteristics of HMM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E10D-D18D-0BA7-4132-895C88B8A85F}"/>
              </a:ext>
            </a:extLst>
          </p:cNvPr>
          <p:cNvSpPr txBox="1"/>
          <p:nvPr/>
        </p:nvSpPr>
        <p:spPr>
          <a:xfrm>
            <a:off x="109143" y="299806"/>
            <a:ext cx="848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Hidden Markov Model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Lin28A Binding Motif </a:t>
            </a:r>
            <a:r>
              <a:rPr lang="ko-KR" altLang="en-US" sz="24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56570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236</Words>
  <Application>Microsoft Macintosh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Office User</cp:lastModifiedBy>
  <cp:revision>19</cp:revision>
  <dcterms:created xsi:type="dcterms:W3CDTF">2023-06-07T13:51:33Z</dcterms:created>
  <dcterms:modified xsi:type="dcterms:W3CDTF">2023-06-08T12:50:13Z</dcterms:modified>
</cp:coreProperties>
</file>