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2" r:id="rId9"/>
    <p:sldId id="266" r:id="rId10"/>
    <p:sldId id="269" r:id="rId11"/>
    <p:sldId id="271" r:id="rId12"/>
    <p:sldId id="272" r:id="rId13"/>
    <p:sldId id="279" r:id="rId14"/>
    <p:sldId id="280" r:id="rId15"/>
    <p:sldId id="286" r:id="rId16"/>
    <p:sldId id="287" r:id="rId17"/>
    <p:sldId id="293" r:id="rId18"/>
    <p:sldId id="299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3" d="100"/>
          <a:sy n="53" d="100"/>
        </p:scale>
        <p:origin x="802" y="86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ecms/My-Portfolio/tree/main/HCBUS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github.com/Haecm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aecms/My-Portfolio/tree/main/HCBUS/Video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-6350" y="4912995"/>
            <a:ext cx="15662275" cy="8915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en-US" sz="5200">
                <a:solidFill>
                  <a:srgbClr val="444444"/>
                </a:solidFill>
                <a:latin typeface="Pretendard" charset="0"/>
                <a:cs typeface="Pretendard" charset="0"/>
              </a:rPr>
              <a:t>   버스 정류장 실시간 정보 안내 시스템</a:t>
            </a:r>
            <a:endParaRPr lang="ko-KR" altLang="en-US" sz="5200">
              <a:solidFill>
                <a:srgbClr val="444444"/>
              </a:solidFill>
              <a:latin typeface="Pretendard" charset="0"/>
              <a:cs typeface="Pretendard" charset="0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819785" y="6298565"/>
            <a:ext cx="12454255" cy="6305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3500">
              <a:solidFill>
                <a:srgbClr val="444444"/>
              </a:solidFill>
              <a:latin typeface="Pretendard" charset="0"/>
              <a:cs typeface="Pretendard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85" y="664845"/>
            <a:ext cx="779843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2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2023-07-2</a:t>
            </a:r>
            <a:r>
              <a:rPr lang="ko-KR" sz="2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7</a:t>
            </a:r>
            <a:r>
              <a:rPr lang="en-US" sz="24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 ~ 2023-08-04</a:t>
            </a:r>
            <a:endParaRPr lang="ko-KR" altLang="en-US" sz="24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822960" y="2638425"/>
            <a:ext cx="11704955" cy="12915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dirty="0"/>
          </a:p>
          <a:p>
            <a:pPr marL="0" indent="0" latinLnBrk="0">
              <a:buFontTx/>
              <a:buNone/>
            </a:pPr>
            <a:r>
              <a:rPr lang="en-US" sz="6000" dirty="0" err="1">
                <a:solidFill>
                  <a:srgbClr val="000000"/>
                </a:solidFill>
                <a:latin typeface="Pretendard ExtraBold" charset="0"/>
                <a:cs typeface="Pretendard ExtraBold" charset="0"/>
              </a:rPr>
              <a:t>그룹</a:t>
            </a:r>
            <a:r>
              <a:rPr lang="en-US" sz="6000" dirty="0">
                <a:solidFill>
                  <a:srgbClr val="000000"/>
                </a:solidFill>
                <a:latin typeface="Pretendard ExtraBold" charset="0"/>
                <a:cs typeface="Pretendard ExtraBold" charset="0"/>
              </a:rPr>
              <a:t> : HCBUS</a:t>
            </a:r>
            <a:r>
              <a:rPr lang="ko-KR" sz="6000" dirty="0">
                <a:solidFill>
                  <a:srgbClr val="000000"/>
                </a:solidFill>
                <a:latin typeface="Pretendard ExtraBold" charset="0"/>
                <a:cs typeface="Pretendard ExtraBold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Pretendard ExtraBold" charset="0"/>
                <a:cs typeface="Pretendard ExtraBold" charset="0"/>
              </a:rPr>
              <a:t>PROJECT</a:t>
            </a:r>
            <a:endParaRPr lang="ko-KR" altLang="en-US" sz="6000" dirty="0">
              <a:solidFill>
                <a:srgbClr val="000000"/>
              </a:solidFill>
              <a:latin typeface="Pretendard ExtraBold" charset="0"/>
              <a:cs typeface="Pretendard ExtraBold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71020" y="2125980"/>
            <a:ext cx="6380480" cy="5694045"/>
            <a:chOff x="11971020" y="2125980"/>
            <a:chExt cx="6380480" cy="56940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971020" y="2125980"/>
              <a:ext cx="6381115" cy="5694680"/>
            </a:xfrm>
            <a:prstGeom prst="rect">
              <a:avLst/>
            </a:prstGeom>
            <a:noFill/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624695"/>
            <a:ext cx="13757275" cy="553085"/>
            <a:chOff x="819785" y="9624695"/>
            <a:chExt cx="13757275" cy="553085"/>
          </a:xfrm>
        </p:grpSpPr>
        <p:sp>
          <p:nvSpPr>
            <p:cNvPr id="13" name="Object 13"/>
            <p:cNvSpPr txBox="1">
              <a:spLocks/>
            </p:cNvSpPr>
            <p:nvPr/>
          </p:nvSpPr>
          <p:spPr>
            <a:xfrm>
              <a:off x="819785" y="9624695"/>
              <a:ext cx="4731385" cy="3575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sz="1300">
                  <a:solidFill>
                    <a:srgbClr val="444444"/>
                  </a:solidFill>
                  <a:latin typeface="Pretendard" charset="0"/>
                  <a:cs typeface="Pretendard" charset="0"/>
                </a:rPr>
                <a:t>한가람 IT 센터 스마트 팩토리 교육</a:t>
              </a:r>
              <a:endParaRPr lang="ko-KR" altLang="en-US" sz="1300">
                <a:solidFill>
                  <a:srgbClr val="444444"/>
                </a:solidFill>
                <a:latin typeface="Pretendard" charset="0"/>
                <a:cs typeface="Pretendard" charset="0"/>
              </a:endParaRPr>
            </a:p>
          </p:txBody>
        </p:sp>
        <p:sp>
          <p:nvSpPr>
            <p:cNvPr id="14" name="Object 14"/>
            <p:cNvSpPr txBox="1">
              <a:spLocks/>
            </p:cNvSpPr>
            <p:nvPr/>
          </p:nvSpPr>
          <p:spPr>
            <a:xfrm>
              <a:off x="3708400" y="9624695"/>
              <a:ext cx="10869295" cy="5537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3000">
                <a:solidFill>
                  <a:srgbClr val="000000"/>
                </a:solidFill>
                <a:latin typeface="Noto Sans CJK KR Regular" charset="0"/>
                <a:cs typeface="Noto Sans CJK KR Regular" charset="0"/>
              </a:endParaRPr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381125"/>
            <a:ext cx="18272760" cy="8904605"/>
            <a:chOff x="0" y="1381125"/>
            <a:chExt cx="18272760" cy="8904605"/>
          </a:xfrm>
        </p:grpSpPr>
        <p:pic>
          <p:nvPicPr>
            <p:cNvPr id="18" name="Object 17" descr="C:/Users/admin/AppData/Roaming/PolarisOffice/ETemp/6652_20304792/image100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1381125"/>
              <a:ext cx="18273395" cy="8905240"/>
            </a:xfrm>
            <a:prstGeom prst="rect">
              <a:avLst/>
            </a:prstGeom>
            <a:noFill/>
          </p:spPr>
        </p:pic>
      </p:grpSp>
      <p:grpSp>
        <p:nvGrpSpPr>
          <p:cNvPr id="1006" name="그룹 1006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98080" y="7874635"/>
            <a:ext cx="2703830" cy="932815"/>
            <a:chOff x="7498080" y="7874635"/>
            <a:chExt cx="2703830" cy="9328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8080" y="7874635"/>
              <a:ext cx="2703830" cy="93281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14</a:t>
            </a:r>
            <a:endParaRPr lang="en-US" dirty="0"/>
          </a:p>
        </p:txBody>
      </p:sp>
      <p:sp>
        <p:nvSpPr>
          <p:cNvPr id="1008" name="텍스트 상자 1"/>
          <p:cNvSpPr txBox="1">
            <a:spLocks/>
          </p:cNvSpPr>
          <p:nvPr/>
        </p:nvSpPr>
        <p:spPr>
          <a:xfrm>
            <a:off x="1471930" y="312420"/>
            <a:ext cx="11507470" cy="708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4000" spc="-8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7 - 2. </a:t>
            </a:r>
            <a:r>
              <a:rPr lang="en-US" sz="4000" spc="-8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주요화면</a:t>
            </a:r>
            <a:r>
              <a:rPr lang="en-US" sz="4000" spc="-8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- </a:t>
            </a:r>
            <a:r>
              <a:rPr lang="en-US" sz="4000" spc="-8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버스</a:t>
            </a:r>
            <a:r>
              <a:rPr lang="en-US" sz="4000" spc="-8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8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노선</a:t>
            </a:r>
            <a:r>
              <a:rPr lang="en-US" sz="4000" spc="-8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8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검색</a:t>
            </a:r>
            <a:endParaRPr lang="ko-KR" altLang="en-US" sz="4000" dirty="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381125"/>
            <a:ext cx="18272760" cy="8905875"/>
            <a:chOff x="0" y="1381125"/>
            <a:chExt cx="18272760" cy="89046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381125"/>
              <a:ext cx="18272760" cy="89046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51990" y="4091305"/>
            <a:ext cx="1353185" cy="411480"/>
            <a:chOff x="1951990" y="4091305"/>
            <a:chExt cx="1353185" cy="4114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1990" y="4091305"/>
              <a:ext cx="1353185" cy="41148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16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7 - 2.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주요화면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-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버스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노선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검색</a:t>
            </a:r>
            <a:endParaRPr lang="ko-KR" altLang="en-US" sz="4000" dirty="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F2D0E-BEDD-1D87-94A4-DB8FC0134003}"/>
              </a:ext>
            </a:extLst>
          </p:cNvPr>
          <p:cNvSpPr txBox="1"/>
          <p:nvPr/>
        </p:nvSpPr>
        <p:spPr>
          <a:xfrm>
            <a:off x="5583101" y="6054725"/>
            <a:ext cx="711925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버스 번호 입력 시  관련 버스 정보가 나옴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381125"/>
            <a:ext cx="18272760" cy="8904605"/>
            <a:chOff x="0" y="1381125"/>
            <a:chExt cx="18272760" cy="89046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381125"/>
              <a:ext cx="18272760" cy="89046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17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7 - 2.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주요화면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-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버스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노선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검색</a:t>
            </a:r>
            <a:endParaRPr lang="ko-KR" altLang="en-US" sz="4000" dirty="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D53CF-D704-78FB-6903-6A429DD09ED7}"/>
              </a:ext>
            </a:extLst>
          </p:cNvPr>
          <p:cNvSpPr txBox="1"/>
          <p:nvPr/>
        </p:nvSpPr>
        <p:spPr>
          <a:xfrm>
            <a:off x="9520101" y="5556428"/>
            <a:ext cx="685957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버스 번호클릭 시 노선 경로 정보가 나옴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24725" y="8604885"/>
            <a:ext cx="3009265" cy="932815"/>
            <a:chOff x="7324725" y="8604885"/>
            <a:chExt cx="3009265" cy="9328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4725" y="8604885"/>
              <a:ext cx="3009265" cy="93281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24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7 - 2.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주요화면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-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버스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정류장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검색</a:t>
            </a:r>
            <a:endParaRPr lang="ko-KR" altLang="en-US" sz="4000" dirty="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554480"/>
            <a:ext cx="18272760" cy="8731250"/>
            <a:chOff x="0" y="1554480"/>
            <a:chExt cx="18272760" cy="87312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4480"/>
              <a:ext cx="18272760" cy="8731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91510" y="1381125"/>
            <a:ext cx="848995" cy="814070"/>
            <a:chOff x="3191510" y="1381125"/>
            <a:chExt cx="848995" cy="8140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510" y="1381125"/>
              <a:ext cx="848995" cy="81407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25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7 - 2.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주요화면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-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버스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정류장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검색</a:t>
            </a:r>
            <a:endParaRPr lang="ko-KR" altLang="en-US" sz="4000" dirty="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0D891-DB9D-FF6D-47B7-7CF5FACB9930}"/>
              </a:ext>
            </a:extLst>
          </p:cNvPr>
          <p:cNvSpPr txBox="1"/>
          <p:nvPr/>
        </p:nvSpPr>
        <p:spPr>
          <a:xfrm>
            <a:off x="6093460" y="1918196"/>
            <a:ext cx="390683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버스 정류장 입력 화면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9785" y="1554480"/>
            <a:ext cx="18272760" cy="8731250"/>
            <a:chOff x="819785" y="1554480"/>
            <a:chExt cx="18272760" cy="87312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785" y="1554480"/>
              <a:ext cx="18272760" cy="8731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02705" y="3882390"/>
            <a:ext cx="2808605" cy="932815"/>
            <a:chOff x="6402705" y="3882390"/>
            <a:chExt cx="2808605" cy="9328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2705" y="3882390"/>
              <a:ext cx="2808605" cy="93281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31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7 - 2.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주요화면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-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버스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정류장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검색</a:t>
            </a:r>
            <a:endParaRPr lang="ko-KR" altLang="en-US" sz="4000" dirty="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9E654-FBA7-1834-EC5B-6CCF8E269BC9}"/>
              </a:ext>
            </a:extLst>
          </p:cNvPr>
          <p:cNvSpPr txBox="1"/>
          <p:nvPr/>
        </p:nvSpPr>
        <p:spPr>
          <a:xfrm>
            <a:off x="14897350" y="3794799"/>
            <a:ext cx="266611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방향 선택 화면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62710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Simple Business Presentation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19785" y="9615805"/>
            <a:ext cx="978535" cy="38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20XX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734925" y="9615805"/>
            <a:ext cx="4730750" cy="388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444444"/>
                </a:solidFill>
                <a:latin typeface="Pretendard Medium" pitchFamily="34" charset="0"/>
                <a:cs typeface="Pretendard Medium" pitchFamily="34" charset="0"/>
              </a:rPr>
              <a:t>MIRICOMPANY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707360" y="9636125"/>
            <a:ext cx="421640" cy="206375"/>
            <a:chOff x="15707360" y="9636125"/>
            <a:chExt cx="421640" cy="2063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7360" y="9636125"/>
              <a:ext cx="421640" cy="2063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400" y="1645920"/>
            <a:ext cx="19003645" cy="8731250"/>
            <a:chOff x="25400" y="1645920"/>
            <a:chExt cx="19003645" cy="87312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00" y="1645920"/>
              <a:ext cx="19003645" cy="8731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67765" y="5881370"/>
            <a:ext cx="8699500" cy="45720"/>
            <a:chOff x="13867765" y="5881370"/>
            <a:chExt cx="8699500" cy="457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3867765" y="5881370"/>
              <a:ext cx="8699500" cy="4572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32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471930" y="312420"/>
            <a:ext cx="1150683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7 - 2.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주요화면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-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버스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정류장</a:t>
            </a:r>
            <a:r>
              <a:rPr lang="en-US" sz="4000" spc="-9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 </a:t>
            </a:r>
            <a:r>
              <a:rPr lang="en-US" sz="4000" spc="-90" dirty="0" err="1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검색</a:t>
            </a:r>
            <a:endParaRPr lang="ko-KR" altLang="en-US" sz="4000" dirty="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77500-DF4E-1843-B773-6BDC64816B0E}"/>
              </a:ext>
            </a:extLst>
          </p:cNvPr>
          <p:cNvSpPr txBox="1"/>
          <p:nvPr/>
        </p:nvSpPr>
        <p:spPr>
          <a:xfrm>
            <a:off x="6093460" y="3450946"/>
            <a:ext cx="801373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선택한 정류장의 현재 버스 대기 상황을 알려줌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227330"/>
            <a:ext cx="1092136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8</a:t>
            </a:r>
            <a:r>
              <a:rPr lang="en-US" sz="4000" spc="-9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. 시연 후 느낀점 -  조해찬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8145" y="2340610"/>
            <a:ext cx="9973945" cy="2057400"/>
            <a:chOff x="1668145" y="2340610"/>
            <a:chExt cx="9973945" cy="205740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8145" y="2340610"/>
              <a:ext cx="2619375" cy="2057400"/>
              <a:chOff x="1668145" y="2340610"/>
              <a:chExt cx="2619375" cy="205740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68145" y="2340610"/>
                <a:ext cx="2619375" cy="2057400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2663190" y="2452370"/>
              <a:ext cx="3244850" cy="5353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Pretendard SemiBold" pitchFamily="34" charset="0"/>
                  <a:cs typeface="Pretendard SemiBold" pitchFamily="34" charset="0"/>
                </a:rPr>
                <a:t>역할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046605" y="3056255"/>
              <a:ext cx="14393545" cy="20123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 화면 1, 화면 2</a:t>
              </a:r>
            </a:p>
            <a:p>
              <a:pPr algn="just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 1. 화면 1에서 정류장 명을 입력받으면 화면 2로 넘어가기</a:t>
              </a:r>
            </a:p>
            <a:p>
              <a:pPr algn="just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 2. 화면2는 화면1에서 받은 정류장 명에 따라 어느 방향으로 향하는 정류장인지 선택할 수 있는 화면을 만들기.</a:t>
              </a:r>
            </a:p>
            <a:p>
              <a:pPr algn="just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 3. 사용자가 선택을 하면 선택된 버스정류장의 arsno(버스정류장번호)를 화면3에 보내기.</a:t>
              </a:r>
              <a:endParaRPr lang="en-US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19785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 스마트 팩토리 교육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68145" y="4857115"/>
            <a:ext cx="19042380" cy="1400175"/>
            <a:chOff x="1668145" y="4857115"/>
            <a:chExt cx="19042380" cy="140017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68145" y="4857115"/>
              <a:ext cx="2619375" cy="1400175"/>
              <a:chOff x="1668145" y="4857115"/>
              <a:chExt cx="2619375" cy="140017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68145" y="4857115"/>
                <a:ext cx="2619375" cy="1400175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2663190" y="4968240"/>
              <a:ext cx="3244850" cy="5353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Pretendard SemiBold" pitchFamily="34" charset="0"/>
                  <a:cs typeface="Pretendard SemiBold" pitchFamily="34" charset="0"/>
                </a:rPr>
                <a:t>느낀 점</a:t>
              </a:r>
              <a:endParaRPr lang="en-US" dirty="0"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2046605" y="5595620"/>
              <a:ext cx="18663920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open api를 제대로 사용해본 적이 없었는데 이번 기회로 api사용에 조금 익숙해진거같다.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668145" y="7069455"/>
            <a:ext cx="13028930" cy="1321673"/>
            <a:chOff x="1668145" y="7069455"/>
            <a:chExt cx="13028930" cy="132167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668145" y="7069455"/>
              <a:ext cx="2619375" cy="1147445"/>
              <a:chOff x="1668145" y="7069455"/>
              <a:chExt cx="2619375" cy="114744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68145" y="7069455"/>
                <a:ext cx="2619375" cy="1147445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2663190" y="7179310"/>
              <a:ext cx="3244850" cy="5353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Pretendard SemiBold" pitchFamily="34" charset="0"/>
                  <a:cs typeface="Pretendard SemiBold" pitchFamily="34" charset="0"/>
                </a:rPr>
                <a:t>아쉬운 점</a:t>
              </a:r>
              <a:endParaRPr lang="en-US"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046605" y="7775575"/>
              <a:ext cx="12650470" cy="615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project를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들어가기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전에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확실하게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역할분담을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위해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페이지는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몇 개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만들것인지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,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무엇을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입력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받고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무엇을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보여줄지를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충분히</a:t>
              </a:r>
              <a:r>
                <a:rPr lang="en-US" altLang="ko-KR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 </a:t>
              </a:r>
              <a:r>
                <a:rPr lang="en-US" altLang="ko-KR" sz="1700" dirty="0" err="1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얘기해봐야겠다</a:t>
              </a:r>
              <a:endParaRPr lang="en-US" dirty="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38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829" y="-443821"/>
            <a:ext cx="16646056" cy="1824773"/>
            <a:chOff x="819829" y="-443821"/>
            <a:chExt cx="16646056" cy="18247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829" y="-443821"/>
              <a:ext cx="16646056" cy="18247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171" y="312688"/>
            <a:ext cx="5293319" cy="1087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 마무리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80036" y="-443821"/>
            <a:ext cx="4736996" cy="2321344"/>
            <a:chOff x="13080036" y="-443821"/>
            <a:chExt cx="4736996" cy="23213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0036" y="-443821"/>
              <a:ext cx="4736996" cy="23213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829" y="9537698"/>
            <a:ext cx="16646056" cy="14286"/>
            <a:chOff x="819829" y="9537698"/>
            <a:chExt cx="1664605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829" y="9537698"/>
              <a:ext cx="16646056" cy="1428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12194" y="4293412"/>
            <a:ext cx="15661325" cy="2548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dirty="0">
                <a:solidFill>
                  <a:srgbClr val="595959"/>
                </a:solidFill>
                <a:latin typeface="Pretendard ExtraBold" pitchFamily="34" charset="0"/>
                <a:cs typeface="Pretendard ExtraBold" pitchFamily="34" charset="0"/>
              </a:rPr>
              <a:t>THANK YOU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19830" y="9624476"/>
            <a:ext cx="4731007" cy="356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 스마트 팩토리 교육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65675" y="9537698"/>
            <a:ext cx="748016" cy="748016"/>
            <a:chOff x="16565675" y="9537698"/>
            <a:chExt cx="748016" cy="7480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5675" y="9537698"/>
              <a:ext cx="748016" cy="74801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085714" y="9447619"/>
            <a:ext cx="2742857" cy="565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44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14A8C-1D1F-C989-DE14-AF344894282B}"/>
              </a:ext>
            </a:extLst>
          </p:cNvPr>
          <p:cNvSpPr txBox="1"/>
          <p:nvPr/>
        </p:nvSpPr>
        <p:spPr>
          <a:xfrm>
            <a:off x="304800" y="7306681"/>
            <a:ext cx="17395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+mj-lt"/>
              </a:rPr>
              <a:t>영상 주소</a:t>
            </a:r>
            <a:r>
              <a:rPr lang="en-US" altLang="ko-KR" sz="2400" dirty="0">
                <a:latin typeface="+mj-lt"/>
              </a:rPr>
              <a:t>:  </a:t>
            </a:r>
            <a:r>
              <a:rPr lang="ko-KR" altLang="en-US" sz="2400" dirty="0">
                <a:latin typeface="+mj-lt"/>
                <a:hlinkClick r:id="rId6"/>
              </a:rPr>
              <a:t>https://github.com/Haecms/My-Portfolio/tree/main/HCBUS/Video</a:t>
            </a:r>
            <a:endParaRPr lang="ko-KR" altLang="en-US" sz="2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31DC-06CC-3A9B-C74F-0CC248027AE1}"/>
              </a:ext>
            </a:extLst>
          </p:cNvPr>
          <p:cNvSpPr txBox="1"/>
          <p:nvPr/>
        </p:nvSpPr>
        <p:spPr>
          <a:xfrm>
            <a:off x="319087" y="621536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+mj-lt"/>
              </a:rPr>
              <a:t>조해찬 </a:t>
            </a:r>
            <a:r>
              <a:rPr lang="en-US" altLang="ko-KR" sz="2400" dirty="0">
                <a:latin typeface="+mj-lt"/>
              </a:rPr>
              <a:t>: </a:t>
            </a:r>
            <a:r>
              <a:rPr lang="ko-KR" altLang="en-US" sz="2400" dirty="0">
                <a:latin typeface="+mj-lt"/>
                <a:hlinkClick r:id="rId7"/>
              </a:rPr>
              <a:t>https://github.com/Haecms</a:t>
            </a:r>
            <a:endParaRPr lang="ko-KR" altLang="en-US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C880E-C1D2-9E9E-CCB6-FBFF2ECF8370}"/>
              </a:ext>
            </a:extLst>
          </p:cNvPr>
          <p:cNvSpPr txBox="1"/>
          <p:nvPr/>
        </p:nvSpPr>
        <p:spPr>
          <a:xfrm>
            <a:off x="319087" y="677252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</a:rPr>
              <a:t>HCBUS: </a:t>
            </a:r>
            <a:r>
              <a:rPr lang="ko-KR" altLang="en-US" sz="2400" dirty="0">
                <a:latin typeface="+mj-lt"/>
                <a:hlinkClick r:id="rId8"/>
              </a:rPr>
              <a:t>https://github.com/Haecms/My-Portfolio/tree/main/HCBUS</a:t>
            </a:r>
            <a:endParaRPr lang="ko-KR" alt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8058150" cy="1075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19785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 스마트 팩토리 교육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5045" y="2046605"/>
            <a:ext cx="5128260" cy="980440"/>
            <a:chOff x="995045" y="2046605"/>
            <a:chExt cx="5128260" cy="98044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95045" y="2046605"/>
              <a:ext cx="5128260" cy="980440"/>
              <a:chOff x="995045" y="2046605"/>
              <a:chExt cx="5128260" cy="98044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5045" y="2046605"/>
                <a:ext cx="5128260" cy="980440"/>
              </a:xfrm>
              <a:prstGeom prst="rect">
                <a:avLst/>
              </a:prstGeom>
            </p:spPr>
          </p:pic>
        </p:grpSp>
        <p:sp>
          <p:nvSpPr>
            <p:cNvPr id="20" name="Object 20"/>
            <p:cNvSpPr txBox="1"/>
            <p:nvPr/>
          </p:nvSpPr>
          <p:spPr>
            <a:xfrm>
              <a:off x="1005840" y="2208530"/>
              <a:ext cx="1357630" cy="9791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01</a:t>
              </a:r>
              <a:endParaRPr lang="en-US" dirty="0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378585" y="2318385"/>
              <a:ext cx="5249545" cy="6667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프로젝트 개요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6578600" y="2046605"/>
            <a:ext cx="5128260" cy="980440"/>
            <a:chOff x="6578600" y="2046605"/>
            <a:chExt cx="5128260" cy="98044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578600" y="2046605"/>
              <a:ext cx="5128260" cy="980440"/>
              <a:chOff x="6578600" y="2046605"/>
              <a:chExt cx="5128260" cy="98044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78600" y="2046605"/>
                <a:ext cx="5128260" cy="980440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6589395" y="2208530"/>
              <a:ext cx="1357630" cy="998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18AAAA"/>
                  </a:solidFill>
                  <a:latin typeface="Pretendard SemiBold" pitchFamily="34" charset="0"/>
                  <a:cs typeface="Pretendard SemiBold" pitchFamily="34" charset="0"/>
                </a:rPr>
                <a:t>02</a:t>
              </a:r>
              <a:endParaRPr lang="en-US" dirty="0"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962140" y="2318385"/>
              <a:ext cx="5249545" cy="6667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프로젝트 팀 운영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12162155" y="2046605"/>
            <a:ext cx="5128260" cy="980440"/>
            <a:chOff x="12162155" y="2046605"/>
            <a:chExt cx="5128260" cy="98044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162155" y="2046605"/>
              <a:ext cx="5128260" cy="980440"/>
              <a:chOff x="12162155" y="2046605"/>
              <a:chExt cx="5128260" cy="98044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162155" y="2046605"/>
                <a:ext cx="5128260" cy="980440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12172950" y="2208530"/>
              <a:ext cx="1357630" cy="998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07B797"/>
                  </a:solidFill>
                  <a:latin typeface="Pretendard SemiBold" pitchFamily="34" charset="0"/>
                  <a:cs typeface="Pretendard SemiBold" pitchFamily="34" charset="0"/>
                </a:rPr>
                <a:t>03</a:t>
              </a:r>
              <a:endParaRPr lang="en-US"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2545695" y="2318385"/>
              <a:ext cx="5249545" cy="6667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프로젝트 주제</a:t>
              </a:r>
              <a:endParaRPr lang="en-US" dirty="0"/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995045" y="3928110"/>
            <a:ext cx="5633085" cy="1137285"/>
            <a:chOff x="995045" y="3928110"/>
            <a:chExt cx="5633085" cy="113728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95045" y="3928110"/>
              <a:ext cx="5128260" cy="980440"/>
              <a:chOff x="995045" y="3928110"/>
              <a:chExt cx="5128260" cy="98044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5045" y="3928110"/>
                <a:ext cx="5128260" cy="980440"/>
              </a:xfrm>
              <a:prstGeom prst="rect">
                <a:avLst/>
              </a:prstGeom>
            </p:spPr>
          </p:pic>
        </p:grpSp>
        <p:sp>
          <p:nvSpPr>
            <p:cNvPr id="41" name="Object 41"/>
            <p:cNvSpPr txBox="1"/>
            <p:nvPr/>
          </p:nvSpPr>
          <p:spPr>
            <a:xfrm>
              <a:off x="1005840" y="4089400"/>
              <a:ext cx="1357630" cy="975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00AACA"/>
                  </a:solidFill>
                  <a:latin typeface="Pretendard SemiBold" pitchFamily="34" charset="0"/>
                  <a:cs typeface="Pretendard SemiBold" pitchFamily="34" charset="0"/>
                </a:rPr>
                <a:t>04</a:t>
              </a:r>
              <a:endParaRPr lang="en-US" dirty="0"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378585" y="4199890"/>
              <a:ext cx="5249545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프로젝트 </a:t>
              </a:r>
              <a:r>
                <a:rPr lang="en-US" sz="2500" dirty="0" err="1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구축</a:t>
              </a:r>
              <a:r>
                <a:rPr lang="en-US" sz="25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 </a:t>
              </a:r>
              <a:r>
                <a:rPr lang="ko-KR" altLang="en-US" sz="25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효과</a:t>
              </a:r>
              <a:endParaRPr lang="en-US" dirty="0"/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6578600" y="3928110"/>
            <a:ext cx="5633085" cy="1137285"/>
            <a:chOff x="6578600" y="3928110"/>
            <a:chExt cx="5633085" cy="113728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578600" y="3928110"/>
              <a:ext cx="5128260" cy="980440"/>
              <a:chOff x="6578600" y="3928110"/>
              <a:chExt cx="5128260" cy="98044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78600" y="3928110"/>
                <a:ext cx="5128260" cy="980440"/>
              </a:xfrm>
              <a:prstGeom prst="rect">
                <a:avLst/>
              </a:prstGeom>
            </p:spPr>
          </p:pic>
        </p:grpSp>
        <p:sp>
          <p:nvSpPr>
            <p:cNvPr id="48" name="Object 48"/>
            <p:cNvSpPr txBox="1"/>
            <p:nvPr/>
          </p:nvSpPr>
          <p:spPr>
            <a:xfrm>
              <a:off x="6589395" y="4089400"/>
              <a:ext cx="1357630" cy="975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700" dirty="0">
                  <a:solidFill>
                    <a:srgbClr val="18AAAA"/>
                  </a:solidFill>
                  <a:latin typeface="Pretendard SemiBold" pitchFamily="34" charset="0"/>
                  <a:cs typeface="Pretendard SemiBold" pitchFamily="34" charset="0"/>
                </a:rPr>
                <a:t>05</a:t>
              </a:r>
              <a:endParaRPr lang="en-US" dirty="0"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6962140" y="4199890"/>
              <a:ext cx="5249545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2500" dirty="0" err="1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프로젝트</a:t>
              </a:r>
              <a:r>
                <a:rPr lang="en-US" altLang="ko-KR" sz="25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 </a:t>
              </a:r>
              <a:r>
                <a:rPr lang="en-US" altLang="ko-KR" sz="2500" dirty="0" err="1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구축</a:t>
              </a:r>
              <a:r>
                <a:rPr lang="en-US" altLang="ko-KR" sz="25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 </a:t>
              </a:r>
              <a:r>
                <a:rPr lang="ko-KR" altLang="en-US" sz="25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이점</a:t>
              </a:r>
              <a:endParaRPr lang="en-US" altLang="ko-KR" sz="2800" dirty="0"/>
            </a:p>
          </p:txBody>
        </p:sp>
      </p:grpSp>
      <p:grpSp>
        <p:nvGrpSpPr>
          <p:cNvPr id="1015" name="그룹 1015"/>
          <p:cNvGrpSpPr/>
          <p:nvPr/>
        </p:nvGrpSpPr>
        <p:grpSpPr>
          <a:xfrm>
            <a:off x="12162155" y="3825240"/>
            <a:ext cx="5633085" cy="1137920"/>
            <a:chOff x="12162155" y="3825240"/>
            <a:chExt cx="5633085" cy="113792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162155" y="3825240"/>
              <a:ext cx="5128260" cy="980440"/>
              <a:chOff x="12162155" y="3825240"/>
              <a:chExt cx="5128260" cy="980440"/>
            </a:xfrm>
          </p:grpSpPr>
          <p:pic>
            <p:nvPicPr>
              <p:cNvPr id="53" name="Object 52" descr="C:/Users/admin/AppData/Roaming/PolarisOffice/ETemp/5276_20564616/image13.png"/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162155" y="3825240"/>
                <a:ext cx="5128895" cy="981075"/>
              </a:xfrm>
              <a:prstGeom prst="rect">
                <a:avLst/>
              </a:prstGeom>
              <a:noFill/>
            </p:spPr>
          </p:pic>
        </p:grpSp>
        <p:sp>
          <p:nvSpPr>
            <p:cNvPr id="55" name="Object 55"/>
            <p:cNvSpPr txBox="1">
              <a:spLocks/>
            </p:cNvSpPr>
            <p:nvPr/>
          </p:nvSpPr>
          <p:spPr>
            <a:xfrm>
              <a:off x="12172950" y="3987165"/>
              <a:ext cx="1358265" cy="97663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3700">
                  <a:solidFill>
                    <a:srgbClr val="07B797"/>
                  </a:solidFill>
                  <a:latin typeface="Pretendard SemiBold" charset="0"/>
                  <a:cs typeface="Pretendard SemiBold" charset="0"/>
                </a:rPr>
                <a:t>06</a:t>
              </a:r>
              <a:endParaRPr lang="ko-KR" altLang="en-US" sz="3700">
                <a:solidFill>
                  <a:srgbClr val="07B797"/>
                </a:solidFill>
                <a:latin typeface="Pretendard SemiBold" charset="0"/>
                <a:cs typeface="Pretendard SemiBold" charset="0"/>
              </a:endParaRPr>
            </a:p>
          </p:txBody>
        </p:sp>
        <p:sp>
          <p:nvSpPr>
            <p:cNvPr id="56" name="Object 56"/>
            <p:cNvSpPr txBox="1">
              <a:spLocks/>
            </p:cNvSpPr>
            <p:nvPr/>
          </p:nvSpPr>
          <p:spPr>
            <a:xfrm>
              <a:off x="12545695" y="4097020"/>
              <a:ext cx="5250180" cy="4768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2500" dirty="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개발 스택</a:t>
              </a:r>
            </a:p>
          </p:txBody>
        </p:sp>
      </p:grpSp>
      <p:grpSp>
        <p:nvGrpSpPr>
          <p:cNvPr id="1017" name="그룹 1017"/>
          <p:cNvGrpSpPr/>
          <p:nvPr/>
        </p:nvGrpSpPr>
        <p:grpSpPr>
          <a:xfrm>
            <a:off x="995045" y="5932805"/>
            <a:ext cx="5633085" cy="1144905"/>
            <a:chOff x="995045" y="5932805"/>
            <a:chExt cx="5633085" cy="1144905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95045" y="5932805"/>
              <a:ext cx="5128260" cy="980440"/>
              <a:chOff x="995045" y="5932805"/>
              <a:chExt cx="5128260" cy="980440"/>
            </a:xfrm>
          </p:grpSpPr>
          <p:pic>
            <p:nvPicPr>
              <p:cNvPr id="60" name="Object 59" descr="C:/Users/admin/AppData/Roaming/PolarisOffice/ETemp/5276_20564616/image14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95045" y="5932805"/>
                <a:ext cx="5128895" cy="981075"/>
              </a:xfrm>
              <a:prstGeom prst="rect">
                <a:avLst/>
              </a:prstGeom>
              <a:noFill/>
            </p:spPr>
          </p:pic>
        </p:grpSp>
        <p:sp>
          <p:nvSpPr>
            <p:cNvPr id="62" name="Object 62"/>
            <p:cNvSpPr txBox="1">
              <a:spLocks/>
            </p:cNvSpPr>
            <p:nvPr/>
          </p:nvSpPr>
          <p:spPr>
            <a:xfrm>
              <a:off x="1005840" y="6094095"/>
              <a:ext cx="1358265" cy="9842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3700">
                  <a:solidFill>
                    <a:srgbClr val="00AACA"/>
                  </a:solidFill>
                  <a:latin typeface="Pretendard SemiBold" charset="0"/>
                  <a:cs typeface="Pretendard SemiBold" charset="0"/>
                </a:rPr>
                <a:t>07</a:t>
              </a:r>
              <a:endParaRPr lang="ko-KR" altLang="en-US" sz="3700">
                <a:solidFill>
                  <a:srgbClr val="00AACA"/>
                </a:solidFill>
                <a:latin typeface="Pretendard SemiBold" charset="0"/>
                <a:cs typeface="Pretendard SemiBold" charset="0"/>
              </a:endParaRPr>
            </a:p>
          </p:txBody>
        </p:sp>
        <p:sp>
          <p:nvSpPr>
            <p:cNvPr id="63" name="Object 63"/>
            <p:cNvSpPr txBox="1">
              <a:spLocks/>
            </p:cNvSpPr>
            <p:nvPr/>
          </p:nvSpPr>
          <p:spPr>
            <a:xfrm>
              <a:off x="1378585" y="6204585"/>
              <a:ext cx="5250180" cy="4768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2500" dirty="0" err="1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시스템</a:t>
              </a:r>
              <a:r>
                <a:rPr lang="en-US" altLang="ko-KR" sz="2500" dirty="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 </a:t>
              </a:r>
              <a:r>
                <a:rPr lang="en-US" altLang="ko-KR" sz="2500" dirty="0" err="1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흐름도</a:t>
              </a:r>
              <a:r>
                <a:rPr lang="en-US" altLang="ko-KR" sz="2500" dirty="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 및 </a:t>
              </a:r>
              <a:r>
                <a:rPr lang="en-US" altLang="ko-KR" sz="2500" dirty="0" err="1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주요</a:t>
              </a:r>
              <a:r>
                <a:rPr lang="en-US" altLang="ko-KR" sz="2500" dirty="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 </a:t>
              </a:r>
              <a:r>
                <a:rPr lang="en-US" altLang="ko-KR" sz="2500" dirty="0" err="1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화면</a:t>
              </a:r>
              <a:endParaRPr lang="ko-KR" altLang="en-US" sz="2500" dirty="0">
                <a:solidFill>
                  <a:srgbClr val="444444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grpSp>
        <p:nvGrpSpPr>
          <p:cNvPr id="1019" name="그룹 1019"/>
          <p:cNvGrpSpPr/>
          <p:nvPr/>
        </p:nvGrpSpPr>
        <p:grpSpPr>
          <a:xfrm>
            <a:off x="6578600" y="5932805"/>
            <a:ext cx="5633720" cy="1145540"/>
            <a:chOff x="6578600" y="5932805"/>
            <a:chExt cx="5633720" cy="1145540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6578600" y="5932805"/>
              <a:ext cx="5128260" cy="980440"/>
              <a:chOff x="6578600" y="5932805"/>
              <a:chExt cx="5128260" cy="980440"/>
            </a:xfrm>
          </p:grpSpPr>
          <p:pic>
            <p:nvPicPr>
              <p:cNvPr id="67" name="Object 66" descr="C:/Users/admin/AppData/Roaming/PolarisOffice/ETemp/5276_20564616/image15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78600" y="5932805"/>
                <a:ext cx="5128895" cy="981075"/>
              </a:xfrm>
              <a:prstGeom prst="rect">
                <a:avLst/>
              </a:prstGeom>
              <a:noFill/>
            </p:spPr>
          </p:pic>
        </p:grpSp>
        <p:sp>
          <p:nvSpPr>
            <p:cNvPr id="69" name="Object 69"/>
            <p:cNvSpPr txBox="1">
              <a:spLocks/>
            </p:cNvSpPr>
            <p:nvPr/>
          </p:nvSpPr>
          <p:spPr>
            <a:xfrm>
              <a:off x="6589395" y="6094095"/>
              <a:ext cx="1358265" cy="9842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3700">
                  <a:solidFill>
                    <a:srgbClr val="00AACA"/>
                  </a:solidFill>
                  <a:latin typeface="Pretendard SemiBold" charset="0"/>
                  <a:cs typeface="Pretendard SemiBold" charset="0"/>
                </a:rPr>
                <a:t>08</a:t>
              </a:r>
              <a:endParaRPr lang="ko-KR" altLang="en-US" sz="3700">
                <a:solidFill>
                  <a:srgbClr val="00AACA"/>
                </a:solidFill>
                <a:latin typeface="Pretendard SemiBold" charset="0"/>
                <a:cs typeface="Pretendard SemiBold" charset="0"/>
              </a:endParaRPr>
            </a:p>
          </p:txBody>
        </p:sp>
        <p:sp>
          <p:nvSpPr>
            <p:cNvPr id="70" name="Object 70"/>
            <p:cNvSpPr txBox="1">
              <a:spLocks/>
            </p:cNvSpPr>
            <p:nvPr/>
          </p:nvSpPr>
          <p:spPr>
            <a:xfrm>
              <a:off x="6962140" y="6204585"/>
              <a:ext cx="5250180" cy="4768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2500" dirty="0" err="1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시연</a:t>
              </a:r>
              <a:r>
                <a:rPr lang="en-US" sz="2500" dirty="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 후 </a:t>
              </a:r>
              <a:r>
                <a:rPr lang="en-US" sz="2500" dirty="0" err="1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느낀점</a:t>
              </a:r>
              <a:r>
                <a:rPr lang="en-US" sz="2500" dirty="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 </a:t>
              </a:r>
              <a:endParaRPr lang="ko-KR" altLang="en-US" sz="2500" dirty="0">
                <a:solidFill>
                  <a:srgbClr val="444444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487295" y="1877695"/>
            <a:ext cx="13316585" cy="6550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간단 소개 : 버스 정보 안내 시스템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개발 기간 : 2023.07.2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7</a:t>
            </a: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 ~ 2023.08.04 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개발 인원 : 5명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주요 기능 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- 버스 노선 검색 기능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- 버스 </a:t>
            </a:r>
            <a:r>
              <a:rPr lang="ko-KR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도착 예정 시간 기능</a:t>
            </a: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 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개발 스택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- HTML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- CSS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- JavaScript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  <a:p>
            <a:pPr marL="0" indent="0" latinLnBrk="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Medium" charset="0"/>
                <a:cs typeface="Noto Sans CJK KR Medium" charset="0"/>
              </a:rPr>
              <a:t>- Python</a:t>
            </a:r>
            <a:endParaRPr lang="ko-KR" altLang="en-US" sz="2800">
              <a:solidFill>
                <a:srgbClr val="000000"/>
              </a:solidFill>
              <a:latin typeface="Noto Sans CJK KR Medium" charset="0"/>
              <a:cs typeface="Noto Sans CJK KR Medium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6045" y="312420"/>
            <a:ext cx="771461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sz="400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1. </a:t>
            </a:r>
            <a:r>
              <a:rPr lang="en-US" sz="400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프로젝트 개요</a:t>
            </a:r>
            <a:endParaRPr lang="ko-KR" altLang="en-US" sz="40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</a:t>
            </a:r>
            <a:endParaRPr lang="en-US" dirty="0"/>
          </a:p>
        </p:txBody>
      </p:sp>
      <p:grpSp>
        <p:nvGrpSpPr>
          <p:cNvPr id="1003" name="그룹 4"/>
          <p:cNvGrpSpPr>
            <a:grpSpLocks/>
          </p:cNvGrpSpPr>
          <p:nvPr/>
        </p:nvGrpSpPr>
        <p:grpSpPr>
          <a:xfrm>
            <a:off x="16565880" y="9537700"/>
            <a:ext cx="748665" cy="748665"/>
            <a:chOff x="16565880" y="9537700"/>
            <a:chExt cx="748665" cy="748665"/>
          </a:xfrm>
        </p:grpSpPr>
        <p:pic>
          <p:nvPicPr>
            <p:cNvPr id="1004" name="그림 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5880" y="9537700"/>
              <a:ext cx="748665" cy="748665"/>
            </a:xfrm>
            <a:prstGeom prst="rect">
              <a:avLst/>
            </a:prstGeom>
            <a:noFill/>
          </p:spPr>
        </p:pic>
      </p:grpSp>
      <p:grpSp>
        <p:nvGrpSpPr>
          <p:cNvPr id="1005" name="그룹 9"/>
          <p:cNvGrpSpPr>
            <a:grpSpLocks/>
          </p:cNvGrpSpPr>
          <p:nvPr/>
        </p:nvGrpSpPr>
        <p:grpSpPr>
          <a:xfrm>
            <a:off x="819785" y="9537700"/>
            <a:ext cx="16646525" cy="14605"/>
            <a:chOff x="819785" y="9537700"/>
            <a:chExt cx="16646525" cy="14605"/>
          </a:xfrm>
        </p:grpSpPr>
        <p:pic>
          <p:nvPicPr>
            <p:cNvPr id="1006" name="그림 8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785" y="9537700"/>
              <a:ext cx="16646525" cy="14605"/>
            </a:xfrm>
            <a:prstGeom prst="rect">
              <a:avLst/>
            </a:prstGeom>
            <a:noFill/>
          </p:spPr>
        </p:pic>
      </p:grpSp>
      <p:sp>
        <p:nvSpPr>
          <p:cNvPr id="1007" name="텍스트 상자 10"/>
          <p:cNvSpPr txBox="1">
            <a:spLocks/>
          </p:cNvSpPr>
          <p:nvPr/>
        </p:nvSpPr>
        <p:spPr>
          <a:xfrm>
            <a:off x="819785" y="9624695"/>
            <a:ext cx="4731385" cy="3575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1300">
                <a:solidFill>
                  <a:srgbClr val="444444"/>
                </a:solidFill>
                <a:latin typeface="Pretendard" charset="0"/>
                <a:cs typeface="Pretendard" charset="0"/>
              </a:rPr>
              <a:t>한가람 IT 센터 스마트 팩토리 교육</a:t>
            </a:r>
            <a:endParaRPr lang="ko-KR" altLang="en-US" sz="1300">
              <a:solidFill>
                <a:srgbClr val="444444"/>
              </a:solidFill>
              <a:latin typeface="Pretendard" charset="0"/>
              <a:cs typeface="Pretendar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829" y="-443821"/>
            <a:ext cx="16646056" cy="1824773"/>
            <a:chOff x="819829" y="-443821"/>
            <a:chExt cx="16646056" cy="18247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829" y="-443821"/>
              <a:ext cx="16646056" cy="18247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171" y="312688"/>
            <a:ext cx="7707171" cy="10685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2. 프로젝트 팀 운영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80036" y="-443821"/>
            <a:ext cx="4736996" cy="2321344"/>
            <a:chOff x="13080036" y="-443821"/>
            <a:chExt cx="4736996" cy="23213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0036" y="-443821"/>
              <a:ext cx="4736996" cy="23213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829" y="9537698"/>
            <a:ext cx="16646056" cy="14286"/>
            <a:chOff x="819829" y="9537698"/>
            <a:chExt cx="1664605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829" y="9537698"/>
              <a:ext cx="1664605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3762" y="8296106"/>
            <a:ext cx="2880138" cy="860640"/>
            <a:chOff x="1343762" y="8296106"/>
            <a:chExt cx="2880138" cy="860640"/>
          </a:xfrm>
        </p:grpSpPr>
        <p:sp>
          <p:nvSpPr>
            <p:cNvPr id="13" name="Object 13"/>
            <p:cNvSpPr txBox="1"/>
            <p:nvPr/>
          </p:nvSpPr>
          <p:spPr>
            <a:xfrm>
              <a:off x="623727" y="8840871"/>
              <a:ext cx="4320206" cy="4738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-  전체적인 부분 보완점 검토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21701" y="8296106"/>
              <a:ext cx="3124251" cy="666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이진우</a:t>
              </a:r>
              <a:endParaRPr lang="en-US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18843" y="6348182"/>
            <a:ext cx="5661471" cy="4738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- 시스템 유지 보수 및 프로젝트 흐름 가이드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387453" y="6747390"/>
            <a:ext cx="3124251" cy="666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조해찬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7840057" y="8296106"/>
            <a:ext cx="2701014" cy="1241593"/>
            <a:chOff x="7840057" y="8296106"/>
            <a:chExt cx="2701014" cy="1241593"/>
          </a:xfrm>
        </p:grpSpPr>
        <p:sp>
          <p:nvSpPr>
            <p:cNvPr id="19" name="Object 19"/>
            <p:cNvSpPr txBox="1"/>
            <p:nvPr/>
          </p:nvSpPr>
          <p:spPr>
            <a:xfrm>
              <a:off x="7164804" y="8840871"/>
              <a:ext cx="4051521" cy="10452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- 기획서 작성</a:t>
              </a:r>
            </a:p>
            <a:p>
              <a:pPr algn="ctr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- 피피티 제작</a:t>
              </a:r>
              <a:endParaRPr lang="en-US" dirty="0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628434" y="8296106"/>
              <a:ext cx="3124251" cy="666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강명서</a:t>
              </a:r>
              <a:endParaRPr lang="en-US"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717878" y="6156128"/>
            <a:ext cx="7284329" cy="1049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- 주제 선정</a:t>
            </a:r>
          </a:p>
          <a:p>
            <a:pPr algn="ctr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- 공공 데이터 포털에서 Open API 받아오는 방법 소개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0797917" y="6892875"/>
            <a:ext cx="3124251" cy="666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권문규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2709452" y="8726426"/>
            <a:ext cx="5764119" cy="466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- 버스 노선 검색해서 버스 정보 찾는 웹 개발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4029387" y="8296106"/>
            <a:ext cx="3124251" cy="666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정원영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477289" y="7406696"/>
            <a:ext cx="13402824" cy="665705"/>
            <a:chOff x="2477289" y="7406696"/>
            <a:chExt cx="13402824" cy="6657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7289" y="7406696"/>
              <a:ext cx="13402824" cy="6657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37444" y="7240270"/>
            <a:ext cx="309777" cy="28571"/>
            <a:chOff x="2737444" y="7240270"/>
            <a:chExt cx="309777" cy="2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320000">
              <a:off x="2737444" y="7240270"/>
              <a:ext cx="309777" cy="28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58203" y="7259317"/>
            <a:ext cx="225870" cy="28571"/>
            <a:chOff x="9058203" y="7259317"/>
            <a:chExt cx="225870" cy="285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058203" y="7259317"/>
              <a:ext cx="225870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47099" y="8215445"/>
            <a:ext cx="225886" cy="28571"/>
            <a:chOff x="12247099" y="8215445"/>
            <a:chExt cx="225886" cy="285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60000">
              <a:off x="12247099" y="8215445"/>
              <a:ext cx="225886" cy="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426057" y="7257832"/>
            <a:ext cx="222900" cy="28571"/>
            <a:chOff x="15426057" y="7257832"/>
            <a:chExt cx="222900" cy="28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5426057" y="7257832"/>
              <a:ext cx="222900" cy="28571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819830" y="9624476"/>
            <a:ext cx="4731007" cy="356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 스마트 팩토리 교육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6565675" y="9537698"/>
            <a:ext cx="748016" cy="748016"/>
            <a:chOff x="16565675" y="9537698"/>
            <a:chExt cx="748016" cy="74801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65675" y="9537698"/>
              <a:ext cx="748016" cy="74801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136490" y="1498718"/>
            <a:ext cx="8012733" cy="4512171"/>
            <a:chOff x="5136490" y="1498718"/>
            <a:chExt cx="8012733" cy="451217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36490" y="1498718"/>
              <a:ext cx="8012733" cy="45121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90996" y="3148034"/>
            <a:ext cx="475784" cy="632166"/>
            <a:chOff x="6990996" y="3148034"/>
            <a:chExt cx="475784" cy="63216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0996" y="3148034"/>
              <a:ext cx="475784" cy="63216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480841" y="2838577"/>
            <a:ext cx="302189" cy="325481"/>
            <a:chOff x="8480841" y="2838577"/>
            <a:chExt cx="302189" cy="32548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0841" y="2838577"/>
              <a:ext cx="302189" cy="325481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15085714" y="9447619"/>
            <a:ext cx="2742857" cy="565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7869555" cy="1080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3. 프로젝트 주제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52675" y="3869690"/>
            <a:ext cx="6450965" cy="2640330"/>
            <a:chOff x="2352675" y="3869690"/>
            <a:chExt cx="6450965" cy="2640330"/>
          </a:xfrm>
        </p:grpSpPr>
        <p:pic>
          <p:nvPicPr>
            <p:cNvPr id="13" name="Object 12" descr="C:/Users/admin/AppData/Roaming/PolarisOffice/ETemp/6352_22598272/image35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52675" y="3869690"/>
              <a:ext cx="6452235" cy="2641600"/>
            </a:xfrm>
            <a:prstGeom prst="rect">
              <a:avLst/>
            </a:prstGeom>
            <a:noFill/>
          </p:spPr>
        </p:pic>
      </p:grpSp>
      <p:sp>
        <p:nvSpPr>
          <p:cNvPr id="15" name="Object 15"/>
          <p:cNvSpPr txBox="1">
            <a:spLocks/>
          </p:cNvSpPr>
          <p:nvPr/>
        </p:nvSpPr>
        <p:spPr>
          <a:xfrm>
            <a:off x="2978785" y="4982210"/>
            <a:ext cx="5675630" cy="1078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en-US" sz="1600">
                <a:solidFill>
                  <a:srgbClr val="444444"/>
                </a:solidFill>
                <a:latin typeface="Pretendard" charset="0"/>
                <a:cs typeface="Pretendard" charset="0"/>
              </a:rPr>
              <a:t>(1) 버스 정보 표를 한 눈에 확인 가능하다.</a:t>
            </a:r>
            <a:endParaRPr lang="ko-KR" altLang="en-US" sz="1600">
              <a:solidFill>
                <a:srgbClr val="444444"/>
              </a:solidFill>
              <a:latin typeface="Pretendard" charset="0"/>
              <a:cs typeface="Pretendard" charset="0"/>
            </a:endParaRPr>
          </a:p>
          <a:p>
            <a:pPr marL="0" indent="0" algn="just" latinLnBrk="0">
              <a:buFontTx/>
              <a:buNone/>
            </a:pPr>
            <a:r>
              <a:rPr lang="en-US" sz="1600">
                <a:solidFill>
                  <a:srgbClr val="444444"/>
                </a:solidFill>
                <a:latin typeface="Pretendard" charset="0"/>
                <a:cs typeface="Pretendard" charset="0"/>
              </a:rPr>
              <a:t>(2) 홈으로 돌아가기, 다시 검색하기, 정렬하기 기능이 있다. </a:t>
            </a:r>
            <a:endParaRPr lang="ko-KR" altLang="en-US" sz="1600">
              <a:solidFill>
                <a:srgbClr val="444444"/>
              </a:solidFill>
              <a:latin typeface="Pretendard" charset="0"/>
              <a:cs typeface="Pretendard" charset="0"/>
            </a:endParaRPr>
          </a:p>
          <a:p>
            <a:pPr marL="0" indent="0" algn="just" latinLnBrk="0">
              <a:buFontTx/>
              <a:buNone/>
            </a:pPr>
            <a:r>
              <a:rPr lang="en-US" sz="1600">
                <a:solidFill>
                  <a:srgbClr val="444444"/>
                </a:solidFill>
                <a:latin typeface="Pretendard" charset="0"/>
                <a:cs typeface="Pretendard" charset="0"/>
              </a:rPr>
              <a:t>(3) 버스 정보 표에서 버스 종류를 서로 다른 색깔로 구분해 놓았다. </a:t>
            </a:r>
            <a:endParaRPr lang="ko-KR" altLang="en-US" sz="1600">
              <a:solidFill>
                <a:srgbClr val="444444"/>
              </a:solidFill>
              <a:latin typeface="Pretendard" charset="0"/>
              <a:cs typeface="Pretendard" charset="0"/>
            </a:endParaRPr>
          </a:p>
        </p:txBody>
      </p:sp>
      <p:sp>
        <p:nvSpPr>
          <p:cNvPr id="16" name="Object 16"/>
          <p:cNvSpPr txBox="1">
            <a:spLocks/>
          </p:cNvSpPr>
          <p:nvPr/>
        </p:nvSpPr>
        <p:spPr>
          <a:xfrm>
            <a:off x="2355850" y="4118610"/>
            <a:ext cx="1246505" cy="8020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0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1</a:t>
            </a:r>
            <a:endParaRPr lang="ko-KR" altLang="en-US" sz="30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17" name="Object 17"/>
          <p:cNvSpPr txBox="1">
            <a:spLocks/>
          </p:cNvSpPr>
          <p:nvPr/>
        </p:nvSpPr>
        <p:spPr>
          <a:xfrm>
            <a:off x="5109210" y="4090035"/>
            <a:ext cx="3246120" cy="5562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en-US" sz="210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버스 노선 검색</a:t>
            </a:r>
            <a:endParaRPr lang="ko-KR" altLang="en-US" sz="21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9424035" y="3884295"/>
            <a:ext cx="6450965" cy="2640330"/>
            <a:chOff x="9424035" y="3884295"/>
            <a:chExt cx="6450965" cy="2640330"/>
          </a:xfrm>
        </p:grpSpPr>
        <p:pic>
          <p:nvPicPr>
            <p:cNvPr id="19" name="Object 18" descr="C:/Users/admin/AppData/Roaming/PolarisOffice/ETemp/6352_22598272/image36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24035" y="3884295"/>
              <a:ext cx="6451600" cy="2640965"/>
            </a:xfrm>
            <a:prstGeom prst="rect">
              <a:avLst/>
            </a:prstGeom>
            <a:noFill/>
          </p:spPr>
        </p:pic>
      </p:grpSp>
      <p:sp>
        <p:nvSpPr>
          <p:cNvPr id="21" name="Object 21"/>
          <p:cNvSpPr txBox="1">
            <a:spLocks/>
          </p:cNvSpPr>
          <p:nvPr/>
        </p:nvSpPr>
        <p:spPr>
          <a:xfrm>
            <a:off x="14689455" y="4118610"/>
            <a:ext cx="1246505" cy="8020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0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2</a:t>
            </a:r>
            <a:endParaRPr lang="ko-KR" altLang="en-US" sz="30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22" name="Object 22"/>
          <p:cNvSpPr txBox="1">
            <a:spLocks/>
          </p:cNvSpPr>
          <p:nvPr/>
        </p:nvSpPr>
        <p:spPr>
          <a:xfrm>
            <a:off x="9888855" y="4982210"/>
            <a:ext cx="5840730" cy="10782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0">
              <a:buFontTx/>
              <a:buNone/>
            </a:pPr>
            <a:r>
              <a:rPr lang="en-US" sz="1600">
                <a:solidFill>
                  <a:srgbClr val="444444"/>
                </a:solidFill>
                <a:latin typeface="Pretendard" charset="0"/>
                <a:cs typeface="Pretendard" charset="0"/>
              </a:rPr>
              <a:t>(1) 버스 정류장 이름으로 검색할 수 있다. </a:t>
            </a:r>
            <a:endParaRPr lang="ko-KR" altLang="en-US" sz="1600">
              <a:solidFill>
                <a:srgbClr val="444444"/>
              </a:solidFill>
              <a:latin typeface="Pretendard" charset="0"/>
              <a:cs typeface="Pretendard" charset="0"/>
            </a:endParaRPr>
          </a:p>
          <a:p>
            <a:pPr marL="0" indent="0" algn="just" latinLnBrk="0">
              <a:buFontTx/>
              <a:buNone/>
            </a:pPr>
            <a:r>
              <a:rPr lang="en-US" sz="1600">
                <a:solidFill>
                  <a:srgbClr val="444444"/>
                </a:solidFill>
                <a:latin typeface="Pretendard" charset="0"/>
                <a:cs typeface="Pretendard" charset="0"/>
              </a:rPr>
              <a:t>(2) 해당하는 정류장으로 가는 버스와 그 다음으로 오는 버스의 도착</a:t>
            </a:r>
            <a:r>
              <a:rPr lang="ko-KR" sz="160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600">
                <a:solidFill>
                  <a:srgbClr val="444444"/>
                </a:solidFill>
                <a:latin typeface="Pretendard" charset="0"/>
                <a:cs typeface="Pretendard" charset="0"/>
              </a:rPr>
              <a:t>예상 시간과 남은 정류장 개수와 버스 종류를 확인 할 수 있다. </a:t>
            </a:r>
            <a:endParaRPr lang="ko-KR" altLang="en-US" sz="1600">
              <a:solidFill>
                <a:srgbClr val="444444"/>
              </a:solidFill>
              <a:latin typeface="Pretendard" charset="0"/>
              <a:cs typeface="Pretendard" charset="0"/>
            </a:endParaRPr>
          </a:p>
        </p:txBody>
      </p:sp>
      <p:sp>
        <p:nvSpPr>
          <p:cNvPr id="23" name="Object 23"/>
          <p:cNvSpPr txBox="1">
            <a:spLocks/>
          </p:cNvSpPr>
          <p:nvPr/>
        </p:nvSpPr>
        <p:spPr>
          <a:xfrm>
            <a:off x="9888855" y="4090035"/>
            <a:ext cx="3245485" cy="555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210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버스 정류장 검색</a:t>
            </a:r>
            <a:endParaRPr lang="ko-KR" altLang="en-US" sz="210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9785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 스마트 팩토리 교육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8058150" cy="1080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4. 프로젝트 구축 효과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/>
          </p:cNvSpPr>
          <p:nvPr/>
        </p:nvSpPr>
        <p:spPr>
          <a:xfrm>
            <a:off x="6178867" y="5863829"/>
            <a:ext cx="5603240" cy="6153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버스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노선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검색과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버스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정류장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검색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서비스가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분리되어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있어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사용자에게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검색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선택권을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제공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 할 수 </a:t>
            </a:r>
            <a:r>
              <a:rPr lang="en-US" sz="1700" dirty="0" err="1">
                <a:solidFill>
                  <a:srgbClr val="444444"/>
                </a:solidFill>
                <a:latin typeface="Pretendard" charset="0"/>
                <a:cs typeface="Pretendard" charset="0"/>
              </a:rPr>
              <a:t>있다</a:t>
            </a:r>
            <a:r>
              <a:rPr 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. </a:t>
            </a:r>
            <a:endParaRPr lang="ko-KR" altLang="en-US" sz="1700" dirty="0">
              <a:solidFill>
                <a:srgbClr val="444444"/>
              </a:solidFill>
              <a:latin typeface="Pretendard" charset="0"/>
              <a:cs typeface="Pretendard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937817" y="3195320"/>
            <a:ext cx="2078355" cy="1601867"/>
            <a:chOff x="4531995" y="3195320"/>
            <a:chExt cx="2078355" cy="1601867"/>
          </a:xfrm>
        </p:grpSpPr>
        <p:sp>
          <p:nvSpPr>
            <p:cNvPr id="14" name="Object 14"/>
            <p:cNvSpPr txBox="1"/>
            <p:nvPr/>
          </p:nvSpPr>
          <p:spPr>
            <a:xfrm>
              <a:off x="4531995" y="4427855"/>
              <a:ext cx="2078355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4751705" y="4353560"/>
              <a:ext cx="1638300" cy="35560"/>
              <a:chOff x="4751705" y="4353560"/>
              <a:chExt cx="1638300" cy="3556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51705" y="4353560"/>
                <a:ext cx="1638300" cy="355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058410" y="3195320"/>
              <a:ext cx="1024255" cy="1024255"/>
              <a:chOff x="5058410" y="3195320"/>
              <a:chExt cx="1024255" cy="102425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58410" y="3195320"/>
                <a:ext cx="1024255" cy="1024255"/>
              </a:xfrm>
              <a:prstGeom prst="rect">
                <a:avLst/>
              </a:prstGeom>
            </p:spPr>
          </p:pic>
        </p:grpSp>
      </p:grpSp>
      <p:sp>
        <p:nvSpPr>
          <p:cNvPr id="22" name="Object 22"/>
          <p:cNvSpPr txBox="1"/>
          <p:nvPr/>
        </p:nvSpPr>
        <p:spPr>
          <a:xfrm>
            <a:off x="6358572" y="5245974"/>
            <a:ext cx="523621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AACA"/>
                </a:solidFill>
                <a:latin typeface="Pretendard SemiBold" pitchFamily="34" charset="0"/>
                <a:cs typeface="Pretendard SemiBold" pitchFamily="34" charset="0"/>
              </a:rPr>
              <a:t>버스 노선 및 버스 정류장 검색 기능</a:t>
            </a:r>
            <a:endParaRPr lang="en-US" sz="2500" dirty="0"/>
          </a:p>
        </p:txBody>
      </p:sp>
      <p:sp>
        <p:nvSpPr>
          <p:cNvPr id="34" name="Object 34"/>
          <p:cNvSpPr txBox="1"/>
          <p:nvPr/>
        </p:nvSpPr>
        <p:spPr>
          <a:xfrm>
            <a:off x="819785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 스마트 팩토리 교육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85" y="-443865"/>
              <a:ext cx="16645890" cy="1824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045" y="312420"/>
            <a:ext cx="805815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5. 프로젝트 </a:t>
            </a:r>
            <a:r>
              <a:rPr lang="en-US" sz="4000" kern="0" spc="-100" dirty="0" err="1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구축</a:t>
            </a:r>
            <a:r>
              <a:rPr lang="en-US" sz="4000" kern="0" spc="-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ko-KR" altLang="en-US" sz="4000" kern="0" spc="-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이점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/>
          </p:cNvSpPr>
          <p:nvPr/>
        </p:nvSpPr>
        <p:spPr>
          <a:xfrm>
            <a:off x="4572000" y="5811202"/>
            <a:ext cx="9067800" cy="1923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네이버지도에서 버스정류장을 검색 할 경우</a:t>
            </a:r>
            <a:endParaRPr lang="en-US" altLang="ko-KR" sz="1700" dirty="0">
              <a:solidFill>
                <a:srgbClr val="444444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(</a:t>
            </a: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웹</a:t>
            </a:r>
            <a:r>
              <a:rPr lang="en-US" altLang="ko-KR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)</a:t>
            </a: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네이버지도 </a:t>
            </a:r>
            <a:r>
              <a:rPr lang="en-US" altLang="ko-KR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-&gt; </a:t>
            </a: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버스 클릭 </a:t>
            </a:r>
            <a:r>
              <a:rPr lang="en-US" altLang="ko-KR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-&gt; </a:t>
            </a: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버스정류장 클릭 </a:t>
            </a:r>
            <a:r>
              <a:rPr lang="en-US" altLang="ko-KR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-&gt; </a:t>
            </a: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버스 정류장 입력 </a:t>
            </a:r>
            <a:r>
              <a:rPr lang="en-US" altLang="ko-KR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-&gt; </a:t>
            </a: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방향 클릭</a:t>
            </a:r>
            <a:endParaRPr lang="en-US" altLang="ko-KR" sz="1700" dirty="0">
              <a:solidFill>
                <a:srgbClr val="444444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buFontTx/>
              <a:buNone/>
            </a:pPr>
            <a:endParaRPr lang="en-US" altLang="ko-KR" sz="1700" dirty="0">
              <a:solidFill>
                <a:srgbClr val="444444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HCBUS</a:t>
            </a: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로 검색할 경우</a:t>
            </a:r>
            <a:endParaRPr lang="en-US" altLang="ko-KR" sz="1700" dirty="0">
              <a:solidFill>
                <a:srgbClr val="444444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(</a:t>
            </a: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웹</a:t>
            </a:r>
            <a:r>
              <a:rPr lang="en-US" altLang="ko-KR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)HCBUS -&gt; </a:t>
            </a: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버스 정류장 클릭 </a:t>
            </a:r>
            <a:r>
              <a:rPr lang="en-US" altLang="ko-KR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-&gt; </a:t>
            </a: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버스정류장 입력 </a:t>
            </a:r>
            <a:r>
              <a:rPr lang="en-US" altLang="ko-KR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-&gt; </a:t>
            </a: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방향 입력</a:t>
            </a:r>
            <a:endParaRPr lang="en-US" altLang="ko-KR" sz="1700" dirty="0">
              <a:solidFill>
                <a:srgbClr val="444444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buFontTx/>
              <a:buNone/>
            </a:pPr>
            <a:endParaRPr lang="en-US" altLang="ko-KR" sz="1700" dirty="0">
              <a:solidFill>
                <a:srgbClr val="444444"/>
              </a:solidFill>
              <a:latin typeface="Pretendard" charset="0"/>
              <a:cs typeface="Pretendard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1700" dirty="0">
                <a:solidFill>
                  <a:srgbClr val="444444"/>
                </a:solidFill>
                <a:latin typeface="Pretendard" charset="0"/>
                <a:cs typeface="Pretendard" charset="0"/>
              </a:rPr>
              <a:t>거쳐야 하는 과정을 한 단계 줄임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8016240" y="3202940"/>
            <a:ext cx="2078355" cy="1585992"/>
            <a:chOff x="10968355" y="3202940"/>
            <a:chExt cx="2078355" cy="158599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471275" y="3202940"/>
              <a:ext cx="1071880" cy="1071880"/>
              <a:chOff x="11471275" y="3202940"/>
              <a:chExt cx="1071880" cy="107188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471275" y="3202940"/>
                <a:ext cx="1071880" cy="1071880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10968355" y="4419600"/>
              <a:ext cx="2078355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09" name="그룹 1009"/>
            <p:cNvGrpSpPr/>
            <p:nvPr/>
          </p:nvGrpSpPr>
          <p:grpSpPr>
            <a:xfrm>
              <a:off x="11188065" y="4345940"/>
              <a:ext cx="1638300" cy="35560"/>
              <a:chOff x="11188065" y="4345940"/>
              <a:chExt cx="1638300" cy="3556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88065" y="4345940"/>
                <a:ext cx="1638300" cy="35560"/>
              </a:xfrm>
              <a:prstGeom prst="rect">
                <a:avLst/>
              </a:prstGeom>
            </p:spPr>
          </p:pic>
        </p:grpSp>
      </p:grpSp>
      <p:sp>
        <p:nvSpPr>
          <p:cNvPr id="33" name="Object 33"/>
          <p:cNvSpPr txBox="1"/>
          <p:nvPr/>
        </p:nvSpPr>
        <p:spPr>
          <a:xfrm>
            <a:off x="6436995" y="5141912"/>
            <a:ext cx="523621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7B797"/>
                </a:solidFill>
                <a:latin typeface="Pretendard SemiBold" pitchFamily="34" charset="0"/>
                <a:cs typeface="Pretendard SemiBold" pitchFamily="34" charset="0"/>
              </a:rPr>
              <a:t>검색 효율성 증가</a:t>
            </a:r>
            <a:endParaRPr lang="en-US" sz="2500" dirty="0"/>
          </a:p>
        </p:txBody>
      </p:sp>
      <p:sp>
        <p:nvSpPr>
          <p:cNvPr id="34" name="Object 34"/>
          <p:cNvSpPr txBox="1"/>
          <p:nvPr/>
        </p:nvSpPr>
        <p:spPr>
          <a:xfrm>
            <a:off x="819785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 스마트 팩토리 교육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829" y="-443821"/>
            <a:ext cx="16646056" cy="1824773"/>
            <a:chOff x="819829" y="-443821"/>
            <a:chExt cx="16646056" cy="18247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829" y="-443821"/>
              <a:ext cx="16646056" cy="18247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6171" y="312688"/>
            <a:ext cx="36714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F2F3F6"/>
                </a:solidFill>
                <a:latin typeface="Pretendard SemiBold" pitchFamily="34" charset="0"/>
                <a:cs typeface="Pretendard SemiBold" pitchFamily="34" charset="0"/>
              </a:rPr>
              <a:t>6. 개발 스택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80036" y="-443821"/>
            <a:ext cx="4736996" cy="2321344"/>
            <a:chOff x="13080036" y="-443821"/>
            <a:chExt cx="4736996" cy="23213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0036" y="-443821"/>
              <a:ext cx="4736996" cy="23213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829" y="9537698"/>
            <a:ext cx="16646056" cy="14286"/>
            <a:chOff x="819829" y="9537698"/>
            <a:chExt cx="1664605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829" y="9537698"/>
              <a:ext cx="1664605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24580" y="6015544"/>
            <a:ext cx="4374601" cy="2543447"/>
            <a:chOff x="12124580" y="6015544"/>
            <a:chExt cx="4374601" cy="25434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4580" y="6015544"/>
              <a:ext cx="4374601" cy="254344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039048" y="6533714"/>
            <a:ext cx="4792538" cy="5561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3. 프로그래밍 언어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2389619" y="7059552"/>
            <a:ext cx="5685711" cy="954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(1) Python</a:t>
            </a:r>
          </a:p>
          <a:p>
            <a:pPr algn="just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(2) JavaScript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14496" y="6482329"/>
            <a:ext cx="229400" cy="229400"/>
            <a:chOff x="12514496" y="6482329"/>
            <a:chExt cx="229400" cy="2294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4496" y="6482329"/>
              <a:ext cx="229400" cy="2294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55557" y="6015544"/>
            <a:ext cx="4374601" cy="2543447"/>
            <a:chOff x="6955557" y="6015544"/>
            <a:chExt cx="4374601" cy="25434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5557" y="6015544"/>
              <a:ext cx="4374601" cy="254344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870057" y="6533714"/>
            <a:ext cx="4792538" cy="5502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444444"/>
                </a:solidFill>
                <a:latin typeface="Pretendard SemiBold" pitchFamily="34" charset="0"/>
                <a:cs typeface="Pretendard SemiBold" pitchFamily="34" charset="0"/>
              </a:rPr>
              <a:t>2. 데이터 베이스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7220638" y="7059552"/>
            <a:ext cx="5685711" cy="1433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SQL Server 2019</a:t>
            </a:r>
          </a:p>
          <a:p>
            <a:pPr algn="just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Microsoft SQL Server Management </a:t>
            </a:r>
          </a:p>
          <a:p>
            <a:pPr algn="just"/>
            <a:r>
              <a:rPr lang="en-US" sz="17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Studio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7358731" y="6480196"/>
            <a:ext cx="257912" cy="257912"/>
            <a:chOff x="7358731" y="6480196"/>
            <a:chExt cx="257912" cy="2579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8731" y="6480196"/>
              <a:ext cx="257912" cy="2579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74981" y="6015544"/>
            <a:ext cx="4374601" cy="2543447"/>
            <a:chOff x="1874981" y="6015544"/>
            <a:chExt cx="4374601" cy="254344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874981" y="6015544"/>
              <a:ext cx="4374601" cy="2543447"/>
              <a:chOff x="1874981" y="6015544"/>
              <a:chExt cx="4374601" cy="254344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74981" y="6015544"/>
                <a:ext cx="4374601" cy="2543447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2816461" y="6533714"/>
              <a:ext cx="4792538" cy="55020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444444"/>
                  </a:solidFill>
                  <a:latin typeface="Pretendard SemiBold" pitchFamily="34" charset="0"/>
                  <a:cs typeface="Pretendard SemiBold" pitchFamily="34" charset="0"/>
                </a:rPr>
                <a:t>1. 프로그래밍 TOOL</a:t>
              </a:r>
              <a:endParaRPr lang="en-US" dirty="0"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167042" y="7059552"/>
              <a:ext cx="5685711" cy="9433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MICROSOFT Visual studio 2019</a:t>
              </a:r>
            </a:p>
            <a:p>
              <a:pPr algn="just"/>
              <a:r>
                <a:rPr lang="en-US" sz="1700" dirty="0">
                  <a:solidFill>
                    <a:srgbClr val="444444"/>
                  </a:solidFill>
                  <a:latin typeface="Pretendard" pitchFamily="34" charset="0"/>
                  <a:cs typeface="Pretendard" pitchFamily="34" charset="0"/>
                </a:rPr>
                <a:t>Enterprise</a:t>
              </a:r>
              <a:endParaRPr lang="en-US" dirty="0"/>
            </a:p>
          </p:txBody>
        </p:sp>
        <p:grpSp>
          <p:nvGrpSpPr>
            <p:cNvPr id="1010" name="그룹 1010"/>
            <p:cNvGrpSpPr/>
            <p:nvPr/>
          </p:nvGrpSpPr>
          <p:grpSpPr>
            <a:xfrm>
              <a:off x="2276261" y="6465384"/>
              <a:ext cx="276800" cy="276800"/>
              <a:chOff x="2276261" y="6465384"/>
              <a:chExt cx="276800" cy="27680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76261" y="6465384"/>
                <a:ext cx="276800" cy="276800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7168393" y="3070559"/>
            <a:ext cx="3989173" cy="2072298"/>
            <a:chOff x="7168393" y="3070559"/>
            <a:chExt cx="3989173" cy="207229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8393" y="3070559"/>
              <a:ext cx="3989173" cy="207229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109819" y="2719449"/>
            <a:ext cx="3904925" cy="2932745"/>
            <a:chOff x="2109819" y="2719449"/>
            <a:chExt cx="3904925" cy="293274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09819" y="2719449"/>
              <a:ext cx="3904925" cy="29327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947086" y="2994369"/>
            <a:ext cx="2552095" cy="2925937"/>
            <a:chOff x="13947086" y="2994369"/>
            <a:chExt cx="2552095" cy="292593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47086" y="2994369"/>
              <a:ext cx="2552095" cy="292593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701546" y="3550640"/>
            <a:ext cx="2610334" cy="2369665"/>
            <a:chOff x="11701546" y="3550640"/>
            <a:chExt cx="2610334" cy="236966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01546" y="3550640"/>
              <a:ext cx="2610334" cy="2369665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19830" y="9624476"/>
            <a:ext cx="4731007" cy="356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 스마트 팩토리 교육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6565675" y="9537698"/>
            <a:ext cx="748016" cy="748016"/>
            <a:chOff x="16565675" y="9537698"/>
            <a:chExt cx="748016" cy="74801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565675" y="9537698"/>
              <a:ext cx="748016" cy="7480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15085714" y="9447619"/>
            <a:ext cx="2742857" cy="565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85" y="-443865"/>
            <a:ext cx="16645890" cy="1824990"/>
            <a:chOff x="819785" y="-443865"/>
            <a:chExt cx="16645890" cy="1824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785" y="-443865"/>
              <a:ext cx="16646525" cy="1825625"/>
            </a:xfrm>
            <a:prstGeom prst="rect">
              <a:avLst/>
            </a:prstGeom>
            <a:noFill/>
          </p:spPr>
        </p:pic>
      </p:grpSp>
      <p:grpSp>
        <p:nvGrpSpPr>
          <p:cNvPr id="1002" name="그룹 1002"/>
          <p:cNvGrpSpPr/>
          <p:nvPr/>
        </p:nvGrpSpPr>
        <p:grpSpPr>
          <a:xfrm>
            <a:off x="13079730" y="-443865"/>
            <a:ext cx="4737100" cy="2321560"/>
            <a:chOff x="13079730" y="-443865"/>
            <a:chExt cx="4737100" cy="23215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9730" y="-443865"/>
              <a:ext cx="4737100" cy="2321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785" y="9537700"/>
            <a:ext cx="16645890" cy="13970"/>
            <a:chOff x="819785" y="9537700"/>
            <a:chExt cx="16645890" cy="139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785" y="9537700"/>
              <a:ext cx="16645890" cy="13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18980" y="2305685"/>
            <a:ext cx="2508885" cy="2026285"/>
            <a:chOff x="9618980" y="2305685"/>
            <a:chExt cx="2508885" cy="20262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18980" y="2305685"/>
              <a:ext cx="2510155" cy="2027555"/>
            </a:xfrm>
            <a:prstGeom prst="rect">
              <a:avLst/>
            </a:prstGeom>
            <a:noFill/>
          </p:spPr>
        </p:pic>
      </p:grpSp>
      <p:sp>
        <p:nvSpPr>
          <p:cNvPr id="15" name="Object 15"/>
          <p:cNvSpPr txBox="1">
            <a:spLocks/>
          </p:cNvSpPr>
          <p:nvPr/>
        </p:nvSpPr>
        <p:spPr>
          <a:xfrm>
            <a:off x="9615170" y="2997835"/>
            <a:ext cx="2079625" cy="6616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7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02</a:t>
            </a:r>
            <a:endParaRPr lang="ko-KR" altLang="en-US" sz="37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16" name="Object 16"/>
          <p:cNvSpPr txBox="1">
            <a:spLocks/>
          </p:cNvSpPr>
          <p:nvPr/>
        </p:nvSpPr>
        <p:spPr>
          <a:xfrm>
            <a:off x="6849110" y="4511675"/>
            <a:ext cx="7582535" cy="1279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6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조회 된 버스 정보 표에서 </a:t>
            </a:r>
            <a:endParaRPr lang="ko-KR" altLang="en-US" sz="26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  <a:p>
            <a:pPr marL="0" indent="0" algn="ctr" latinLnBrk="0">
              <a:buFontTx/>
              <a:buNone/>
            </a:pPr>
            <a:r>
              <a:rPr lang="en-US" sz="26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노선 번호 클릭</a:t>
            </a:r>
            <a:endParaRPr lang="ko-KR" altLang="en-US" sz="26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3924915" y="2305685"/>
            <a:ext cx="2508885" cy="2026285"/>
            <a:chOff x="13924915" y="2305685"/>
            <a:chExt cx="2508885" cy="20262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24915" y="2305685"/>
              <a:ext cx="2510155" cy="2027555"/>
            </a:xfrm>
            <a:prstGeom prst="rect">
              <a:avLst/>
            </a:prstGeom>
            <a:noFill/>
          </p:spPr>
        </p:pic>
      </p:grpSp>
      <p:sp>
        <p:nvSpPr>
          <p:cNvPr id="20" name="Object 20"/>
          <p:cNvSpPr txBox="1">
            <a:spLocks/>
          </p:cNvSpPr>
          <p:nvPr/>
        </p:nvSpPr>
        <p:spPr>
          <a:xfrm>
            <a:off x="13906500" y="2997835"/>
            <a:ext cx="2079625" cy="6616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7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03</a:t>
            </a:r>
            <a:endParaRPr lang="ko-KR" altLang="en-US" sz="37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21" name="Object 21"/>
          <p:cNvSpPr txBox="1">
            <a:spLocks/>
          </p:cNvSpPr>
          <p:nvPr/>
        </p:nvSpPr>
        <p:spPr>
          <a:xfrm>
            <a:off x="11155045" y="4511675"/>
            <a:ext cx="7582535" cy="1279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6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버스 노선 번호에 해당하는 </a:t>
            </a:r>
            <a:endParaRPr lang="ko-KR" altLang="en-US" sz="26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  <a:p>
            <a:pPr marL="0" indent="0" algn="ctr" latinLnBrk="0">
              <a:buFontTx/>
              <a:buNone/>
            </a:pPr>
            <a:r>
              <a:rPr lang="en-US" sz="26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노선 경로 정보 확인</a:t>
            </a:r>
            <a:endParaRPr lang="ko-KR" altLang="en-US" sz="26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564505" y="2291715"/>
            <a:ext cx="2508885" cy="2026285"/>
            <a:chOff x="5564505" y="2291715"/>
            <a:chExt cx="2508885" cy="20262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05" y="2291715"/>
              <a:ext cx="2510155" cy="2027555"/>
            </a:xfrm>
            <a:prstGeom prst="rect">
              <a:avLst/>
            </a:prstGeom>
            <a:noFill/>
          </p:spPr>
        </p:pic>
      </p:grpSp>
      <p:sp>
        <p:nvSpPr>
          <p:cNvPr id="26" name="Object 26"/>
          <p:cNvSpPr txBox="1">
            <a:spLocks/>
          </p:cNvSpPr>
          <p:nvPr/>
        </p:nvSpPr>
        <p:spPr>
          <a:xfrm>
            <a:off x="5546090" y="2998470"/>
            <a:ext cx="2079625" cy="6616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7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01</a:t>
            </a:r>
            <a:endParaRPr lang="ko-KR" altLang="en-US" sz="37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27" name="Object 27"/>
          <p:cNvSpPr txBox="1">
            <a:spLocks/>
          </p:cNvSpPr>
          <p:nvPr/>
        </p:nvSpPr>
        <p:spPr>
          <a:xfrm>
            <a:off x="2794635" y="4512310"/>
            <a:ext cx="7582535" cy="4927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6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버스 노선 번호 검색</a:t>
            </a:r>
            <a:endParaRPr lang="ko-KR" altLang="en-US" sz="26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9785" y="9624695"/>
            <a:ext cx="473075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444444"/>
                </a:solidFill>
                <a:latin typeface="Pretendard" pitchFamily="34" charset="0"/>
                <a:cs typeface="Pretendard" pitchFamily="34" charset="0"/>
              </a:rPr>
              <a:t>한가람 IT 센터 스마트 팩토리 교육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6565880" y="9537700"/>
            <a:ext cx="748030" cy="748030"/>
            <a:chOff x="16565880" y="9537700"/>
            <a:chExt cx="748030" cy="7480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65880" y="9537700"/>
              <a:ext cx="748030" cy="74803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5085695" y="9447530"/>
            <a:ext cx="2742565" cy="565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11</a:t>
            </a:r>
            <a:endParaRPr lang="en-US" dirty="0"/>
          </a:p>
        </p:txBody>
      </p:sp>
      <p:grpSp>
        <p:nvGrpSpPr>
          <p:cNvPr id="1010" name="그룹 2"/>
          <p:cNvGrpSpPr>
            <a:grpSpLocks/>
          </p:cNvGrpSpPr>
          <p:nvPr/>
        </p:nvGrpSpPr>
        <p:grpSpPr>
          <a:xfrm>
            <a:off x="9633585" y="5916295"/>
            <a:ext cx="2509520" cy="2026920"/>
            <a:chOff x="9633585" y="5916295"/>
            <a:chExt cx="2509520" cy="2026920"/>
          </a:xfrm>
        </p:grpSpPr>
        <p:pic>
          <p:nvPicPr>
            <p:cNvPr id="1011" name="그림 1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3585" y="5916295"/>
              <a:ext cx="2510155" cy="2027555"/>
            </a:xfrm>
            <a:prstGeom prst="rect">
              <a:avLst/>
            </a:prstGeom>
            <a:noFill/>
          </p:spPr>
        </p:pic>
      </p:grpSp>
      <p:sp>
        <p:nvSpPr>
          <p:cNvPr id="1012" name="텍스트 상자 3"/>
          <p:cNvSpPr txBox="1">
            <a:spLocks/>
          </p:cNvSpPr>
          <p:nvPr/>
        </p:nvSpPr>
        <p:spPr>
          <a:xfrm>
            <a:off x="9615170" y="6681470"/>
            <a:ext cx="2079625" cy="6616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7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02</a:t>
            </a:r>
            <a:endParaRPr lang="ko-KR" altLang="en-US" sz="37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1013" name="텍스트 상자 4"/>
          <p:cNvSpPr txBox="1">
            <a:spLocks/>
          </p:cNvSpPr>
          <p:nvPr/>
        </p:nvSpPr>
        <p:spPr>
          <a:xfrm>
            <a:off x="6863715" y="8180705"/>
            <a:ext cx="7582535" cy="6902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6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희망 이동 방면 선택</a:t>
            </a:r>
            <a:endParaRPr lang="ko-KR" altLang="en-US" sz="26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15" name="그룹 7"/>
          <p:cNvGrpSpPr>
            <a:grpSpLocks/>
          </p:cNvGrpSpPr>
          <p:nvPr/>
        </p:nvGrpSpPr>
        <p:grpSpPr>
          <a:xfrm>
            <a:off x="13924915" y="5916295"/>
            <a:ext cx="2509520" cy="2026920"/>
            <a:chOff x="13924915" y="5916295"/>
            <a:chExt cx="2509520" cy="2026920"/>
          </a:xfrm>
        </p:grpSpPr>
        <p:pic>
          <p:nvPicPr>
            <p:cNvPr id="1016" name="그림 6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24915" y="5916295"/>
              <a:ext cx="2510155" cy="2027555"/>
            </a:xfrm>
            <a:prstGeom prst="rect">
              <a:avLst/>
            </a:prstGeom>
            <a:noFill/>
          </p:spPr>
        </p:pic>
      </p:grpSp>
      <p:sp>
        <p:nvSpPr>
          <p:cNvPr id="1017" name="텍스트 상자 8"/>
          <p:cNvSpPr txBox="1">
            <a:spLocks/>
          </p:cNvSpPr>
          <p:nvPr/>
        </p:nvSpPr>
        <p:spPr>
          <a:xfrm>
            <a:off x="13906500" y="6681470"/>
            <a:ext cx="2079625" cy="6616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7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03</a:t>
            </a:r>
            <a:endParaRPr lang="ko-KR" altLang="en-US" sz="37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1018" name="텍스트 상자 9"/>
          <p:cNvSpPr txBox="1">
            <a:spLocks/>
          </p:cNvSpPr>
          <p:nvPr/>
        </p:nvSpPr>
        <p:spPr>
          <a:xfrm>
            <a:off x="11155045" y="8180705"/>
            <a:ext cx="7582535" cy="8928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6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버스 도착 예상 시간 및</a:t>
            </a:r>
            <a:endParaRPr lang="ko-KR" altLang="en-US" sz="26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  <a:p>
            <a:pPr marL="0" indent="0" algn="ctr" latinLnBrk="0">
              <a:buFontTx/>
              <a:buNone/>
            </a:pPr>
            <a:r>
              <a:rPr lang="en-US" sz="26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 남은 정류장 개수 확인</a:t>
            </a:r>
            <a:endParaRPr lang="ko-KR" altLang="en-US" sz="26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20" name="그룹 12"/>
          <p:cNvGrpSpPr>
            <a:grpSpLocks/>
          </p:cNvGrpSpPr>
          <p:nvPr/>
        </p:nvGrpSpPr>
        <p:grpSpPr>
          <a:xfrm>
            <a:off x="5564505" y="5916930"/>
            <a:ext cx="2509520" cy="2026920"/>
            <a:chOff x="5564505" y="5916930"/>
            <a:chExt cx="2509520" cy="2026920"/>
          </a:xfrm>
        </p:grpSpPr>
        <p:pic>
          <p:nvPicPr>
            <p:cNvPr id="1021" name="그림 11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05" y="5916930"/>
              <a:ext cx="2510155" cy="2027555"/>
            </a:xfrm>
            <a:prstGeom prst="rect">
              <a:avLst/>
            </a:prstGeom>
            <a:noFill/>
          </p:spPr>
        </p:pic>
      </p:grpSp>
      <p:sp>
        <p:nvSpPr>
          <p:cNvPr id="1022" name="텍스트 상자 13"/>
          <p:cNvSpPr txBox="1">
            <a:spLocks/>
          </p:cNvSpPr>
          <p:nvPr/>
        </p:nvSpPr>
        <p:spPr>
          <a:xfrm>
            <a:off x="5560695" y="6682105"/>
            <a:ext cx="2079625" cy="6616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3700">
                <a:solidFill>
                  <a:srgbClr val="444444"/>
                </a:solidFill>
                <a:latin typeface="Pretendard SemiBold" charset="0"/>
                <a:cs typeface="Pretendard SemiBold" charset="0"/>
              </a:rPr>
              <a:t>01</a:t>
            </a:r>
            <a:endParaRPr lang="ko-KR" altLang="en-US" sz="3700">
              <a:solidFill>
                <a:srgbClr val="444444"/>
              </a:solidFill>
              <a:latin typeface="Pretendard SemiBold" charset="0"/>
              <a:cs typeface="Pretendard SemiBold" charset="0"/>
            </a:endParaRPr>
          </a:p>
        </p:txBody>
      </p:sp>
      <p:sp>
        <p:nvSpPr>
          <p:cNvPr id="1023" name="텍스트 상자 14"/>
          <p:cNvSpPr txBox="1">
            <a:spLocks/>
          </p:cNvSpPr>
          <p:nvPr/>
        </p:nvSpPr>
        <p:spPr>
          <a:xfrm>
            <a:off x="2809240" y="8181340"/>
            <a:ext cx="7582535" cy="7004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600">
                <a:solidFill>
                  <a:srgbClr val="00AACA"/>
                </a:solidFill>
                <a:latin typeface="Pretendard SemiBold" charset="0"/>
                <a:cs typeface="Pretendard SemiBold" charset="0"/>
              </a:rPr>
              <a:t>버스 정류장 이름 검색</a:t>
            </a:r>
            <a:endParaRPr lang="ko-KR" altLang="en-US" sz="2600">
              <a:solidFill>
                <a:srgbClr val="00AACA"/>
              </a:solidFill>
              <a:latin typeface="Pretendard SemiBold" charset="0"/>
              <a:cs typeface="Pretendard SemiBold" charset="0"/>
            </a:endParaRPr>
          </a:p>
        </p:txBody>
      </p:sp>
      <p:grpSp>
        <p:nvGrpSpPr>
          <p:cNvPr id="1024" name="그룹 44"/>
          <p:cNvGrpSpPr>
            <a:grpSpLocks/>
          </p:cNvGrpSpPr>
          <p:nvPr/>
        </p:nvGrpSpPr>
        <p:grpSpPr>
          <a:xfrm>
            <a:off x="1270000" y="2806700"/>
            <a:ext cx="3682365" cy="1141730"/>
            <a:chOff x="1270000" y="2806700"/>
            <a:chExt cx="3682365" cy="1141730"/>
          </a:xfrm>
        </p:grpSpPr>
        <p:grpSp>
          <p:nvGrpSpPr>
            <p:cNvPr id="1025" name="그룹 41"/>
            <p:cNvGrpSpPr>
              <a:grpSpLocks/>
            </p:cNvGrpSpPr>
            <p:nvPr/>
          </p:nvGrpSpPr>
          <p:grpSpPr>
            <a:xfrm>
              <a:off x="1270000" y="2806700"/>
              <a:ext cx="3352800" cy="981075"/>
              <a:chOff x="1270000" y="2806700"/>
              <a:chExt cx="3352800" cy="981075"/>
            </a:xfrm>
          </p:grpSpPr>
          <p:pic>
            <p:nvPicPr>
              <p:cNvPr id="1026" name="그림 40"/>
              <p:cNvPicPr>
                <a:picLocks noChangeAspect="1"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68095" y="2806700"/>
                <a:ext cx="3353435" cy="981710"/>
              </a:xfrm>
              <a:prstGeom prst="rect">
                <a:avLst/>
              </a:prstGeom>
              <a:noFill/>
            </p:spPr>
          </p:pic>
        </p:grpSp>
        <p:sp>
          <p:nvSpPr>
            <p:cNvPr id="1027" name="텍스트 상자 42"/>
            <p:cNvSpPr txBox="1">
              <a:spLocks/>
            </p:cNvSpPr>
            <p:nvPr/>
          </p:nvSpPr>
          <p:spPr>
            <a:xfrm>
              <a:off x="1277620" y="2968625"/>
              <a:ext cx="888365" cy="9804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3700">
                  <a:solidFill>
                    <a:srgbClr val="00AACA"/>
                  </a:solidFill>
                  <a:latin typeface="Pretendard SemiBold" charset="0"/>
                  <a:cs typeface="Pretendard SemiBold" charset="0"/>
                </a:rPr>
                <a:t>01</a:t>
              </a:r>
              <a:endParaRPr lang="ko-KR" altLang="en-US" sz="3700">
                <a:solidFill>
                  <a:srgbClr val="00AACA"/>
                </a:solidFill>
                <a:latin typeface="Pretendard SemiBold" charset="0"/>
                <a:cs typeface="Pretendard SemiBold" charset="0"/>
              </a:endParaRPr>
            </a:p>
          </p:txBody>
        </p:sp>
        <p:sp>
          <p:nvSpPr>
            <p:cNvPr id="1028" name="텍스트 상자 43"/>
            <p:cNvSpPr txBox="1">
              <a:spLocks/>
            </p:cNvSpPr>
            <p:nvPr/>
          </p:nvSpPr>
          <p:spPr>
            <a:xfrm>
              <a:off x="1520825" y="3078480"/>
              <a:ext cx="3432175" cy="4775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버스 노선 검색</a:t>
              </a:r>
              <a:endParaRPr lang="ko-KR" altLang="en-US" sz="2500">
                <a:solidFill>
                  <a:srgbClr val="444444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grpSp>
        <p:nvGrpSpPr>
          <p:cNvPr id="1029" name="그룹 49"/>
          <p:cNvGrpSpPr>
            <a:grpSpLocks/>
          </p:cNvGrpSpPr>
          <p:nvPr/>
        </p:nvGrpSpPr>
        <p:grpSpPr>
          <a:xfrm>
            <a:off x="1252855" y="6416675"/>
            <a:ext cx="3683635" cy="1160780"/>
            <a:chOff x="1252855" y="6416675"/>
            <a:chExt cx="3683635" cy="1160780"/>
          </a:xfrm>
        </p:grpSpPr>
        <p:grpSp>
          <p:nvGrpSpPr>
            <p:cNvPr id="1030" name="그룹 46"/>
            <p:cNvGrpSpPr>
              <a:grpSpLocks/>
            </p:cNvGrpSpPr>
            <p:nvPr/>
          </p:nvGrpSpPr>
          <p:grpSpPr>
            <a:xfrm>
              <a:off x="1252855" y="6416675"/>
              <a:ext cx="3352800" cy="981075"/>
              <a:chOff x="1252855" y="6416675"/>
              <a:chExt cx="3352800" cy="981075"/>
            </a:xfrm>
          </p:grpSpPr>
          <p:pic>
            <p:nvPicPr>
              <p:cNvPr id="1031" name="그림 45"/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52855" y="6416675"/>
                <a:ext cx="3353435" cy="981710"/>
              </a:xfrm>
              <a:prstGeom prst="rect">
                <a:avLst/>
              </a:prstGeom>
              <a:noFill/>
            </p:spPr>
          </p:pic>
        </p:grpSp>
        <p:sp>
          <p:nvSpPr>
            <p:cNvPr id="1032" name="텍스트 상자 47"/>
            <p:cNvSpPr txBox="1">
              <a:spLocks/>
            </p:cNvSpPr>
            <p:nvPr/>
          </p:nvSpPr>
          <p:spPr>
            <a:xfrm>
              <a:off x="1261110" y="6578600"/>
              <a:ext cx="889635" cy="9994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sz="3700">
                  <a:solidFill>
                    <a:srgbClr val="18AAAA"/>
                  </a:solidFill>
                  <a:latin typeface="Pretendard SemiBold" charset="0"/>
                  <a:cs typeface="Pretendard SemiBold" charset="0"/>
                </a:rPr>
                <a:t>02</a:t>
              </a:r>
              <a:endParaRPr lang="ko-KR" altLang="en-US" sz="3700">
                <a:solidFill>
                  <a:srgbClr val="18AAAA"/>
                </a:solidFill>
                <a:latin typeface="Pretendard SemiBold" charset="0"/>
                <a:cs typeface="Pretendard SemiBold" charset="0"/>
              </a:endParaRPr>
            </a:p>
          </p:txBody>
        </p:sp>
        <p:sp>
          <p:nvSpPr>
            <p:cNvPr id="1033" name="텍스트 상자 48"/>
            <p:cNvSpPr txBox="1">
              <a:spLocks/>
            </p:cNvSpPr>
            <p:nvPr/>
          </p:nvSpPr>
          <p:spPr>
            <a:xfrm>
              <a:off x="1504950" y="6688455"/>
              <a:ext cx="3432175" cy="4775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sz="2500">
                  <a:solidFill>
                    <a:srgbClr val="444444"/>
                  </a:solidFill>
                  <a:latin typeface="Pretendard SemiBold" charset="0"/>
                  <a:cs typeface="Pretendard SemiBold" charset="0"/>
                </a:rPr>
                <a:t>버스 정류장 검색</a:t>
              </a:r>
              <a:endParaRPr lang="ko-KR" altLang="en-US" sz="2500">
                <a:solidFill>
                  <a:srgbClr val="444444"/>
                </a:solidFill>
                <a:latin typeface="Pretendard SemiBold" charset="0"/>
                <a:cs typeface="Pretendard SemiBold" charset="0"/>
              </a:endParaRPr>
            </a:p>
          </p:txBody>
        </p:sp>
      </p:grpSp>
      <p:sp>
        <p:nvSpPr>
          <p:cNvPr id="1034" name="텍스트 상자 2"/>
          <p:cNvSpPr txBox="1">
            <a:spLocks/>
          </p:cNvSpPr>
          <p:nvPr/>
        </p:nvSpPr>
        <p:spPr>
          <a:xfrm>
            <a:off x="1471930" y="312420"/>
            <a:ext cx="115081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sz="4000" spc="-7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7 - </a:t>
            </a:r>
            <a:r>
              <a:rPr lang="ko-KR" sz="4000" spc="-7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1</a:t>
            </a:r>
            <a:r>
              <a:rPr lang="en-US" sz="4000" spc="-7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. </a:t>
            </a:r>
            <a:r>
              <a:rPr lang="ko-KR" sz="4000" spc="-70" dirty="0">
                <a:solidFill>
                  <a:srgbClr val="F2F3F6"/>
                </a:solidFill>
                <a:latin typeface="Pretendard SemiBold" charset="0"/>
                <a:cs typeface="Pretendard SemiBold" charset="0"/>
              </a:rPr>
              <a:t>시스템 흐름도</a:t>
            </a:r>
            <a:endParaRPr lang="ko-KR" altLang="en-US" sz="4000" dirty="0">
              <a:solidFill>
                <a:srgbClr val="F2F3F6"/>
              </a:solidFill>
              <a:latin typeface="Pretendard SemiBold" charset="0"/>
              <a:cs typeface="Pretendard SemiBol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Pages>27</Pages>
  <Words>772</Words>
  <Characters>0</Characters>
  <Application>Microsoft Office PowerPoint</Application>
  <DocSecurity>0</DocSecurity>
  <PresentationFormat>사용자 지정</PresentationFormat>
  <Lines>0</Lines>
  <Paragraphs>180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CJK KR Medium</vt:lpstr>
      <vt:lpstr>Noto Sans CJK KR Regular</vt:lpstr>
      <vt:lpstr>Pretendard</vt:lpstr>
      <vt:lpstr>Pretendard ExtraBold</vt:lpstr>
      <vt:lpstr>Pretendard Medium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해찬 조</cp:lastModifiedBy>
  <cp:revision>13</cp:revision>
  <dcterms:modified xsi:type="dcterms:W3CDTF">2023-08-30T17:07:00Z</dcterms:modified>
  <cp:version>9.104.165.50235</cp:version>
</cp:coreProperties>
</file>