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390" r:id="rId2"/>
    <p:sldId id="391" r:id="rId3"/>
    <p:sldId id="392" r:id="rId4"/>
    <p:sldId id="393" r:id="rId5"/>
    <p:sldId id="394" r:id="rId6"/>
    <p:sldId id="385" r:id="rId7"/>
    <p:sldId id="386" r:id="rId8"/>
    <p:sldId id="388" r:id="rId9"/>
    <p:sldId id="3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D8EF3-39DD-4FB9-90DB-DA6FE70E6A75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B57BE-7288-4919-A306-C5786032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9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1</a:t>
                </a:fld>
                <a:endParaRPr lang="ko-KR" altLang="en-US"/>
              </a:p>
            </p:txBody>
          </p:sp>
        </p:spTree>
        <p:extLst>
          <p:ext uri="{BB962C8B-B14F-4D97-AF65-F5344CB8AC3E}">
            <p14:creationId val="1368789225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</a:t>
                </a:fld>
                <a:endParaRPr lang="ko-KR" altLang="en-US"/>
              </a:p>
            </p:txBody>
          </p:sp>
        </p:spTree>
        <p:extLst>
          <p:ext uri="{BB962C8B-B14F-4D97-AF65-F5344CB8AC3E}">
            <p14:creationId val="8807497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8</a:t>
                </a:fld>
                <a:endParaRPr lang="ko-KR" altLang="en-US"/>
              </a:p>
            </p:txBody>
          </p:sp>
        </p:spTree>
        <p:extLst>
          <p:ext uri="{BB962C8B-B14F-4D97-AF65-F5344CB8AC3E}">
            <p14:creationId val="1380753918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4FEE2-0C82-B152-4A2C-909A33730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8F5F1-BFFB-8BF5-762A-4B4ABFFB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ABF71-7CC2-428F-2F30-E746180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9952C-23DD-C993-C7A6-C57D74F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FCA19-A41E-65D1-A8C4-16A048E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75F1-B14D-DAEB-5F32-00B14AD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E11F2-4B5D-B46E-5097-5ED14F8CB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7DDA0-65A8-511F-5E25-E13A22A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7A7C3-C932-D500-A9F6-DED54BF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1591A-9B3A-83DA-9A6C-53B601BD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B17FC9-CE78-E52E-4A8A-49369DC1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DA107-DAEE-8F33-6B68-FBF7945E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07D6C-C843-3CCB-5BEA-4275F74E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5FB14-3A22-5BF7-8446-8DEEA98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12437-E85F-C9D5-985A-889EDAD7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0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27273-B829-901C-BA19-A349CFF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1D1C0-5804-0539-EC91-36BE7EDB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820C-A125-73DF-5717-6E6AE5AB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F7DF9-7F90-E68E-D29C-C269A4C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B8E68-3F49-5600-59F7-33508D95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2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2328-644B-3A43-B396-333BDEA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0EB85-2964-EE68-2997-0B95F476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A0269-6B72-145F-389E-8DA5830D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76C20-0C24-7CB1-6456-B34A9C5F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CB9CB-3320-8ED1-9C46-2DE69172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8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8759-E230-83B5-415E-C72317E2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0EFB6-9FDC-6AC4-BD9E-29BAC3462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3C26E-27FC-26AC-6A5E-4E3E9E31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2CF58-6A0C-1F33-7266-718BBE3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54E3E-D60B-74AA-D282-6E944F1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DA682-D50F-FAF2-2BBB-DAC1883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B05FC-36B1-CD21-B526-3E39965F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5A44D-6626-EF7D-80A8-4E6EFCDA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E10EE-627A-2CC9-9BD4-038C9769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90B81-D890-DE47-34DD-E22FA5D6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BABF5-3C80-7AAA-DF11-25804B1E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AA165-5A24-D714-3B5E-4203B674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1A514A-8C96-2DFE-DEEF-CDD62A0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9454B-9FD6-5E74-0A24-6D889737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7596-AF60-6706-B6F6-9781AB22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53164-44F8-2D3C-D672-4FCA3ACF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20B0C1-D7B2-8700-F6C5-8695E2C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3A5E9-F4E4-6DA0-6F86-3AD68906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FF715-3767-5B2B-2E40-F426DA4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9A3C8-2576-45D3-16D0-91BA57B2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69202-3E14-F2E1-AE0A-2F797604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BD31-EBFC-A0CD-6FFB-F7D002CD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A19E0-C84B-09EA-3B91-E5CE8A76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8EB72-ABA3-428E-B04D-EFB4101E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BC920-3EBC-8D5D-4E17-709AF786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87373-3F7C-477F-7065-C33FAFA8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320F4-F750-69F2-A64D-6064BA0E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6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7F79A-6216-0889-0E55-3DCC4E3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52A92-94A2-1BED-E19E-BC31141DB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1A9DE-674A-5107-CB96-4AE9BC5A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9E206-9373-26B2-2A14-F2AB2FE8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11715-3955-EE00-BB02-E140DE51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225A7-E278-1015-F8A5-BC76346A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C73CB-87D2-8FB3-F8C6-F4F63DF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A2749-255A-06A1-E469-94B1CA89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9356-A2E3-55D6-F2E0-D65CC8B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EC3B-D161-4802-ACCB-A5DD9A35154E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B016-4A1B-5D6E-CD0A-CC8DBC36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071C2-2640-62C7-3293-2A318A930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8" name="도형 184"/>
          <p:cNvSpPr>
            <a:spLocks/>
          </p:cNvSpPr>
          <p:nvPr/>
        </p:nvSpPr>
        <p:spPr>
          <a:xfrm>
            <a:off x="3019425" y="3319780"/>
            <a:ext cx="3429635" cy="1557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58420" y="304800"/>
          <a:ext cx="12082780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KDTB03_MES1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 관리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QA_Check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불량 내역 관리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강명서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김건희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조해찬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2023.06.24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960">
                <a:tc gridSpan="5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9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</a:t>
                      </a:r>
                    </a:p>
                    <a:p>
                      <a:pPr marL="22860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 </a:t>
                      </a:r>
                    </a:p>
                    <a:p>
                      <a:pPr marL="22860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품목 : 콤보박스</a:t>
                      </a:r>
                    </a:p>
                    <a:p>
                      <a:pPr marL="22860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귀책사유 : 콤보박스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grid1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체크박스 외 수정 불가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저장 프로시저 명은</a:t>
                      </a:r>
                      <a:r>
                        <a:rPr lang="ko-KR" altLang="en-US" sz="1100" b="0" i="0" kern="120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rgbClr val="FF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SP07_QA_Check_S1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SP07_QA_Check_S4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SP07_QA_Check_C1_HC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SP07_QA_Check_C2_GH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SP07_QA_Check_S3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P_Bad_WaitingNo</a:t>
                      </a:r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900" b="0" i="0" kern="1200">
                          <a:solidFill>
                            <a:schemeClr val="dk1"/>
                          </a:solidFill>
                        </a:rPr>
                        <a:t>불량 대기를 다루는 테이블</a:t>
                      </a:r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</a:rPr>
                        <a:t>) </a:t>
                      </a: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P_Combine</a:t>
                      </a:r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</a:t>
                      </a: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대기 품 수 SUM 合 묶음 테이블</a:t>
                      </a:r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P_LOT (로트 테이블), 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P_Combine_B  ( 이력을 남기려고 만든 테이블 )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28480" y="-6350"/>
            <a:ext cx="2717165" cy="301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47" name="Rect 0"/>
          <p:cNvSpPr>
            <a:spLocks/>
          </p:cNvSpPr>
          <p:nvPr/>
        </p:nvSpPr>
        <p:spPr>
          <a:xfrm>
            <a:off x="6788785" y="4189730"/>
            <a:ext cx="1304290" cy="16954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>
                <a:solidFill>
                  <a:schemeClr val="tx1"/>
                </a:solidFill>
                <a:latin typeface="굴림" charset="0"/>
                <a:ea typeface="굴림" charset="0"/>
              </a:rPr>
              <a:t>불량 검사 대기 선택</a:t>
            </a: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6620510" y="5914390"/>
            <a:ext cx="933450" cy="69532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>
                <a:solidFill>
                  <a:schemeClr val="dk1"/>
                </a:solidFill>
              </a:rPr>
              <a:t>P_LOT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합불 로트 채번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 bwMode="auto">
          <a:xfrm>
            <a:off x="278130" y="1916430"/>
            <a:ext cx="571500" cy="254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 bwMode="auto">
          <a:xfrm>
            <a:off x="1548130" y="1880870"/>
            <a:ext cx="423545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10800000">
            <a:off x="6267450" y="1304925"/>
            <a:ext cx="173355" cy="165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  <a:defRPr/>
            </a:pPr>
            <a:endParaRPr lang="ko-KR" altLang="en-US" sz="700"/>
          </a:p>
        </p:txBody>
      </p:sp>
      <p:sp>
        <p:nvSpPr>
          <p:cNvPr id="5178" name="Rect 0"/>
          <p:cNvSpPr>
            <a:spLocks/>
          </p:cNvSpPr>
          <p:nvPr/>
        </p:nvSpPr>
        <p:spPr>
          <a:xfrm>
            <a:off x="6555740" y="5471160"/>
            <a:ext cx="1304290" cy="1625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>
                <a:solidFill>
                  <a:schemeClr val="tx1"/>
                </a:solidFill>
                <a:latin typeface="굴림" charset="0"/>
                <a:ea typeface="굴림" charset="0"/>
              </a:rPr>
              <a:t>불량 판정 확정</a:t>
            </a:r>
          </a:p>
        </p:txBody>
      </p:sp>
      <p:cxnSp>
        <p:nvCxnSpPr>
          <p:cNvPr id="5181" name="Rect 0"/>
          <p:cNvCxnSpPr/>
          <p:nvPr/>
        </p:nvCxnSpPr>
        <p:spPr bwMode="auto">
          <a:xfrm rot="16200000" flipH="1">
            <a:off x="6895465" y="4457700"/>
            <a:ext cx="172720" cy="3175"/>
          </a:xfrm>
          <a:prstGeom prst="bentConnector3">
            <a:avLst>
              <a:gd name="adj1" fmla="val 49648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2" name="Rect 0"/>
          <p:cNvSpPr>
            <a:spLocks/>
          </p:cNvSpPr>
          <p:nvPr/>
        </p:nvSpPr>
        <p:spPr>
          <a:xfrm>
            <a:off x="6553200" y="4566285"/>
            <a:ext cx="933450" cy="63055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>
                <a:solidFill>
                  <a:schemeClr val="dk1"/>
                </a:solidFill>
              </a:rPr>
              <a:t>P_Combine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불량 검사 대기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83" name="Rect 0"/>
          <p:cNvCxnSpPr/>
          <p:nvPr/>
        </p:nvCxnSpPr>
        <p:spPr bwMode="auto">
          <a:xfrm rot="16200000" flipH="1">
            <a:off x="6797040" y="5335270"/>
            <a:ext cx="245745" cy="3175"/>
          </a:xfrm>
          <a:prstGeom prst="bentConnector3">
            <a:avLst>
              <a:gd name="adj1" fmla="val 4987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4" name="Rect 0"/>
          <p:cNvCxnSpPr/>
          <p:nvPr/>
        </p:nvCxnSpPr>
        <p:spPr bwMode="auto">
          <a:xfrm rot="16200000" flipH="1">
            <a:off x="6956425" y="5764530"/>
            <a:ext cx="222885" cy="3175"/>
          </a:xfrm>
          <a:prstGeom prst="bentConnector3">
            <a:avLst>
              <a:gd name="adj1" fmla="val 49819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5" name="Rect 0"/>
          <p:cNvSpPr>
            <a:spLocks/>
          </p:cNvSpPr>
          <p:nvPr/>
        </p:nvSpPr>
        <p:spPr>
          <a:xfrm>
            <a:off x="7634605" y="4561840"/>
            <a:ext cx="933450" cy="63055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>
                <a:solidFill>
                  <a:schemeClr val="dk1"/>
                </a:solidFill>
              </a:rPr>
              <a:t>P_Combine_B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불량 검사 대기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86" name="Rect 0"/>
          <p:cNvCxnSpPr/>
          <p:nvPr/>
        </p:nvCxnSpPr>
        <p:spPr bwMode="auto">
          <a:xfrm rot="5400000">
            <a:off x="7667625" y="4472940"/>
            <a:ext cx="245745" cy="5080"/>
          </a:xfrm>
          <a:prstGeom prst="bentConnector3">
            <a:avLst>
              <a:gd name="adj1" fmla="val 50134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7" name="Rect 0"/>
          <p:cNvSpPr>
            <a:spLocks/>
          </p:cNvSpPr>
          <p:nvPr/>
        </p:nvSpPr>
        <p:spPr>
          <a:xfrm>
            <a:off x="6932295" y="1367155"/>
            <a:ext cx="933450" cy="967740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TP_WorkcenterPerProd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작업장 일자별 건별 생산 실적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88" name="Rect 0"/>
          <p:cNvCxnSpPr/>
          <p:nvPr/>
        </p:nvCxnSpPr>
        <p:spPr bwMode="auto">
          <a:xfrm rot="16200000" flipH="1">
            <a:off x="7286625" y="2432050"/>
            <a:ext cx="212725" cy="3175"/>
          </a:xfrm>
          <a:prstGeom prst="bentConnector3">
            <a:avLst>
              <a:gd name="adj1" fmla="val 4988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9" name="Rect 0"/>
          <p:cNvSpPr>
            <a:spLocks/>
          </p:cNvSpPr>
          <p:nvPr/>
        </p:nvSpPr>
        <p:spPr>
          <a:xfrm>
            <a:off x="6929755" y="3000375"/>
            <a:ext cx="1024890" cy="958850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>
                <a:solidFill>
                  <a:schemeClr val="dk1"/>
                </a:solidFill>
              </a:rPr>
              <a:t>P_Bad_WaitingNo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b="0" i="0">
                <a:solidFill>
                  <a:schemeClr val="tx1"/>
                </a:solidFill>
                <a:latin typeface="굴림" charset="0"/>
                <a:ea typeface="굴림" charset="0"/>
                <a:cs typeface="+mn-cs"/>
              </a:rPr>
              <a:t>생산 실적 불량을 다루는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5190" name="Rect 0"/>
          <p:cNvSpPr>
            <a:spLocks/>
          </p:cNvSpPr>
          <p:nvPr/>
        </p:nvSpPr>
        <p:spPr>
          <a:xfrm>
            <a:off x="6929120" y="2524760"/>
            <a:ext cx="1304290" cy="1657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>
                <a:solidFill>
                  <a:schemeClr val="tx1"/>
                </a:solidFill>
                <a:latin typeface="굴림" charset="0"/>
                <a:ea typeface="굴림" charset="0"/>
              </a:rPr>
              <a:t>생산 실적 불량 조회</a:t>
            </a:r>
          </a:p>
        </p:txBody>
      </p:sp>
      <p:cxnSp>
        <p:nvCxnSpPr>
          <p:cNvPr id="5191" name="Rect 0"/>
          <p:cNvCxnSpPr/>
          <p:nvPr/>
        </p:nvCxnSpPr>
        <p:spPr bwMode="auto">
          <a:xfrm rot="16200000" flipH="1">
            <a:off x="7260590" y="2835275"/>
            <a:ext cx="222885" cy="3175"/>
          </a:xfrm>
          <a:prstGeom prst="bentConnector3">
            <a:avLst>
              <a:gd name="adj1" fmla="val 49819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2" name="Rect 0"/>
          <p:cNvCxnSpPr/>
          <p:nvPr/>
        </p:nvCxnSpPr>
        <p:spPr bwMode="auto">
          <a:xfrm rot="16200000" flipH="1">
            <a:off x="7254875" y="4048760"/>
            <a:ext cx="234315" cy="3175"/>
          </a:xfrm>
          <a:prstGeom prst="bentConnector3">
            <a:avLst>
              <a:gd name="adj1" fmla="val 49889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4" name="도형 103"/>
          <p:cNvSpPr>
            <a:spLocks/>
          </p:cNvSpPr>
          <p:nvPr/>
        </p:nvSpPr>
        <p:spPr>
          <a:xfrm>
            <a:off x="66675" y="3324225"/>
            <a:ext cx="2905760" cy="1467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95" name="텍스트 상자 104"/>
          <p:cNvSpPr txBox="1">
            <a:spLocks/>
          </p:cNvSpPr>
          <p:nvPr/>
        </p:nvSpPr>
        <p:spPr>
          <a:xfrm>
            <a:off x="59690" y="1036955"/>
            <a:ext cx="46355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공장 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00" name="도형 109"/>
          <p:cNvSpPr>
            <a:spLocks/>
          </p:cNvSpPr>
          <p:nvPr/>
        </p:nvSpPr>
        <p:spPr>
          <a:xfrm>
            <a:off x="844550" y="1562100"/>
            <a:ext cx="886460" cy="24701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01" name="도형 110"/>
          <p:cNvSpPr>
            <a:spLocks/>
          </p:cNvSpPr>
          <p:nvPr/>
        </p:nvSpPr>
        <p:spPr>
          <a:xfrm>
            <a:off x="444500" y="1302385"/>
            <a:ext cx="804545" cy="21336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03" name="텍스트 상자 112"/>
          <p:cNvSpPr txBox="1">
            <a:spLocks/>
          </p:cNvSpPr>
          <p:nvPr/>
        </p:nvSpPr>
        <p:spPr>
          <a:xfrm>
            <a:off x="104775" y="1766570"/>
            <a:ext cx="80073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불량 코드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04" name="텍스트 상자 113"/>
          <p:cNvSpPr txBox="1">
            <a:spLocks/>
          </p:cNvSpPr>
          <p:nvPr/>
        </p:nvSpPr>
        <p:spPr>
          <a:xfrm>
            <a:off x="847725" y="1033145"/>
            <a:ext cx="363220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05" name="텍스트 상자 114"/>
          <p:cNvSpPr txBox="1">
            <a:spLocks/>
          </p:cNvSpPr>
          <p:nvPr/>
        </p:nvSpPr>
        <p:spPr>
          <a:xfrm>
            <a:off x="4805680" y="1138555"/>
            <a:ext cx="477520" cy="633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lt1">
                <a:shade val="50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700">
                <a:solidFill>
                  <a:schemeClr val="dk1"/>
                </a:solidFill>
                <a:latin typeface="맑은 고딕" charset="0"/>
                <a:ea typeface="맑은 고딕" charset="0"/>
              </a:rPr>
              <a:t>         판정</a:t>
            </a:r>
            <a:endParaRPr lang="ko-KR" altLang="en-US" sz="700">
              <a:solidFill>
                <a:schemeClr val="dk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700">
                <a:solidFill>
                  <a:schemeClr val="dk1"/>
                </a:solidFill>
                <a:latin typeface="맑은 고딕" charset="0"/>
                <a:ea typeface="맑은 고딕" charset="0"/>
              </a:rPr>
              <a:t>확</a:t>
            </a:r>
            <a:r>
              <a:rPr lang="ko-KR" sz="700">
                <a:solidFill>
                  <a:schemeClr val="dk1"/>
                </a:solidFill>
                <a:latin typeface="맑은 고딕" charset="0"/>
                <a:ea typeface="맑은 고딕" charset="0"/>
              </a:rPr>
              <a:t>정 버튼</a:t>
            </a:r>
            <a:endParaRPr lang="ko-KR" altLang="en-US" sz="700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07" name="도형 116"/>
          <p:cNvSpPr>
            <a:spLocks/>
          </p:cNvSpPr>
          <p:nvPr/>
        </p:nvSpPr>
        <p:spPr>
          <a:xfrm>
            <a:off x="3888105" y="1564640"/>
            <a:ext cx="803275" cy="24765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08" name="도형 117"/>
          <p:cNvSpPr>
            <a:spLocks/>
          </p:cNvSpPr>
          <p:nvPr/>
        </p:nvSpPr>
        <p:spPr>
          <a:xfrm>
            <a:off x="3931285" y="1788795"/>
            <a:ext cx="803275" cy="24765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09" name="텍스트 상자 118"/>
          <p:cNvSpPr txBox="1">
            <a:spLocks/>
          </p:cNvSpPr>
          <p:nvPr/>
        </p:nvSpPr>
        <p:spPr>
          <a:xfrm>
            <a:off x="4334510" y="1781175"/>
            <a:ext cx="405765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10" name="도형 119"/>
          <p:cNvSpPr>
            <a:spLocks/>
          </p:cNvSpPr>
          <p:nvPr/>
        </p:nvSpPr>
        <p:spPr>
          <a:xfrm>
            <a:off x="3902710" y="1055370"/>
            <a:ext cx="803275" cy="24765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11" name="텍스트 상자 120"/>
          <p:cNvSpPr txBox="1">
            <a:spLocks/>
          </p:cNvSpPr>
          <p:nvPr/>
        </p:nvSpPr>
        <p:spPr>
          <a:xfrm>
            <a:off x="3114675" y="1304925"/>
            <a:ext cx="753745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합격 수량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12" name="텍스트 상자 121"/>
          <p:cNvSpPr txBox="1">
            <a:spLocks/>
          </p:cNvSpPr>
          <p:nvPr/>
        </p:nvSpPr>
        <p:spPr>
          <a:xfrm>
            <a:off x="3114675" y="1533525"/>
            <a:ext cx="763270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폐기 수량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13" name="텍스트 상자 122"/>
          <p:cNvSpPr txBox="1">
            <a:spLocks/>
          </p:cNvSpPr>
          <p:nvPr/>
        </p:nvSpPr>
        <p:spPr>
          <a:xfrm>
            <a:off x="3105150" y="1104900"/>
            <a:ext cx="741680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합격 사유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14" name="텍스트 상자 123"/>
          <p:cNvSpPr txBox="1">
            <a:spLocks/>
          </p:cNvSpPr>
          <p:nvPr/>
        </p:nvSpPr>
        <p:spPr>
          <a:xfrm>
            <a:off x="3105150" y="1743075"/>
            <a:ext cx="75374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귀</a:t>
            </a: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책</a:t>
            </a: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사유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15" name="텍스트 상자 124"/>
          <p:cNvSpPr txBox="1">
            <a:spLocks/>
          </p:cNvSpPr>
          <p:nvPr/>
        </p:nvSpPr>
        <p:spPr>
          <a:xfrm>
            <a:off x="1810385" y="1062990"/>
            <a:ext cx="478155" cy="59499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lt1">
                <a:shade val="50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700">
                <a:solidFill>
                  <a:schemeClr val="dk1"/>
                </a:solidFill>
                <a:latin typeface="맑은 고딕" charset="0"/>
                <a:ea typeface="맑은 고딕" charset="0"/>
              </a:rPr>
              <a:t>        불</a:t>
            </a:r>
            <a:r>
              <a:rPr lang="ko-KR" sz="700">
                <a:solidFill>
                  <a:schemeClr val="dk1"/>
                </a:solidFill>
                <a:latin typeface="맑은 고딕" charset="0"/>
                <a:ea typeface="맑은 고딕" charset="0"/>
              </a:rPr>
              <a:t>량 검사 대기</a:t>
            </a:r>
            <a:endParaRPr lang="ko-KR" altLang="en-US" sz="700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20" name="텍스트 상자 129"/>
          <p:cNvSpPr txBox="1">
            <a:spLocks/>
          </p:cNvSpPr>
          <p:nvPr/>
        </p:nvSpPr>
        <p:spPr>
          <a:xfrm>
            <a:off x="1902460" y="1781175"/>
            <a:ext cx="680720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914400" rtl="0" eaLnBrk="1" latinLnBrk="1" hangingPunct="1">
              <a:buFontTx/>
              <a:buNone/>
            </a:pP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22" name="도형 131"/>
          <p:cNvSpPr>
            <a:spLocks/>
          </p:cNvSpPr>
          <p:nvPr/>
        </p:nvSpPr>
        <p:spPr>
          <a:xfrm>
            <a:off x="448945" y="1059815"/>
            <a:ext cx="805180" cy="21399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anchor="t">
            <a:noAutofit/>
          </a:bodyPr>
          <a:lstStyle/>
          <a:p>
            <a:pPr marL="0" indent="0" algn="just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24" name="도형 133"/>
          <p:cNvSpPr>
            <a:spLocks/>
          </p:cNvSpPr>
          <p:nvPr/>
        </p:nvSpPr>
        <p:spPr>
          <a:xfrm>
            <a:off x="3940810" y="1303020"/>
            <a:ext cx="803275" cy="24765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40" name="텍스트 상자 149"/>
          <p:cNvSpPr txBox="1">
            <a:spLocks/>
          </p:cNvSpPr>
          <p:nvPr/>
        </p:nvSpPr>
        <p:spPr>
          <a:xfrm>
            <a:off x="52705" y="1285875"/>
            <a:ext cx="679450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품</a:t>
            </a: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41" name="텍스트 상자 150"/>
          <p:cNvSpPr txBox="1">
            <a:spLocks/>
          </p:cNvSpPr>
          <p:nvPr/>
        </p:nvSpPr>
        <p:spPr>
          <a:xfrm>
            <a:off x="52705" y="1476375"/>
            <a:ext cx="1129030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원자재</a:t>
            </a: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LOT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42" name="텍스트 상자 151"/>
          <p:cNvSpPr txBox="1">
            <a:spLocks/>
          </p:cNvSpPr>
          <p:nvPr/>
        </p:nvSpPr>
        <p:spPr>
          <a:xfrm>
            <a:off x="909955" y="1304925"/>
            <a:ext cx="363220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43" name="텍스트 상자 152"/>
          <p:cNvSpPr txBox="1">
            <a:spLocks/>
          </p:cNvSpPr>
          <p:nvPr/>
        </p:nvSpPr>
        <p:spPr>
          <a:xfrm>
            <a:off x="919480" y="1104900"/>
            <a:ext cx="363220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44" name="도형 153"/>
          <p:cNvSpPr>
            <a:spLocks/>
          </p:cNvSpPr>
          <p:nvPr/>
        </p:nvSpPr>
        <p:spPr>
          <a:xfrm>
            <a:off x="849630" y="1795780"/>
            <a:ext cx="886460" cy="24701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46" name="텍스트 상자 155"/>
          <p:cNvSpPr txBox="1">
            <a:spLocks/>
          </p:cNvSpPr>
          <p:nvPr/>
        </p:nvSpPr>
        <p:spPr>
          <a:xfrm>
            <a:off x="5401310" y="1153160"/>
            <a:ext cx="477520" cy="7334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lt1">
                <a:shade val="50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700">
                <a:solidFill>
                  <a:schemeClr val="dk1"/>
                </a:solidFill>
                <a:latin typeface="맑은 고딕" charset="0"/>
                <a:ea typeface="맑은 고딕" charset="0"/>
              </a:rPr>
              <a:t>       합</a:t>
            </a:r>
            <a:r>
              <a:rPr lang="ko-KR" sz="700">
                <a:solidFill>
                  <a:schemeClr val="dk1"/>
                </a:solidFill>
                <a:latin typeface="맑은 고딕" charset="0"/>
                <a:ea typeface="맑은 고딕" charset="0"/>
              </a:rPr>
              <a:t>격 판정 로트 연결</a:t>
            </a:r>
            <a:endParaRPr lang="ko-KR" altLang="en-US" sz="700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247" name="표 158"/>
          <p:cNvGraphicFramePr>
            <a:graphicFrameLocks noGrp="1"/>
          </p:cNvGraphicFramePr>
          <p:nvPr/>
        </p:nvGraphicFramePr>
        <p:xfrm>
          <a:off x="128905" y="2076450"/>
          <a:ext cx="6423660" cy="95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택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작업장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원자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 로트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판정대기수량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작업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생산실적등록일시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ASSY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LT_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KDTB0 -F</a:t>
                      </a: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ERT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베</a:t>
                      </a: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어링케이지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2023-06-28 15:17:45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216" name="그림 12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225" y="2594610"/>
            <a:ext cx="191770" cy="235585"/>
          </a:xfrm>
          <a:prstGeom prst="rect">
            <a:avLst/>
          </a:prstGeom>
          <a:noFill/>
        </p:spPr>
      </p:pic>
      <p:sp>
        <p:nvSpPr>
          <p:cNvPr id="5250" name="텍스트 상자 161"/>
          <p:cNvSpPr txBox="1">
            <a:spLocks/>
          </p:cNvSpPr>
          <p:nvPr/>
        </p:nvSpPr>
        <p:spPr>
          <a:xfrm>
            <a:off x="52705" y="3267075"/>
            <a:ext cx="123380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불량 검사 대기 품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251" name="표 165"/>
          <p:cNvGraphicFramePr>
            <a:graphicFrameLocks noGrp="1"/>
          </p:cNvGraphicFramePr>
          <p:nvPr/>
        </p:nvGraphicFramePr>
        <p:xfrm>
          <a:off x="127000" y="3543300"/>
          <a:ext cx="2795270" cy="110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량코드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총 대기수량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품질관리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생성일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KDTB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2023-06-28 15:15:01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52" name="도형 167"/>
          <p:cNvSpPr>
            <a:spLocks/>
          </p:cNvSpPr>
          <p:nvPr/>
        </p:nvSpPr>
        <p:spPr>
          <a:xfrm>
            <a:off x="66675" y="3057525"/>
            <a:ext cx="6506210" cy="191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53" name="도형 170"/>
          <p:cNvSpPr>
            <a:spLocks/>
          </p:cNvSpPr>
          <p:nvPr/>
        </p:nvSpPr>
        <p:spPr>
          <a:xfrm>
            <a:off x="3076575" y="3076575"/>
            <a:ext cx="419735" cy="1625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54" name="텍스트 상자 172"/>
          <p:cNvSpPr txBox="1">
            <a:spLocks/>
          </p:cNvSpPr>
          <p:nvPr/>
        </p:nvSpPr>
        <p:spPr>
          <a:xfrm>
            <a:off x="991235" y="1176655"/>
            <a:ext cx="363220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55" name="도형 173"/>
          <p:cNvSpPr>
            <a:spLocks/>
          </p:cNvSpPr>
          <p:nvPr/>
        </p:nvSpPr>
        <p:spPr>
          <a:xfrm>
            <a:off x="3215005" y="3024505"/>
            <a:ext cx="173355" cy="1657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  <a:defRPr/>
            </a:pPr>
            <a:endParaRPr lang="ko-KR" altLang="en-US" sz="700"/>
          </a:p>
        </p:txBody>
      </p:sp>
      <p:graphicFrame>
        <p:nvGraphicFramePr>
          <p:cNvPr id="5256" name="표 182"/>
          <p:cNvGraphicFramePr>
            <a:graphicFrameLocks noGrp="1"/>
          </p:cNvGraphicFramePr>
          <p:nvPr/>
        </p:nvGraphicFramePr>
        <p:xfrm>
          <a:off x="3041650" y="3543300"/>
          <a:ext cx="3387725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불량코드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로트번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량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태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LT_</a:t>
                      </a: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합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합</a:t>
                      </a: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격 할만함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LT_N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A[원자재 불량]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57" name="텍스트 상자 183"/>
          <p:cNvSpPr txBox="1">
            <a:spLocks/>
          </p:cNvSpPr>
          <p:nvPr/>
        </p:nvSpPr>
        <p:spPr>
          <a:xfrm>
            <a:off x="3020060" y="3262630"/>
            <a:ext cx="123380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불량 판정 로트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6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58420" y="304800"/>
          <a:ext cx="12082780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KDTB03_MES1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 관리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QA_Check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불량 내역 관리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강명서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김건희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조해찬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2023.06.24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960">
                <a:tc gridSpan="5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9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1. 조회와 수정만 가능하다.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생산 실적 불량 그룹 박스에서 일괄적으로 처리하기 위해서 선택 열에 체크 박스 속성을 넣는다.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3. 조회부에 공장과 품목에 콤보 박스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P_Bad_WaitingNo</a:t>
                      </a:r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900" b="0" i="0" kern="1200">
                          <a:solidFill>
                            <a:schemeClr val="dk1"/>
                          </a:solidFill>
                        </a:rPr>
                        <a:t>불량 대기를 다루는 테이블</a:t>
                      </a:r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</a:rPr>
                        <a:t>) </a:t>
                      </a: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P_Combine</a:t>
                      </a:r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</a:t>
                      </a: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대기 품 수 SUM 合 묶음 테이블</a:t>
                      </a:r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P_LOT (로트 테이블), 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P_Combine_B  ( 이력을 남기려고 만든 테이블 )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28480" y="-6350"/>
            <a:ext cx="2717165" cy="301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47" name="Rect 0"/>
          <p:cNvSpPr>
            <a:spLocks/>
          </p:cNvSpPr>
          <p:nvPr/>
        </p:nvSpPr>
        <p:spPr>
          <a:xfrm>
            <a:off x="6788785" y="4189730"/>
            <a:ext cx="1304290" cy="16954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>
                <a:solidFill>
                  <a:schemeClr val="tx1"/>
                </a:solidFill>
                <a:latin typeface="굴림" charset="0"/>
                <a:ea typeface="굴림" charset="0"/>
              </a:rPr>
              <a:t>불량 검사 대기 선택</a:t>
            </a: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6620510" y="5914390"/>
            <a:ext cx="933450" cy="69532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>
                <a:solidFill>
                  <a:schemeClr val="dk1"/>
                </a:solidFill>
              </a:rPr>
              <a:t>P_LOT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합불 로트 채번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 bwMode="auto">
          <a:xfrm>
            <a:off x="278130" y="1916430"/>
            <a:ext cx="571500" cy="254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 bwMode="auto">
          <a:xfrm>
            <a:off x="1548130" y="1880870"/>
            <a:ext cx="423545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10800000">
            <a:off x="6267450" y="1304925"/>
            <a:ext cx="173355" cy="165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latinLnBrk="0">
              <a:buFontTx/>
              <a:buNone/>
              <a:defRPr lang="en-GB" altLang="en-US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  <a:defRPr/>
            </a:pPr>
            <a:endParaRPr lang="ko-KR" altLang="en-US" sz="700"/>
          </a:p>
        </p:txBody>
      </p:sp>
      <p:sp>
        <p:nvSpPr>
          <p:cNvPr id="5178" name="Rect 0"/>
          <p:cNvSpPr>
            <a:spLocks/>
          </p:cNvSpPr>
          <p:nvPr/>
        </p:nvSpPr>
        <p:spPr>
          <a:xfrm>
            <a:off x="6555740" y="5471160"/>
            <a:ext cx="1304290" cy="1625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>
                <a:solidFill>
                  <a:schemeClr val="tx1"/>
                </a:solidFill>
                <a:latin typeface="굴림" charset="0"/>
                <a:ea typeface="굴림" charset="0"/>
              </a:rPr>
              <a:t>불량 판정 확정</a:t>
            </a:r>
          </a:p>
        </p:txBody>
      </p:sp>
      <p:cxnSp>
        <p:nvCxnSpPr>
          <p:cNvPr id="5181" name="Rect 0"/>
          <p:cNvCxnSpPr/>
          <p:nvPr/>
        </p:nvCxnSpPr>
        <p:spPr bwMode="auto">
          <a:xfrm rot="16200000" flipH="1">
            <a:off x="6895465" y="4457700"/>
            <a:ext cx="172720" cy="3175"/>
          </a:xfrm>
          <a:prstGeom prst="bentConnector3">
            <a:avLst>
              <a:gd name="adj1" fmla="val 49648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2" name="Rect 0"/>
          <p:cNvSpPr>
            <a:spLocks/>
          </p:cNvSpPr>
          <p:nvPr/>
        </p:nvSpPr>
        <p:spPr>
          <a:xfrm>
            <a:off x="6553200" y="4566285"/>
            <a:ext cx="933450" cy="63055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>
                <a:solidFill>
                  <a:schemeClr val="dk1"/>
                </a:solidFill>
              </a:rPr>
              <a:t>P_Combine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불량 검사 대기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83" name="Rect 0"/>
          <p:cNvCxnSpPr/>
          <p:nvPr/>
        </p:nvCxnSpPr>
        <p:spPr bwMode="auto">
          <a:xfrm rot="16200000" flipH="1">
            <a:off x="6797040" y="5335270"/>
            <a:ext cx="245745" cy="3175"/>
          </a:xfrm>
          <a:prstGeom prst="bentConnector3">
            <a:avLst>
              <a:gd name="adj1" fmla="val 4987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4" name="Rect 0"/>
          <p:cNvCxnSpPr/>
          <p:nvPr/>
        </p:nvCxnSpPr>
        <p:spPr bwMode="auto">
          <a:xfrm rot="16200000" flipH="1">
            <a:off x="6956425" y="5764530"/>
            <a:ext cx="222885" cy="3175"/>
          </a:xfrm>
          <a:prstGeom prst="bentConnector3">
            <a:avLst>
              <a:gd name="adj1" fmla="val 49819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5" name="Rect 0"/>
          <p:cNvSpPr>
            <a:spLocks/>
          </p:cNvSpPr>
          <p:nvPr/>
        </p:nvSpPr>
        <p:spPr>
          <a:xfrm>
            <a:off x="7634605" y="4561840"/>
            <a:ext cx="933450" cy="63055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>
                <a:solidFill>
                  <a:schemeClr val="dk1"/>
                </a:solidFill>
              </a:rPr>
              <a:t>P_Combine_B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불량 검사 대기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86" name="Rect 0"/>
          <p:cNvCxnSpPr/>
          <p:nvPr/>
        </p:nvCxnSpPr>
        <p:spPr bwMode="auto">
          <a:xfrm rot="5400000">
            <a:off x="7667625" y="4472940"/>
            <a:ext cx="245745" cy="5080"/>
          </a:xfrm>
          <a:prstGeom prst="bentConnector3">
            <a:avLst>
              <a:gd name="adj1" fmla="val 50134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7" name="Rect 0"/>
          <p:cNvSpPr>
            <a:spLocks/>
          </p:cNvSpPr>
          <p:nvPr/>
        </p:nvSpPr>
        <p:spPr>
          <a:xfrm>
            <a:off x="6932295" y="1367155"/>
            <a:ext cx="933450" cy="967740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TP_WorkcenterPerProd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작업장 일자별 건별 생산 실적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88" name="Rect 0"/>
          <p:cNvCxnSpPr/>
          <p:nvPr/>
        </p:nvCxnSpPr>
        <p:spPr bwMode="auto">
          <a:xfrm rot="16200000" flipH="1">
            <a:off x="7286625" y="2432050"/>
            <a:ext cx="212725" cy="3175"/>
          </a:xfrm>
          <a:prstGeom prst="bentConnector3">
            <a:avLst>
              <a:gd name="adj1" fmla="val 4988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9" name="Rect 0"/>
          <p:cNvSpPr>
            <a:spLocks/>
          </p:cNvSpPr>
          <p:nvPr/>
        </p:nvSpPr>
        <p:spPr>
          <a:xfrm>
            <a:off x="6929755" y="3000375"/>
            <a:ext cx="1024890" cy="958850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>
                <a:solidFill>
                  <a:schemeClr val="dk1"/>
                </a:solidFill>
              </a:rPr>
              <a:t>P_Bad_WaitingNo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b="0" i="0">
                <a:solidFill>
                  <a:schemeClr val="tx1"/>
                </a:solidFill>
                <a:latin typeface="굴림" charset="0"/>
                <a:ea typeface="굴림" charset="0"/>
                <a:cs typeface="+mn-cs"/>
              </a:rPr>
              <a:t>생산 실적 불량을 다루는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5190" name="Rect 0"/>
          <p:cNvSpPr>
            <a:spLocks/>
          </p:cNvSpPr>
          <p:nvPr/>
        </p:nvSpPr>
        <p:spPr>
          <a:xfrm>
            <a:off x="6929120" y="2524760"/>
            <a:ext cx="1304290" cy="1657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>
                <a:solidFill>
                  <a:schemeClr val="tx1"/>
                </a:solidFill>
                <a:latin typeface="굴림" charset="0"/>
                <a:ea typeface="굴림" charset="0"/>
              </a:rPr>
              <a:t>생산 실적 불량 조회</a:t>
            </a:r>
          </a:p>
        </p:txBody>
      </p:sp>
      <p:cxnSp>
        <p:nvCxnSpPr>
          <p:cNvPr id="5191" name="Rect 0"/>
          <p:cNvCxnSpPr/>
          <p:nvPr/>
        </p:nvCxnSpPr>
        <p:spPr bwMode="auto">
          <a:xfrm rot="16200000" flipH="1">
            <a:off x="7260590" y="2835275"/>
            <a:ext cx="222885" cy="3175"/>
          </a:xfrm>
          <a:prstGeom prst="bentConnector3">
            <a:avLst>
              <a:gd name="adj1" fmla="val 49819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2" name="Rect 0"/>
          <p:cNvCxnSpPr/>
          <p:nvPr/>
        </p:nvCxnSpPr>
        <p:spPr bwMode="auto">
          <a:xfrm rot="16200000" flipH="1">
            <a:off x="7254875" y="4048760"/>
            <a:ext cx="234315" cy="3175"/>
          </a:xfrm>
          <a:prstGeom prst="bentConnector3">
            <a:avLst>
              <a:gd name="adj1" fmla="val 49889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93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" y="1035685"/>
            <a:ext cx="6479540" cy="4999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96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4620" y="72898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KDTB03_MES1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 관리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QA_Check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불량 내역 관리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강명서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김건희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조해찬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2023.06.24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1번 그리드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- 생산 실적 불량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en-US" altLang="ko-KR" sz="1100" b="0" i="0" kern="120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r>
                        <a:rPr lang="ko-KR" altLang="ko-KR" sz="1100" b="0" i="0" kern="120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SP07_QA_Check_S1 (그리드 1번 조회)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내역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테이블 P_Bad_WaitingNo (생산 실적 불량을 다루는 테이블)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조건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공장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CHKCODE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),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0                              -- 선택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PLANTCODE	       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공장   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WORKCENTERCODE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작업장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MATLOTNO               -- 원자재 로트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BADWAITINGNO        -- 판정 대기 수량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ITEMCODE	       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생산품목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ITEMNAME                -- 품목명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MAKER                     -- 현장 작업자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MAKEDATE               -- 생산 실적 등록 일시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TOTALNO                 -- 총 대기 수량 기록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조건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공장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(PLANTCODE),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품목 코드 (ITEMCODE)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원자재 로트 번호 (MATLOTNO)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(조회)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2번 그리드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- 불량 검사 대기 폼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SP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명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</a:t>
                      </a:r>
                      <a:r>
                        <a:rPr lang="en-US" altLang="ko-KR" sz="1100" b="0" i="0" kern="120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r>
                        <a:rPr lang="ko-KR" altLang="ko-KR" sz="1100" b="0" i="0" kern="120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SP07_QA_Check_S4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(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2번 그리드 조회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254000" lvl="1" indent="-254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/>
                        <a:buChar char=""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내역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테이블 P_Combine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CHKCODE             -- 불량 코드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T_BADWAITINGNO 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--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현재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총 대기 수량   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MAKER                 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--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품질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작업장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MAKEDATE            -- 생성 일시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TOTALNO              -- 총 대기 수량 기록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조건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불량 코드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CHKCODE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- MAKEDATE 기준으로 정렬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▣ 주요항목  (조회 및 저장)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그리드 3번 조회 - 불량 판정 로트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254000" lvl="1" indent="-254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/>
                        <a:buChar char=""/>
                      </a:pPr>
                      <a:r>
                        <a:rPr lang="en-US" altLang="ko-KR" sz="1100" b="0" i="0" kern="120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r>
                        <a:rPr lang="ko-KR" altLang="ko-KR" sz="1100" b="0" i="0" kern="120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SP07_QA_Check_S3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3번 그리드 조회 - 불량 판정 로트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254000" lvl="1" indent="-254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/>
                        <a:buChar char=""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내역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 </a:t>
                      </a: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테이블 </a:t>
                      </a: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P_Lot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CHKCODE -- 불량 코드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PASSLOTNO -- 합격 로트 번호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PASSNO   -- 합격 수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PASSREASON  -- 합격 사유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C_STATE -- 합불 상태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조건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불량 코드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CHKCODE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320487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KDTB03_MES1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 관리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QA_Check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불량 내역 관리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강명서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김건희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조해찬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2023.06.24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 코드 등록 - 불량 검사 대기 버튼 클릭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en-US" altLang="ko-KR" sz="1000" b="0" i="0" kern="120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r>
                        <a:rPr lang="ko-KR" altLang="ko-KR" sz="1000" b="0" i="0" kern="120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SP07_QA_Check_C1_HC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COUNT                    -- 하나씩 들어올 때마다 순번 세는 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BADWAITINGNO        -- 판정 대기 품수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TOTALBAD               -- 불량 총 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MAKEDATE               -- 생산 실적 등록 일시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SCHKCODE              --  SCH CODE를 불량 코드로 받아 오심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(불량 검사 대기 버튼을 누르고)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MAKER                    -- 품질 관리자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PLANTCODE            -- 공장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WORKCENTERCODE -- 작업장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MATLOTNO              -- 원자재 로트 번호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P_MAKER                -- 생산 실적 등록에서 현장 작업자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ITEMCODE              -- 품목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ITEMNAME               -- 품목명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TOTALNO                -- 생산 실적 등록에서 양품수량과 불량수량을 합친 넘버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DECLARE @LS_CHKCODE  VARCHAR(30)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	   ,@LD_NOWDATE  DATETIME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품질 관리자가 처음 선택한 불량들의 개수 합이 보여주는 테이블 : P_Combine 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이 테이블에 데이터를 넣는다. 2번 그리드에서 보여준다. 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INSERT P_Combine 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CHKCODE, T_BADWAITINGNO, MAKER,  MAKEDATE,   TOTALNO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어떤 데이터가 담겨졌는지 이력을 남기기 위하여 여기에 P_Combine _B 테이블을 만들어서 연결한다. 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INSERT P_Combine _B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CHKCODE, SEQ, BADWAITINGNO, ITEMCODE, PLANTCODE, WORKCENTERCODE, MATLOTNO, ITEMNAME, MAKER, MAKEDATE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그렇게 결합한 데이터의 총 판정 대기품 수를 담으면서 P_Combine 테이블에 계속 업데이트를 한다. 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UPDATE P_Combine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	   SET T_BADWAITINGNO = @TOTALBAD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	         ,TOTALNO = TOTALNO + @TOTALNO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	 WHERE CHKCODE = @SCHKCODE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6530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9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5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KDTB03_MES1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 관리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QA_Check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불량 내역 관리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강명서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김건희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조해찬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2023.06.24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88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▣ 주요항목 (채번 - 그리드 3번에서 채번한 것을 보여준다.)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(재판정 합격 및 실패 로트 채번 - 판정 확정 버튼 클릭)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SP 명 : ID SP07_QA_Check_C2_GH (판정 확정 버튼 클릭)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PASSNO            -- 합격 수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NOPASSNO        --폐기 수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CHKCODE          -- 불량 코드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PASSREASON     -- 합격 사유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NOPASSREASON -- 귀책 사유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TOTALNO          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-- 총 대기 수량 기록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MAKER               -- 품질 관리자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DECLARE @LS_CHKCODE  VARCHAR(30)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,@PASSLOT  VARCHAR(30)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,@NOPASSLOT  VARCHAR(30)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,@LS_CODENAME VARCHAR(30)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,@LD_NOWDATE DATETIME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,@LS_STATE VARCHAR(10)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불/합 로트 채번 시 이름 설정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SET @PASSLOT     = 'LT_P'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SET @NOPASSLOT = 'LT_N'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합격일 때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INSERT P_ LOT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CHKCODE,  PASSLOTNO, PASSNO,  PASSREASON,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TOTALNO, MAKER, MAKEDATE,C_STATE 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P_Combine 테이블에 채번 한 것을 업데이트해준다.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UPDATE P_Combine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판정 대기 총 수에서 합격 된 것을 차감한다.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불량 검사 대기 수량에서 차감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SET T_BADWAITINGNO = T_BADWAITINGNO - @PASSNO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불량일 때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INSERT P_  LOT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CHKCODE,  PASSLOTNO, PASSNO, PASSREASON,   TOTALNO, MAKER, MAKEDATE,C_STATE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P_Combine 테이블에 BADWAITINGNO를 차감해준다.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UPDATE P_Combine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합격 판정 로트 연결 버튼 클릭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 내역 관리 화면의 그리드 3에 보여지고 합격 판정 로트 연결 버튼 클릭하면 합격 판정 수량을 입력 창이 나오고 합격 판정 수량을 입력하면 어느 원자재 로트번호에서 합격이 되었는지 알 수 있다.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6530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10079"/>
              </p:ext>
            </p:extLst>
          </p:nvPr>
        </p:nvGraphicFramePr>
        <p:xfrm>
          <a:off x="114935" y="759460"/>
          <a:ext cx="11964670" cy="571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시스템()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QA_CheckRec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불량 판정 등록 이력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조해찬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45"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890">
                <a:tc gridSpan="5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9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주요항목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22860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상태 :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전 항목 수정 불가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화면 기능 고정으로 수정 안됨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3.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저장 프로시저 명은    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SP07_QA_CheckRec_S1_HC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254000" lvl="1" indent="-254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/>
                        <a:buChar char=""/>
                      </a:pPr>
                      <a:r>
                        <a:rPr lang="ko-KR" altLang="ko-KR" sz="11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P_Lot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lvl="1" indent="-254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/>
                        <a:buChar char=""/>
                      </a:pPr>
                      <a:r>
                        <a:rPr lang="ko-KR" altLang="ko-KR" sz="11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SysManList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lvl="1" indent="-254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/>
                        <a:buChar char=""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저장 프로시저 명은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SP07_QA_CheckRec_S2_HC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ko-KR" sz="11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P_Combine_B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ko-KR" sz="11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TB_StockMMrec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저장 프로시저 명은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SP07_QA_CheckRec_S3_HC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</a:rPr>
                        <a:t>P_FINALLOT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PASSLOTNO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판정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로트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넘버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PASSNOREC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판정 총 수량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PASSREASON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판정 사유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WORKERNAME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-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등록자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 일시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CHKCDOE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체크코드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C_STATE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상태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P_Lot(확정</a:t>
                      </a: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로트 테이블), SysManList(사용자 이름 테이블)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P_Combine_B(불량 대기 묶음 이력),  TB_StockMMrec(원자재 입출고 이력 현황)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>
                          <a:solidFill>
                            <a:schemeClr val="dk1"/>
                          </a:solidFill>
                        </a:rPr>
                        <a:t>P_FINALLOT</a:t>
                      </a:r>
                      <a:r>
                        <a:rPr lang="ko-KR" altLang="ko-KR" sz="900" kern="12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ko-KR" sz="90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최종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확정로트)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115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 0"/>
          <p:cNvSpPr>
            <a:spLocks/>
          </p:cNvSpPr>
          <p:nvPr/>
        </p:nvSpPr>
        <p:spPr bwMode="auto">
          <a:xfrm>
            <a:off x="9466580" y="361950"/>
            <a:ext cx="2716530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 bwMode="auto">
          <a:xfrm>
            <a:off x="1220470" y="1753235"/>
            <a:ext cx="960120" cy="24765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 bwMode="auto">
          <a:xfrm>
            <a:off x="137795" y="1723390"/>
            <a:ext cx="1120775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불/합 로트번호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 bwMode="auto">
          <a:xfrm>
            <a:off x="4930775" y="1725295"/>
            <a:ext cx="537845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상태 </a:t>
            </a: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5426075" y="1727200"/>
            <a:ext cx="1000125" cy="277495"/>
            <a:chOff x="5426075" y="1727200"/>
            <a:chExt cx="1000125" cy="277495"/>
          </a:xfrm>
        </p:grpSpPr>
        <p:sp>
          <p:nvSpPr>
            <p:cNvPr id="15" name="Rect 0"/>
            <p:cNvSpPr>
              <a:spLocks/>
            </p:cNvSpPr>
            <p:nvPr/>
          </p:nvSpPr>
          <p:spPr bwMode="auto">
            <a:xfrm>
              <a:off x="5426075" y="1732280"/>
              <a:ext cx="843280" cy="247015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numCol="1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16" name="Rect 0"/>
            <p:cNvSpPr txBox="1">
              <a:spLocks/>
            </p:cNvSpPr>
            <p:nvPr/>
          </p:nvSpPr>
          <p:spPr bwMode="auto">
            <a:xfrm>
              <a:off x="6003925" y="1727200"/>
              <a:ext cx="422275" cy="2774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lvl="1" indent="-28575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lvl="2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lvl="3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lvl="4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lvl="5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lvl="6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lvl="7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lvl="8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</a:p>
          </p:txBody>
        </p:sp>
      </p:grpSp>
      <p:sp>
        <p:nvSpPr>
          <p:cNvPr id="17" name="Rect 0"/>
          <p:cNvSpPr txBox="1">
            <a:spLocks/>
          </p:cNvSpPr>
          <p:nvPr/>
        </p:nvSpPr>
        <p:spPr bwMode="auto">
          <a:xfrm>
            <a:off x="2268220" y="1728470"/>
            <a:ext cx="740410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조회일자</a:t>
            </a:r>
          </a:p>
        </p:txBody>
      </p:sp>
      <p:grpSp>
        <p:nvGrpSpPr>
          <p:cNvPr id="25" name="Group 5"/>
          <p:cNvGrpSpPr>
            <a:grpSpLocks/>
          </p:cNvGrpSpPr>
          <p:nvPr/>
        </p:nvGrpSpPr>
        <p:grpSpPr>
          <a:xfrm>
            <a:off x="3004185" y="1722120"/>
            <a:ext cx="996315" cy="277495"/>
            <a:chOff x="3004185" y="1722120"/>
            <a:chExt cx="996315" cy="277495"/>
          </a:xfrm>
        </p:grpSpPr>
        <p:sp>
          <p:nvSpPr>
            <p:cNvPr id="26" name="Rect 0"/>
            <p:cNvSpPr>
              <a:spLocks/>
            </p:cNvSpPr>
            <p:nvPr/>
          </p:nvSpPr>
          <p:spPr bwMode="auto">
            <a:xfrm>
              <a:off x="3004185" y="1737995"/>
              <a:ext cx="886460" cy="247015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numCol="1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 bwMode="auto">
            <a:xfrm>
              <a:off x="3576955" y="1722120"/>
              <a:ext cx="423545" cy="2774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lvl="1" indent="-28575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lvl="2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lvl="3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lvl="4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lvl="5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lvl="6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lvl="7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lvl="8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</a:p>
          </p:txBody>
        </p:sp>
      </p:grpSp>
      <p:sp>
        <p:nvSpPr>
          <p:cNvPr id="28" name="Rect 0"/>
          <p:cNvSpPr txBox="1">
            <a:spLocks/>
          </p:cNvSpPr>
          <p:nvPr/>
        </p:nvSpPr>
        <p:spPr bwMode="auto">
          <a:xfrm>
            <a:off x="3787140" y="1727835"/>
            <a:ext cx="323850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~ </a:t>
            </a:r>
          </a:p>
        </p:txBody>
      </p:sp>
      <p:grpSp>
        <p:nvGrpSpPr>
          <p:cNvPr id="5180" name="Group 5"/>
          <p:cNvGrpSpPr>
            <a:grpSpLocks/>
          </p:cNvGrpSpPr>
          <p:nvPr/>
        </p:nvGrpSpPr>
        <p:grpSpPr bwMode="auto">
          <a:xfrm>
            <a:off x="4087495" y="1729740"/>
            <a:ext cx="1000125" cy="277495"/>
            <a:chOff x="4087495" y="1729740"/>
            <a:chExt cx="1000125" cy="277495"/>
          </a:xfrm>
        </p:grpSpPr>
        <p:sp>
          <p:nvSpPr>
            <p:cNvPr id="5181" name="Rect 0"/>
            <p:cNvSpPr>
              <a:spLocks/>
            </p:cNvSpPr>
            <p:nvPr/>
          </p:nvSpPr>
          <p:spPr bwMode="auto">
            <a:xfrm>
              <a:off x="4087495" y="1734820"/>
              <a:ext cx="843280" cy="247015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numCol="1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5182" name="Rect 0"/>
            <p:cNvSpPr txBox="1">
              <a:spLocks/>
            </p:cNvSpPr>
            <p:nvPr/>
          </p:nvSpPr>
          <p:spPr bwMode="auto">
            <a:xfrm>
              <a:off x="4665345" y="1729740"/>
              <a:ext cx="422275" cy="2774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lvl="1" indent="-28575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lvl="2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lvl="3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lvl="4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lvl="5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lvl="6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lvl="7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lvl="8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</a:p>
          </p:txBody>
        </p:sp>
      </p:grpSp>
      <p:graphicFrame>
        <p:nvGraphicFramePr>
          <p:cNvPr id="5183" name="Table 3"/>
          <p:cNvGraphicFramePr>
            <a:graphicFrameLocks noGrp="1"/>
          </p:cNvGraphicFramePr>
          <p:nvPr/>
        </p:nvGraphicFramePr>
        <p:xfrm>
          <a:off x="257175" y="2256155"/>
          <a:ext cx="6114415" cy="24688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39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확정 로트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넘버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수량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사유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상태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체크코드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815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PASSLOTNO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PASSNOREC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PASSREASON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C_STATE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WORKER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MAKEDATE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CHKCODE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84" name="Rect 0"/>
          <p:cNvSpPr>
            <a:spLocks/>
          </p:cNvSpPr>
          <p:nvPr/>
        </p:nvSpPr>
        <p:spPr>
          <a:xfrm>
            <a:off x="6971665" y="2733040"/>
            <a:ext cx="1303655" cy="3562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>
                <a:solidFill>
                  <a:schemeClr val="tx1"/>
                </a:solidFill>
                <a:latin typeface="굴림" charset="0"/>
                <a:ea typeface="굴림" charset="0"/>
              </a:rPr>
              <a:t>확정로트 이력 조회</a:t>
            </a:r>
          </a:p>
        </p:txBody>
      </p:sp>
      <p:sp>
        <p:nvSpPr>
          <p:cNvPr id="5185" name="Rect 0"/>
          <p:cNvSpPr>
            <a:spLocks/>
          </p:cNvSpPr>
          <p:nvPr/>
        </p:nvSpPr>
        <p:spPr>
          <a:xfrm>
            <a:off x="6607810" y="1633855"/>
            <a:ext cx="932815" cy="69405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>
                <a:solidFill>
                  <a:schemeClr val="dk1"/>
                </a:solidFill>
              </a:rPr>
              <a:t>P_Lot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확정로트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5186" name="Rect 0"/>
          <p:cNvSpPr>
            <a:spLocks/>
          </p:cNvSpPr>
          <p:nvPr/>
        </p:nvSpPr>
        <p:spPr>
          <a:xfrm>
            <a:off x="7623810" y="1622425"/>
            <a:ext cx="932815" cy="694690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900" b="0" i="0">
                <a:solidFill>
                  <a:schemeClr val="dk1"/>
                </a:solidFill>
                <a:latin typeface="맑은 고딕" charset="0"/>
                <a:ea typeface="맑은 고딕" charset="0"/>
                <a:cs typeface="+mn-cs"/>
              </a:rPr>
              <a:t>SysManList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사용자 이름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5190" name="도형 21"/>
          <p:cNvSpPr>
            <a:spLocks/>
          </p:cNvSpPr>
          <p:nvPr/>
        </p:nvSpPr>
        <p:spPr>
          <a:xfrm rot="16200000" flipH="1">
            <a:off x="7265035" y="2136140"/>
            <a:ext cx="177800" cy="560070"/>
          </a:xfrm>
          <a:prstGeom prst="bentConnector2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91" name="도형 22"/>
          <p:cNvSpPr>
            <a:spLocks/>
          </p:cNvSpPr>
          <p:nvPr/>
        </p:nvSpPr>
        <p:spPr>
          <a:xfrm rot="5400000">
            <a:off x="7762240" y="2170430"/>
            <a:ext cx="182880" cy="474345"/>
          </a:xfrm>
          <a:prstGeom prst="bentConnector2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192" name="도형 25"/>
          <p:cNvCxnSpPr/>
          <p:nvPr/>
        </p:nvCxnSpPr>
        <p:spPr>
          <a:xfrm>
            <a:off x="7603490" y="2494915"/>
            <a:ext cx="635" cy="21780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93" name="도형 33"/>
          <p:cNvSpPr>
            <a:spLocks/>
          </p:cNvSpPr>
          <p:nvPr/>
        </p:nvSpPr>
        <p:spPr>
          <a:xfrm>
            <a:off x="6971665" y="4232275"/>
            <a:ext cx="1303655" cy="3562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>
                <a:solidFill>
                  <a:schemeClr val="tx1"/>
                </a:solidFill>
                <a:latin typeface="굴림" charset="0"/>
                <a:ea typeface="굴림" charset="0"/>
              </a:rPr>
              <a:t>확정로트 이력 </a:t>
            </a:r>
          </a:p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>
                <a:solidFill>
                  <a:schemeClr val="tx1"/>
                </a:solidFill>
                <a:latin typeface="굴림" charset="0"/>
                <a:ea typeface="굴림" charset="0"/>
              </a:rPr>
              <a:t>상세 조회</a:t>
            </a:r>
          </a:p>
        </p:txBody>
      </p:sp>
      <p:sp>
        <p:nvSpPr>
          <p:cNvPr id="5194" name="도형 34"/>
          <p:cNvSpPr>
            <a:spLocks/>
          </p:cNvSpPr>
          <p:nvPr/>
        </p:nvSpPr>
        <p:spPr>
          <a:xfrm>
            <a:off x="6607810" y="3133090"/>
            <a:ext cx="932815" cy="69405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 b="0" i="0">
                <a:solidFill>
                  <a:schemeClr val="dk1"/>
                </a:solidFill>
                <a:latin typeface="맑은 고딕" charset="0"/>
                <a:ea typeface="+mn-ea"/>
                <a:cs typeface="+mn-cs"/>
              </a:rPr>
              <a:t>P_Combine_B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ko-KR" sz="800" b="0" i="0">
                <a:solidFill>
                  <a:schemeClr val="dk1"/>
                </a:solidFill>
                <a:latin typeface="맑은 고딕" charset="0"/>
                <a:ea typeface="+mn-ea"/>
                <a:cs typeface="+mn-cs"/>
              </a:rPr>
              <a:t>불량 대기</a:t>
            </a:r>
            <a:endParaRPr lang="ko-KR" altLang="en-US" sz="800" b="0" i="0">
              <a:solidFill>
                <a:schemeClr val="dk1"/>
              </a:solidFill>
              <a:latin typeface="맑은 고딕" charset="0"/>
              <a:ea typeface="+mn-ea"/>
              <a:cs typeface="+mn-cs"/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 b="0" i="0">
                <a:solidFill>
                  <a:schemeClr val="dk1"/>
                </a:solidFill>
                <a:latin typeface="맑은 고딕" charset="0"/>
                <a:ea typeface="+mn-ea"/>
                <a:cs typeface="+mn-cs"/>
              </a:rPr>
              <a:t> 묶음 이력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5195" name="도형 35"/>
          <p:cNvSpPr>
            <a:spLocks/>
          </p:cNvSpPr>
          <p:nvPr/>
        </p:nvSpPr>
        <p:spPr>
          <a:xfrm>
            <a:off x="7623810" y="3121660"/>
            <a:ext cx="932815" cy="694690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 b="0" i="0">
                <a:solidFill>
                  <a:schemeClr val="dk1"/>
                </a:solidFill>
                <a:latin typeface="맑은 고딕" charset="0"/>
                <a:ea typeface="+mn-ea"/>
                <a:cs typeface="+mn-cs"/>
              </a:rPr>
              <a:t>TB_StockMMrec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ko-KR" sz="800" b="0" i="0">
                <a:solidFill>
                  <a:schemeClr val="dk1"/>
                </a:solidFill>
                <a:latin typeface="맑은 고딕" charset="0"/>
                <a:ea typeface="+mn-ea"/>
                <a:cs typeface="+mn-cs"/>
              </a:rPr>
              <a:t>원자재 입출고 이력 현황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5196" name="도형 36"/>
          <p:cNvSpPr>
            <a:spLocks/>
          </p:cNvSpPr>
          <p:nvPr/>
        </p:nvSpPr>
        <p:spPr>
          <a:xfrm rot="16200000" flipH="1">
            <a:off x="7265035" y="3635375"/>
            <a:ext cx="177800" cy="560070"/>
          </a:xfrm>
          <a:prstGeom prst="bentConnector2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97" name="도형 37"/>
          <p:cNvSpPr>
            <a:spLocks/>
          </p:cNvSpPr>
          <p:nvPr/>
        </p:nvSpPr>
        <p:spPr>
          <a:xfrm rot="5400000">
            <a:off x="7762240" y="3669665"/>
            <a:ext cx="182880" cy="474345"/>
          </a:xfrm>
          <a:prstGeom prst="bentConnector2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198" name="도형 38"/>
          <p:cNvCxnSpPr/>
          <p:nvPr/>
        </p:nvCxnSpPr>
        <p:spPr>
          <a:xfrm>
            <a:off x="7603490" y="3994150"/>
            <a:ext cx="635" cy="21780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99" name="도형 39"/>
          <p:cNvSpPr>
            <a:spLocks/>
          </p:cNvSpPr>
          <p:nvPr/>
        </p:nvSpPr>
        <p:spPr>
          <a:xfrm>
            <a:off x="6971665" y="5800090"/>
            <a:ext cx="1303655" cy="3562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>
                <a:solidFill>
                  <a:schemeClr val="tx1"/>
                </a:solidFill>
                <a:latin typeface="굴림" charset="0"/>
                <a:ea typeface="굴림" charset="0"/>
              </a:rPr>
              <a:t>최종 확정 로트 조회</a:t>
            </a:r>
          </a:p>
        </p:txBody>
      </p:sp>
      <p:sp>
        <p:nvSpPr>
          <p:cNvPr id="5200" name="도형 40"/>
          <p:cNvSpPr>
            <a:spLocks/>
          </p:cNvSpPr>
          <p:nvPr/>
        </p:nvSpPr>
        <p:spPr>
          <a:xfrm>
            <a:off x="7159625" y="4720590"/>
            <a:ext cx="932815" cy="69405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P_FINALLOT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최종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확정로트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204" name="도형 44"/>
          <p:cNvCxnSpPr/>
          <p:nvPr/>
        </p:nvCxnSpPr>
        <p:spPr>
          <a:xfrm flipH="1">
            <a:off x="7623175" y="5414010"/>
            <a:ext cx="3175" cy="38671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      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생산 계획 관리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AP_ProductPlan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생산 계획 편성및 작업지시 확정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동상현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20**-**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SP07_QA_CheckRec_S1_HC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내역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테이블 </a:t>
                      </a: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P_Lot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PASSLOTNO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불/합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판정 로트 넘버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PASSNOREC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판정 총 수량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PASSREASON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판정 사유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WORKERNAME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-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 일시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CHKCDOE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체크코드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C_STATE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상태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조건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상태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C_STATE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판정합격로트번호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PASSLOTNO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판정폐기로트번호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NOPASSLOTNO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등록일시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MAKEDATE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/>
                        <a:buChar char="-"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SysManList 테이블의 WORKERID와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P_Lot 테이블의 MAKER를 조인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주요항목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SP07_QA_CheckRec_S2_HC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내역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테이블 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P_Combine_B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          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WORKCENTERCODE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MATLOTNO             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원자재 </a:t>
                      </a:r>
                      <a:r>
                        <a:rPr lang="ko-KR" altLang="ko-KR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로트번호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           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ko-KR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품목코드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             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품명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BADWAITINGNO      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등록수량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             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MAKER                   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등록자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             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등록일시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A.CHKCODE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-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체크코드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조건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체크코드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(CHKCODE)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/>
                        <a:buChar char="-"/>
                      </a:pPr>
                      <a:r>
                        <a:rPr lang="ko-KR" altLang="ko-KR" sz="11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P_Combine_B테이블의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MATLOTNO와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P_TB_StockMMrec테이블의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MATLOTNO를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조인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조회할 때 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DISTINCT하기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주요항목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SP07_QA_CheckRec_S3_HC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내역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테이블 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P_FINALLOT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MATLOTNO  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원자재 </a:t>
                      </a:r>
                      <a:r>
                        <a:rPr lang="ko-KR" altLang="ko-KR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로트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번호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FINALLOTNO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최종 합격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로트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번호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STOCKQTY   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합격 </a:t>
                      </a:r>
                      <a:r>
                        <a:rPr lang="ko-KR" altLang="ko-KR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갯수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조건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체크코드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(CHKCODE)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6530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46926"/>
              </p:ext>
            </p:extLst>
          </p:nvPr>
        </p:nvGraphicFramePr>
        <p:xfrm>
          <a:off x="1270" y="295275"/>
          <a:ext cx="12082780" cy="658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KDTB03_MES1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 관리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QA_Analysis</a:t>
                      </a: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폐기 내역 분석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강명서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김건희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조해찬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2023.06.24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960">
                <a:tc gridSpan="5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주요항목</a:t>
                      </a: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22860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상태 :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전 항목 수정 불가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화면 기능 고정으로 수정 안됨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3. </a:t>
                      </a:r>
                      <a:r>
                        <a:rPr lang="ko-KR" altLang="ko-KR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저장 프로시저 명   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SP07_QA_Analysis_S1</a:t>
                      </a:r>
                      <a:r>
                        <a:rPr lang="ko-KR" altLang="ko-KR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254000" lvl="1" indent="-254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/>
                        <a:buChar char=""/>
                      </a:pPr>
                      <a:r>
                        <a:rPr lang="ko-KR" altLang="ko-KR" sz="11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_</a:t>
                      </a:r>
                      <a:r>
                        <a:rPr lang="ko-KR" altLang="ko-KR" sz="11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Lot</a:t>
                      </a:r>
                      <a:r>
                        <a:rPr lang="ko-KR" altLang="ko-KR" sz="11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lvl="1" indent="-254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/>
                        <a:buChar char=""/>
                      </a:pP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저장 프로시저 명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SP07_QA_Analysis_S2</a:t>
                      </a: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ko-KR" sz="11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P_Combine_B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ko-KR" sz="11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TB_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MaterialOrder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11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저장 프로시저 명은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SP07_QA_Analysis_S2</a:t>
                      </a: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</a:rPr>
                        <a:t>TB_CustMaster</a:t>
                      </a: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8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        -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폐기일자</a:t>
                      </a:r>
                      <a:endParaRPr lang="en-US" altLang="ko-KR" sz="8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CHKCDOE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</a:t>
                      </a:r>
                      <a:r>
                        <a:rPr lang="ko-KR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불량코드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PASSREASON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-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 사유</a:t>
                      </a:r>
                      <a:endParaRPr lang="en-US" altLang="ko-KR" sz="8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PASSLOTNO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ko-KR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로트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넘버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MAKER             </a:t>
                      </a: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 </a:t>
                      </a:r>
                      <a:r>
                        <a:rPr lang="ko-KR" altLang="en-US" sz="800" b="0" i="0" kern="1200" baseline="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품질관리자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PASSNO            -</a:t>
                      </a: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불량수량</a:t>
                      </a:r>
                      <a:endParaRPr lang="en-US" altLang="ko-KR" sz="8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                 </a:t>
                      </a: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en-US" altLang="ko-KR" sz="8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CHKCDOE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</a:t>
                      </a:r>
                      <a:r>
                        <a:rPr lang="ko-KR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-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불량코드</a:t>
                      </a:r>
                      <a:endParaRPr lang="en-US" altLang="ko-KR" sz="8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</a:t>
                      </a:r>
                      <a:r>
                        <a:rPr lang="ko-KR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CDOE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</a:t>
                      </a:r>
                      <a:r>
                        <a:rPr lang="ko-KR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MAT</a:t>
                      </a:r>
                      <a:r>
                        <a:rPr lang="ko-KR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LOTNO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ko-KR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</a:t>
                      </a:r>
                      <a:r>
                        <a:rPr lang="ko-KR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원자재 </a:t>
                      </a: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LOT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                   -</a:t>
                      </a: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</a:t>
                      </a:r>
                      <a:endParaRPr lang="en-US" altLang="ko-KR" sz="8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                     -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품명</a:t>
                      </a:r>
                      <a:endParaRPr lang="en-US" altLang="ko-KR" sz="8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MAKER                           -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작업자</a:t>
                      </a:r>
                      <a:endParaRPr lang="en-US" altLang="ko-KR" sz="8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                    -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거래처 코드</a:t>
                      </a:r>
                      <a:endParaRPr lang="en-US" altLang="ko-KR" sz="8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BIZERQNO                     -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고객 번호</a:t>
                      </a:r>
                      <a:endParaRPr lang="en-US" altLang="ko-KR" sz="8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ASGNNO                        -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대표자</a:t>
                      </a:r>
                      <a:endParaRPr lang="en-US" altLang="ko-KR" sz="8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PHONE                           - </a:t>
                      </a:r>
                      <a:r>
                        <a:rPr lang="ko-KR" altLang="en-US" sz="800" b="0" i="0" kern="1200" baseline="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휴대번호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P_Lot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// </a:t>
                      </a:r>
                      <a:r>
                        <a:rPr lang="en-US" altLang="ko-KR" sz="900" b="0" i="0" kern="1200" baseline="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P_Combine_B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// </a:t>
                      </a:r>
                      <a:r>
                        <a:rPr lang="en-US" altLang="ko-KR" sz="900" b="0" i="0" kern="1200" baseline="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TB_MaterialOrder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// </a:t>
                      </a:r>
                      <a:r>
                        <a:rPr lang="en-US" altLang="ko-KR" sz="900" b="0" i="0" kern="1200" baseline="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TB_CustMAster</a:t>
                      </a:r>
                      <a:endParaRPr lang="ko-KR" altLang="en-US" sz="9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58" name="Rect 0"/>
          <p:cNvSpPr>
            <a:spLocks/>
          </p:cNvSpPr>
          <p:nvPr/>
        </p:nvSpPr>
        <p:spPr>
          <a:xfrm>
            <a:off x="3292389" y="2872421"/>
            <a:ext cx="3057843" cy="174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 bwMode="auto">
          <a:xfrm>
            <a:off x="9428480" y="-6350"/>
            <a:ext cx="2717800" cy="3022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47" name="Rect 0"/>
          <p:cNvSpPr>
            <a:spLocks/>
          </p:cNvSpPr>
          <p:nvPr/>
        </p:nvSpPr>
        <p:spPr>
          <a:xfrm>
            <a:off x="6957810" y="4314360"/>
            <a:ext cx="1304925" cy="383718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900" dirty="0" err="1" smtClean="0">
                <a:solidFill>
                  <a:schemeClr val="tx1"/>
                </a:solidFill>
                <a:latin typeface="굴림" charset="0"/>
                <a:ea typeface="굴림" charset="0"/>
              </a:rPr>
              <a:t>Custcode</a:t>
            </a:r>
            <a:r>
              <a:rPr lang="ko-KR" altLang="en-US" sz="900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를 통하여 거래처 조회</a:t>
            </a:r>
            <a:endParaRPr lang="ko-KR" altLang="en-US" sz="9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7090123" y="1294949"/>
            <a:ext cx="934085" cy="695960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 dirty="0">
                <a:solidFill>
                  <a:schemeClr val="dk1"/>
                </a:solidFill>
              </a:rPr>
              <a:t>P_LOT</a:t>
            </a: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굴림" charset="0"/>
                <a:ea typeface="굴림" charset="0"/>
              </a:rPr>
              <a:t>합불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굴림" charset="0"/>
                <a:ea typeface="굴림" charset="0"/>
              </a:rPr>
              <a:t>로트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굴림" charset="0"/>
                <a:ea typeface="굴림" charset="0"/>
              </a:rPr>
              <a:t>채번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 bwMode="auto">
          <a:xfrm>
            <a:off x="278130" y="1916430"/>
            <a:ext cx="572135" cy="254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 bwMode="auto">
          <a:xfrm>
            <a:off x="2062480" y="1633220"/>
            <a:ext cx="42418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85" name="Rect 0"/>
          <p:cNvSpPr>
            <a:spLocks/>
          </p:cNvSpPr>
          <p:nvPr/>
        </p:nvSpPr>
        <p:spPr>
          <a:xfrm>
            <a:off x="6541349" y="3114082"/>
            <a:ext cx="934085" cy="631190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ko-KR" altLang="ko-KR" sz="800" dirty="0" err="1">
                <a:solidFill>
                  <a:schemeClr val="dk1"/>
                </a:solidFill>
              </a:rPr>
              <a:t>P_Combine_B</a:t>
            </a: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불량 검사 대기 </a:t>
            </a:r>
            <a:r>
              <a:rPr lang="ko-KR" altLang="en-US" sz="800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상세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5187" name="Rect 0"/>
          <p:cNvSpPr>
            <a:spLocks/>
          </p:cNvSpPr>
          <p:nvPr/>
        </p:nvSpPr>
        <p:spPr>
          <a:xfrm>
            <a:off x="6941980" y="5144991"/>
            <a:ext cx="1230371" cy="96837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 err="1" smtClean="0">
                <a:solidFill>
                  <a:schemeClr val="dk1"/>
                </a:solidFill>
              </a:rPr>
              <a:t>TB_CustMaster</a:t>
            </a:r>
            <a:endParaRPr lang="en-US" altLang="ko-KR" sz="800" dirty="0" smtClean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 smtClean="0">
                <a:solidFill>
                  <a:schemeClr val="dk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 smtClean="0">
                <a:solidFill>
                  <a:schemeClr val="dk1"/>
                </a:solidFill>
                <a:latin typeface="굴림" charset="0"/>
                <a:ea typeface="굴림" charset="0"/>
              </a:rPr>
              <a:t>거래처 공동 기준 정보</a:t>
            </a:r>
            <a:r>
              <a:rPr lang="en-US" altLang="ko-KR" sz="800" dirty="0" smtClean="0">
                <a:solidFill>
                  <a:schemeClr val="dk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88" name="Rect 0"/>
          <p:cNvCxnSpPr/>
          <p:nvPr/>
        </p:nvCxnSpPr>
        <p:spPr bwMode="auto">
          <a:xfrm rot="16200000" flipH="1">
            <a:off x="7448581" y="2200375"/>
            <a:ext cx="213360" cy="3810"/>
          </a:xfrm>
          <a:prstGeom prst="bentConnector3">
            <a:avLst>
              <a:gd name="adj1" fmla="val 4988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0" name="Rect 0"/>
          <p:cNvSpPr>
            <a:spLocks/>
          </p:cNvSpPr>
          <p:nvPr/>
        </p:nvSpPr>
        <p:spPr>
          <a:xfrm>
            <a:off x="6891647" y="2261936"/>
            <a:ext cx="1437249" cy="420921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 불량 </a:t>
            </a:r>
            <a:r>
              <a:rPr lang="en-US" altLang="ko-KR" sz="900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LOT</a:t>
            </a:r>
            <a:r>
              <a:rPr lang="ko-KR" altLang="en-US" sz="900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만 </a:t>
            </a:r>
            <a:r>
              <a:rPr lang="ko-KR" altLang="en-US" sz="900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조회 </a:t>
            </a:r>
            <a:r>
              <a:rPr lang="ko-KR" altLang="en-US" sz="900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불량 코드를 통하여 조회</a:t>
            </a:r>
            <a:endParaRPr lang="ko-KR" altLang="en-US" sz="9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92" name="Rect 0"/>
          <p:cNvCxnSpPr/>
          <p:nvPr/>
        </p:nvCxnSpPr>
        <p:spPr bwMode="auto">
          <a:xfrm rot="16200000" flipH="1">
            <a:off x="7448467" y="4024185"/>
            <a:ext cx="234950" cy="3810"/>
          </a:xfrm>
          <a:prstGeom prst="bentConnector3">
            <a:avLst>
              <a:gd name="adj1" fmla="val 49889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4" name="Rect 0"/>
          <p:cNvSpPr>
            <a:spLocks/>
          </p:cNvSpPr>
          <p:nvPr/>
        </p:nvSpPr>
        <p:spPr>
          <a:xfrm>
            <a:off x="78973" y="1554480"/>
            <a:ext cx="6349046" cy="978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11" name="Rect 0"/>
          <p:cNvSpPr txBox="1">
            <a:spLocks/>
          </p:cNvSpPr>
          <p:nvPr/>
        </p:nvSpPr>
        <p:spPr>
          <a:xfrm>
            <a:off x="3171825" y="1304925"/>
            <a:ext cx="697230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20" name="Rect 0"/>
          <p:cNvSpPr txBox="1">
            <a:spLocks/>
          </p:cNvSpPr>
          <p:nvPr/>
        </p:nvSpPr>
        <p:spPr>
          <a:xfrm>
            <a:off x="1902460" y="1781175"/>
            <a:ext cx="680720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914400" rtl="0" eaLnBrk="1" latinLnBrk="1" hangingPunct="1">
              <a:buFontTx/>
              <a:buNone/>
            </a:pP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7527" y="1122097"/>
            <a:ext cx="1571625" cy="245745"/>
            <a:chOff x="24130" y="1047750"/>
            <a:chExt cx="1571625" cy="245745"/>
          </a:xfrm>
        </p:grpSpPr>
        <p:sp>
          <p:nvSpPr>
            <p:cNvPr id="5200" name="Rect 0"/>
            <p:cNvSpPr>
              <a:spLocks/>
            </p:cNvSpPr>
            <p:nvPr/>
          </p:nvSpPr>
          <p:spPr>
            <a:xfrm>
              <a:off x="669925" y="1056005"/>
              <a:ext cx="925830" cy="232410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numCol="1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241" name="Rect 0"/>
            <p:cNvSpPr txBox="1">
              <a:spLocks/>
            </p:cNvSpPr>
            <p:nvPr/>
          </p:nvSpPr>
          <p:spPr>
            <a:xfrm>
              <a:off x="24130" y="1047750"/>
              <a:ext cx="696595" cy="24574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r>
                <a:rPr lang="ko-KR" sz="1000" b="1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폐기</a:t>
              </a:r>
              <a:r>
                <a:rPr sz="1000" b="1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LOT</a:t>
              </a:r>
              <a:endParaRPr lang="ko-KR" altLang="en-US" sz="10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250" name="Rect 0"/>
          <p:cNvSpPr txBox="1">
            <a:spLocks/>
          </p:cNvSpPr>
          <p:nvPr/>
        </p:nvSpPr>
        <p:spPr>
          <a:xfrm>
            <a:off x="111519" y="1572310"/>
            <a:ext cx="1195455" cy="24622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sz="10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날짜별</a:t>
            </a:r>
            <a:r>
              <a:rPr lang="ko-KR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폐기 </a:t>
            </a:r>
            <a:r>
              <a:rPr lang="ko-KR" sz="10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로트</a:t>
            </a:r>
            <a:endParaRPr lang="ko-KR" altLang="en-US" sz="1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6274" y="2643203"/>
            <a:ext cx="6341745" cy="174607"/>
            <a:chOff x="114300" y="2396490"/>
            <a:chExt cx="6341745" cy="174607"/>
          </a:xfrm>
        </p:grpSpPr>
        <p:sp>
          <p:nvSpPr>
            <p:cNvPr id="5252" name="Rect 0"/>
            <p:cNvSpPr>
              <a:spLocks/>
            </p:cNvSpPr>
            <p:nvPr/>
          </p:nvSpPr>
          <p:spPr>
            <a:xfrm>
              <a:off x="114300" y="2407902"/>
              <a:ext cx="6341745" cy="163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036570" y="2396490"/>
              <a:ext cx="420370" cy="167640"/>
              <a:chOff x="3095625" y="2329180"/>
              <a:chExt cx="420370" cy="167640"/>
            </a:xfrm>
          </p:grpSpPr>
          <p:sp>
            <p:nvSpPr>
              <p:cNvPr id="5253" name="Rect 0"/>
              <p:cNvSpPr>
                <a:spLocks/>
              </p:cNvSpPr>
              <p:nvPr/>
            </p:nvSpPr>
            <p:spPr>
              <a:xfrm>
                <a:off x="3095625" y="2333625"/>
                <a:ext cx="420370" cy="1631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255" name="Rect 0"/>
              <p:cNvSpPr>
                <a:spLocks/>
              </p:cNvSpPr>
              <p:nvPr/>
            </p:nvSpPr>
            <p:spPr>
              <a:xfrm>
                <a:off x="3205480" y="2329180"/>
                <a:ext cx="173990" cy="16637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FontTx/>
                  <a:buNone/>
                  <a:defRPr/>
                </a:pPr>
                <a:endParaRPr lang="ko-KR" altLang="en-US" sz="700"/>
              </a:p>
            </p:txBody>
          </p:sp>
        </p:grpSp>
      </p:grpSp>
      <p:sp>
        <p:nvSpPr>
          <p:cNvPr id="5257" name="Rect 0"/>
          <p:cNvSpPr txBox="1">
            <a:spLocks/>
          </p:cNvSpPr>
          <p:nvPr/>
        </p:nvSpPr>
        <p:spPr>
          <a:xfrm>
            <a:off x="3318106" y="2926802"/>
            <a:ext cx="1235327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거래처 정보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261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74281"/>
              </p:ext>
            </p:extLst>
          </p:nvPr>
        </p:nvGraphicFramePr>
        <p:xfrm>
          <a:off x="165102" y="1823671"/>
          <a:ext cx="6189342" cy="62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25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05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</a:t>
                      </a:r>
                      <a:r>
                        <a:rPr lang="ko-KR" sz="105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 일자</a:t>
                      </a:r>
                      <a:endParaRPr lang="ko-KR" altLang="en-US" sz="105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5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</a:t>
                      </a:r>
                      <a:r>
                        <a:rPr lang="ko-KR" sz="105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량 코드 </a:t>
                      </a:r>
                      <a:endParaRPr lang="ko-KR" altLang="en-US" sz="105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5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</a:t>
                      </a:r>
                      <a:r>
                        <a:rPr lang="ko-KR" sz="105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 사유</a:t>
                      </a:r>
                      <a:endParaRPr lang="ko-KR" altLang="en-US" sz="105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5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</a:t>
                      </a:r>
                      <a:r>
                        <a:rPr lang="ko-KR" sz="105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 LOT</a:t>
                      </a:r>
                      <a:endParaRPr lang="ko-KR" altLang="en-US" sz="105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5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품질관리</a:t>
                      </a:r>
                      <a:r>
                        <a:rPr lang="ko-KR" sz="105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5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5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</a:t>
                      </a:r>
                      <a:r>
                        <a:rPr lang="ko-KR" sz="105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량 수량</a:t>
                      </a:r>
                      <a:endParaRPr lang="ko-KR" altLang="en-US" sz="105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16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05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MAKEDATE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05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CHKCODE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sz="95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PASSRESASON</a:t>
                      </a:r>
                      <a:endParaRPr lang="ko-KR" altLang="en-US" sz="95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05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PASSLOTNO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05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MAKER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05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PASSNO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62" name="도형 10"/>
          <p:cNvSpPr>
            <a:spLocks/>
          </p:cNvSpPr>
          <p:nvPr/>
        </p:nvSpPr>
        <p:spPr>
          <a:xfrm>
            <a:off x="78972" y="2879177"/>
            <a:ext cx="3115945" cy="3020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63" name="텍스트 상자 11"/>
          <p:cNvSpPr txBox="1">
            <a:spLocks/>
          </p:cNvSpPr>
          <p:nvPr/>
        </p:nvSpPr>
        <p:spPr>
          <a:xfrm>
            <a:off x="113627" y="2923723"/>
            <a:ext cx="155257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불량 원자재 및 작업장</a:t>
            </a:r>
            <a:endParaRPr lang="ko-KR" altLang="en-US" sz="1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264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02090"/>
              </p:ext>
            </p:extLst>
          </p:nvPr>
        </p:nvGraphicFramePr>
        <p:xfrm>
          <a:off x="133911" y="3397954"/>
          <a:ext cx="2889250" cy="2406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233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작업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원자재</a:t>
                      </a:r>
                      <a:r>
                        <a:rPr 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LOT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</a:t>
                      </a:r>
                      <a:r>
                        <a:rPr 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작업</a:t>
                      </a:r>
                      <a:r>
                        <a:rPr 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CHKCODE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WORKCENTERCODE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MATLOTNO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ITEMNAME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65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62234"/>
              </p:ext>
            </p:extLst>
          </p:nvPr>
        </p:nvGraphicFramePr>
        <p:xfrm>
          <a:off x="3311122" y="3407497"/>
          <a:ext cx="2942163" cy="95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거래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처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고객</a:t>
                      </a:r>
                      <a:r>
                        <a:rPr 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번호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대표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</a:t>
                      </a:r>
                      <a:r>
                        <a:rPr 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 번호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CUSTCODE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BIZREQNO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ASGNNAME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PHONE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963240" y="1130831"/>
            <a:ext cx="1594600" cy="277495"/>
            <a:chOff x="1722755" y="1072515"/>
            <a:chExt cx="1594600" cy="277495"/>
          </a:xfrm>
        </p:grpSpPr>
        <p:sp>
          <p:nvSpPr>
            <p:cNvPr id="5203" name="Rect 0"/>
            <p:cNvSpPr txBox="1">
              <a:spLocks/>
            </p:cNvSpPr>
            <p:nvPr/>
          </p:nvSpPr>
          <p:spPr>
            <a:xfrm>
              <a:off x="1722755" y="1072515"/>
              <a:ext cx="801370" cy="2774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r>
                <a:rPr lang="ko-KR" sz="1000" b="1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불량 코드</a:t>
              </a:r>
              <a:endParaRPr lang="ko-KR" altLang="en-US" sz="10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Rect 0"/>
            <p:cNvSpPr>
              <a:spLocks/>
            </p:cNvSpPr>
            <p:nvPr/>
          </p:nvSpPr>
          <p:spPr>
            <a:xfrm>
              <a:off x="2391525" y="1082993"/>
              <a:ext cx="925830" cy="232410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numCol="1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561786" y="1093433"/>
            <a:ext cx="2792659" cy="287727"/>
            <a:chOff x="3354258" y="1060147"/>
            <a:chExt cx="2792659" cy="287727"/>
          </a:xfrm>
        </p:grpSpPr>
        <p:grpSp>
          <p:nvGrpSpPr>
            <p:cNvPr id="4" name="그룹 3"/>
            <p:cNvGrpSpPr/>
            <p:nvPr/>
          </p:nvGrpSpPr>
          <p:grpSpPr>
            <a:xfrm>
              <a:off x="3354258" y="1065862"/>
              <a:ext cx="2792659" cy="282012"/>
              <a:chOff x="3354258" y="1065862"/>
              <a:chExt cx="2792659" cy="282012"/>
            </a:xfrm>
          </p:grpSpPr>
          <p:sp>
            <p:nvSpPr>
              <p:cNvPr id="5213" name="Rect 0"/>
              <p:cNvSpPr txBox="1">
                <a:spLocks/>
              </p:cNvSpPr>
              <p:nvPr/>
            </p:nvSpPr>
            <p:spPr>
              <a:xfrm>
                <a:off x="3354258" y="1101653"/>
                <a:ext cx="1882760" cy="246221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r" defTabSz="914400" rtl="0" eaLnBrk="1" latinLnBrk="1" hangingPunct="1">
                  <a:buFontTx/>
                  <a:buNone/>
                </a:pPr>
                <a:r>
                  <a:rPr sz="1000" b="1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폐</a:t>
                </a:r>
                <a:r>
                  <a:rPr lang="ko-KR" sz="1000" b="1" dirty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기 </a:t>
                </a:r>
                <a:r>
                  <a:rPr lang="ko-KR" sz="1000" b="1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일자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                      ~</a:t>
                </a:r>
                <a:endParaRPr lang="ko-KR" altLang="en-US" sz="1000" b="1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5277602" y="1065862"/>
                <a:ext cx="869315" cy="278130"/>
                <a:chOff x="3962400" y="1024255"/>
                <a:chExt cx="869315" cy="278130"/>
              </a:xfrm>
            </p:grpSpPr>
            <p:sp>
              <p:nvSpPr>
                <p:cNvPr id="5260" name="텍스트 상자 3"/>
                <p:cNvSpPr txBox="1">
                  <a:spLocks/>
                </p:cNvSpPr>
                <p:nvPr/>
              </p:nvSpPr>
              <p:spPr>
                <a:xfrm>
                  <a:off x="4425315" y="1024255"/>
                  <a:ext cx="406400" cy="278130"/>
                </a:xfrm>
                <a:prstGeom prst="rect">
                  <a:avLst/>
                </a:prstGeom>
                <a:noFill/>
                <a:ln w="0">
                  <a:noFill/>
                  <a:prstDash/>
                </a:ln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algn="l" defTabSz="914400" rtl="0" eaLnBrk="1" latinLnBrk="1" hangingPunct="1">
                    <a:buFontTx/>
                    <a:buNone/>
                  </a:pPr>
                  <a:r>
                    <a:rPr sz="1000" b="1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▼</a:t>
                  </a:r>
                  <a:endParaRPr lang="ko-KR" altLang="en-US" sz="1000" b="1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2" name="Rect 0"/>
                <p:cNvSpPr>
                  <a:spLocks/>
                </p:cNvSpPr>
                <p:nvPr/>
              </p:nvSpPr>
              <p:spPr>
                <a:xfrm>
                  <a:off x="3962400" y="1052692"/>
                  <a:ext cx="742604" cy="232410"/>
                </a:xfrm>
                <a:prstGeom prst="rect">
                  <a:avLst/>
                </a:prstGeom>
                <a:noFill/>
                <a:ln w="12700" cap="sq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</p:spPr>
              <p:txBody>
                <a:bodyPr vert="horz" wrap="square" lIns="90170" tIns="46990" rIns="90170" bIns="46990" numCol="1" anchor="t">
                  <a:noAutofit/>
                </a:bodyPr>
                <a:lstStyle/>
                <a:p>
                  <a:pPr marL="0" indent="0" algn="l" defTabSz="914400" rtl="0" eaLnBrk="1" latinLnBrk="1" hangingPunct="1">
                    <a:buFontTx/>
                    <a:buNone/>
                  </a:pPr>
                  <a:endParaRPr lang="ko-KR" altLang="en-US" sz="1800"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4176829" y="1060147"/>
              <a:ext cx="869315" cy="278130"/>
              <a:chOff x="3962400" y="1024255"/>
              <a:chExt cx="869315" cy="278130"/>
            </a:xfrm>
          </p:grpSpPr>
          <p:sp>
            <p:nvSpPr>
              <p:cNvPr id="58" name="텍스트 상자 3"/>
              <p:cNvSpPr txBox="1">
                <a:spLocks/>
              </p:cNvSpPr>
              <p:nvPr/>
            </p:nvSpPr>
            <p:spPr>
              <a:xfrm>
                <a:off x="4425315" y="1024255"/>
                <a:ext cx="406400" cy="27813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l" defTabSz="914400" rtl="0" eaLnBrk="1" latinLnBrk="1" hangingPunct="1">
                  <a:buFontTx/>
                  <a:buNone/>
                </a:pPr>
                <a:r>
                  <a:rPr sz="1000" b="1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▼</a:t>
                </a:r>
                <a:endParaRPr lang="ko-KR" altLang="en-US" sz="1000" b="1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Rect 0"/>
              <p:cNvSpPr>
                <a:spLocks/>
              </p:cNvSpPr>
              <p:nvPr/>
            </p:nvSpPr>
            <p:spPr>
              <a:xfrm>
                <a:off x="3962400" y="1052692"/>
                <a:ext cx="742604" cy="232410"/>
              </a:xfrm>
              <a:prstGeom prst="rect">
                <a:avLst/>
              </a:prstGeom>
              <a:noFill/>
              <a:ln w="1270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</p:spPr>
            <p:txBody>
              <a:bodyPr vert="horz" wrap="square" lIns="90170" tIns="46990" rIns="90170" bIns="46990" numCol="1" anchor="t">
                <a:noAutofit/>
              </a:bodyPr>
              <a:lstStyle/>
              <a:p>
                <a:pPr marL="0" indent="0" algn="l" defTabSz="914400" rtl="0" eaLnBrk="1" latinLnBrk="1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 rot="16200000">
            <a:off x="1726247" y="4308009"/>
            <a:ext cx="3020694" cy="163029"/>
            <a:chOff x="114300" y="2396490"/>
            <a:chExt cx="6341745" cy="174607"/>
          </a:xfrm>
        </p:grpSpPr>
        <p:sp>
          <p:nvSpPr>
            <p:cNvPr id="75" name="Rect 0"/>
            <p:cNvSpPr>
              <a:spLocks/>
            </p:cNvSpPr>
            <p:nvPr/>
          </p:nvSpPr>
          <p:spPr>
            <a:xfrm>
              <a:off x="114300" y="2407902"/>
              <a:ext cx="6341745" cy="163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3036570" y="2396490"/>
              <a:ext cx="420370" cy="167640"/>
              <a:chOff x="3095625" y="2329180"/>
              <a:chExt cx="420370" cy="16764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>
              <a:xfrm>
                <a:off x="3095625" y="2333625"/>
                <a:ext cx="420370" cy="1631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>
              <a:xfrm>
                <a:off x="3205480" y="2329180"/>
                <a:ext cx="173990" cy="16637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latinLnBrk="0">
                  <a:buFontTx/>
                  <a:buNone/>
                  <a:defRPr lang="en-GB" altLang="en-US"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FontTx/>
                  <a:buNone/>
                  <a:defRPr/>
                </a:pPr>
                <a:endParaRPr lang="ko-KR" altLang="en-US" sz="700"/>
              </a:p>
            </p:txBody>
          </p:sp>
        </p:grpSp>
      </p:grpSp>
      <p:sp>
        <p:nvSpPr>
          <p:cNvPr id="79" name="Rect 0"/>
          <p:cNvSpPr>
            <a:spLocks/>
          </p:cNvSpPr>
          <p:nvPr/>
        </p:nvSpPr>
        <p:spPr>
          <a:xfrm>
            <a:off x="7571569" y="3131306"/>
            <a:ext cx="996205" cy="631190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 err="1" smtClean="0">
                <a:solidFill>
                  <a:schemeClr val="tx1"/>
                </a:solidFill>
                <a:latin typeface="굴림" charset="0"/>
                <a:ea typeface="굴림" charset="0"/>
              </a:rPr>
              <a:t>TB_MaterialOrder</a:t>
            </a:r>
            <a:r>
              <a:rPr lang="en-US" altLang="ko-KR" sz="800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불량 검사 대기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7017264" y="2611695"/>
            <a:ext cx="1039487" cy="412230"/>
            <a:chOff x="9859645" y="3357879"/>
            <a:chExt cx="1329691" cy="624206"/>
          </a:xfrm>
        </p:grpSpPr>
        <p:cxnSp>
          <p:nvCxnSpPr>
            <p:cNvPr id="82" name="Rect 0"/>
            <p:cNvCxnSpPr/>
            <p:nvPr/>
          </p:nvCxnSpPr>
          <p:spPr bwMode="auto">
            <a:xfrm rot="5400000">
              <a:off x="9798685" y="3418840"/>
              <a:ext cx="624205" cy="502285"/>
            </a:xfrm>
            <a:prstGeom prst="bentConnector3">
              <a:avLst>
                <a:gd name="adj1" fmla="val 50000"/>
              </a:avLst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Rect 0"/>
            <p:cNvCxnSpPr/>
            <p:nvPr/>
          </p:nvCxnSpPr>
          <p:spPr bwMode="auto">
            <a:xfrm rot="16200000" flipH="1">
              <a:off x="10621328" y="3414077"/>
              <a:ext cx="624205" cy="511810"/>
            </a:xfrm>
            <a:prstGeom prst="bentConnector3">
              <a:avLst>
                <a:gd name="adj1" fmla="val 50000"/>
              </a:avLst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Rect 0"/>
          <p:cNvCxnSpPr/>
          <p:nvPr/>
        </p:nvCxnSpPr>
        <p:spPr bwMode="auto">
          <a:xfrm rot="16200000" flipH="1">
            <a:off x="7458225" y="4911017"/>
            <a:ext cx="234950" cy="3810"/>
          </a:xfrm>
          <a:prstGeom prst="bentConnector3">
            <a:avLst>
              <a:gd name="adj1" fmla="val 49889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29205"/>
              </p:ext>
            </p:extLst>
          </p:nvPr>
        </p:nvGraphicFramePr>
        <p:xfrm>
          <a:off x="134817" y="728663"/>
          <a:ext cx="12043508" cy="593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KDTB03_MES1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SUB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품질 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QA_Analysis</a:t>
                      </a:r>
                      <a:endParaRPr lang="ko-KR" altLang="en-US" sz="9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폐기 내역 분석</a:t>
                      </a:r>
                      <a:endParaRPr lang="en-US" altLang="ko-KR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강명서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김건희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조해찬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2023.06.24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3"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처 리 요 약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4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▣ 주요항목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조회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SP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명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SP07_QA_Analysis_S1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조회 내역 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조회 테이블 </a:t>
                      </a:r>
                      <a:r>
                        <a:rPr kumimoji="0" lang="en-US" altLang="ko-KR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P_Lot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MAKEDATE     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폐기 일자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CHKCDOE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      </a:t>
                      </a:r>
                      <a:r>
                        <a:rPr kumimoji="0" lang="ko-KR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  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불량 코드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PASSREASON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 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폐기 사유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PASSLOTNO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kumimoji="0" lang="ko-KR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   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폐기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로트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 넘버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MAKER           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품질 관리자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PASSNO         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불량수량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조회 조건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폐기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LOT (</a:t>
                      </a:r>
                      <a:r>
                        <a:rPr kumimoji="0" lang="ko-KR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PASSLOTNO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불량 코드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CHKCDOE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 </a:t>
                      </a:r>
                      <a:endParaRPr lang="ko-KR" altLang="en-US" sz="10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폐기 일자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charset="0"/>
                          <a:ea typeface="굴림" charset="0"/>
                          <a:cs typeface="+mn-cs"/>
                        </a:rPr>
                        <a:t>BETWEEN STARTDATE AND ENDDATE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▣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주요항목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조회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SP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명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SP07_QA_Analysis_S2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조회 내역 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조회 테이블 </a:t>
                      </a:r>
                      <a:r>
                        <a:rPr lang="en-US" altLang="ko-KR" sz="900" b="0" i="0" kern="1200" baseline="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P_Combine_B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,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TB_MaterialOrder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                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CHKCDOE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</a:t>
                      </a:r>
                      <a:r>
                        <a:rPr lang="ko-KR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-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불량코드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</a:t>
                      </a:r>
                      <a:r>
                        <a:rPr lang="ko-KR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CDOE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</a:t>
                      </a:r>
                      <a:r>
                        <a:rPr lang="ko-KR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MAT</a:t>
                      </a:r>
                      <a:r>
                        <a:rPr lang="ko-KR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LOTNO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ko-KR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</a:t>
                      </a:r>
                      <a:r>
                        <a:rPr lang="ko-KR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원자재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LOT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                   -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</a:t>
                      </a:r>
                      <a:endParaRPr lang="en-US" altLang="ko-KR" sz="10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                     -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품명</a:t>
                      </a:r>
                      <a:endParaRPr lang="en-US" altLang="ko-KR" sz="10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MAKER                           -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작업자</a:t>
                      </a:r>
                      <a:endParaRPr lang="en-US" altLang="ko-KR" sz="10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조회 조건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: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거래처 코드 (CHKCODE)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/>
                        <a:buChar char="-"/>
                      </a:pPr>
                      <a:r>
                        <a:rPr lang="ko-KR" altLang="ko-KR" sz="11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P_Combine_B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테이블의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MATLOTNO</a:t>
                      </a:r>
                      <a:r>
                        <a:rPr lang="ko-KR" altLang="ko-KR" sz="11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와</a:t>
                      </a:r>
                      <a:endParaRPr lang="ko-KR" altLang="en-US" sz="11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TB_MaterialOrder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테이블의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MATLOTNO를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조인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 smtClean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ko-KR" sz="11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P_Combine_B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CUSTCODE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테이블을 추가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(</a:t>
                      </a:r>
                      <a:r>
                        <a:rPr lang="ko-KR" altLang="en-US" sz="11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보이지 않게 하기</a:t>
                      </a:r>
                      <a:r>
                        <a:rPr lang="en-US" altLang="ko-KR" sz="11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▣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주요항목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조회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SP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명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SP07_QA_Analysis_S3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조회 내역 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조회 테이블 </a:t>
                      </a:r>
                      <a:r>
                        <a:rPr lang="en-US" altLang="ko-KR" sz="900" b="0" i="0" kern="1200" baseline="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TB_CustMAster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                    -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거래처 코드</a:t>
                      </a:r>
                      <a:endParaRPr lang="en-US" altLang="ko-KR" sz="10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BIZERQNO                     -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고객 번호</a:t>
                      </a:r>
                      <a:endParaRPr lang="en-US" altLang="ko-KR" sz="10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ASGNNO                        -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대표자</a:t>
                      </a:r>
                      <a:endParaRPr lang="en-US" altLang="ko-KR" sz="1000" b="0" i="0" kern="1200" baseline="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PHONE                          - </a:t>
                      </a:r>
                      <a:r>
                        <a:rPr lang="ko-KR" altLang="en-US" sz="1000" b="0" i="0" kern="1200" baseline="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휴대번호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조건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거래처코드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(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CUST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CODE)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dk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361011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Pages>2</Pages>
  <Words>1979</Words>
  <Characters>0</Characters>
  <Application>Microsoft Office PowerPoint</Application>
  <DocSecurity>0</DocSecurity>
  <PresentationFormat>와이드스크린</PresentationFormat>
  <Lines>0</Lines>
  <Paragraphs>642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HY울릉도L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550</dc:creator>
  <cp:lastModifiedBy>admin</cp:lastModifiedBy>
  <cp:revision>13</cp:revision>
  <dcterms:modified xsi:type="dcterms:W3CDTF">2023-06-29T01:43:35Z</dcterms:modified>
  <cp:version>9.104.165.50235</cp:version>
</cp:coreProperties>
</file>