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2" r:id="rId24"/>
    <p:sldMasterId id="2147483673" r:id="rId26"/>
  </p:sldMasterIdLst>
  <p:sldIdLst>
    <p:sldId id="256" r:id="rId28"/>
    <p:sldId id="257" r:id="rId29"/>
    <p:sldId id="278" r:id="rId30"/>
    <p:sldId id="258" r:id="rId31"/>
    <p:sldId id="259" r:id="rId32"/>
    <p:sldId id="260" r:id="rId33"/>
    <p:sldId id="272" r:id="rId34"/>
    <p:sldId id="265" r:id="rId35"/>
    <p:sldId id="266" r:id="rId36"/>
    <p:sldId id="267" r:id="rId37"/>
    <p:sldId id="268" r:id="rId38"/>
    <p:sldId id="270" r:id="rId39"/>
    <p:sldId id="269" r:id="rId40"/>
    <p:sldId id="271" r:id="rId41"/>
    <p:sldId id="277" r:id="rId42"/>
    <p:sldId id="276" r:id="rId4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73" d="100"/>
          <a:sy n="73" d="100"/>
        </p:scale>
        <p:origin x="594" y="10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3" Type="http://schemas.openxmlformats.org/officeDocument/2006/relationships/slide" Target="slides/slide16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8/8/2023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8/8/2023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8/8/2023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6/13/2013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�#�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8" Type="http://schemas.openxmlformats.org/officeDocument/2006/relationships/image" Target="../media/image7.png"></Relationship><Relationship Id="rId3" Type="http://schemas.openxmlformats.org/officeDocument/2006/relationships/image" Target="../media/image2.png"></Relationship><Relationship Id="rId7" Type="http://schemas.openxmlformats.org/officeDocument/2006/relationships/image" Target="../media/image6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5.png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png"></Relationship><Relationship Id="rId9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43.png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7.png"></Relationship><Relationship Id="rId7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44.png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7.png"></Relationship><Relationship Id="rId7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46.png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7.png"></Relationship><Relationship Id="rId7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45.png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7.png"></Relationship><Relationship Id="rId7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47.png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7.png"></Relationship><Relationship Id="rId7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7" Type="http://schemas.openxmlformats.org/officeDocument/2006/relationships/image" Target="../media/image53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52.png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7.png"></Relationship><Relationship Id="rId8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4" Type="http://schemas.openxmlformats.org/officeDocument/2006/relationships/image" Target="../media/image7.png"></Relationship><Relationship Id="rId5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7" Type="http://schemas.openxmlformats.org/officeDocument/2006/relationships/image" Target="../media/image12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11.png"></Relationship><Relationship Id="rId5" Type="http://schemas.openxmlformats.org/officeDocument/2006/relationships/image" Target="../media/image10.png"></Relationship><Relationship Id="rId4" Type="http://schemas.openxmlformats.org/officeDocument/2006/relationships/image" Target="../media/image7.png"></Relationship><Relationship Id="rId8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65349741.png"></Relationship><Relationship Id="rId3" Type="http://schemas.openxmlformats.org/officeDocument/2006/relationships/image" Target="../media/fImage6534998467.png"></Relationship><Relationship Id="rId4" Type="http://schemas.openxmlformats.org/officeDocument/2006/relationships/image" Target="../media/image8.png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image" Target="../media/image16.png"></Relationship><Relationship Id="rId3" Type="http://schemas.openxmlformats.org/officeDocument/2006/relationships/image" Target="../media/image9.png"></Relationship><Relationship Id="rId7" Type="http://schemas.openxmlformats.org/officeDocument/2006/relationships/image" Target="../media/image15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14.png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7.png"></Relationship><Relationship Id="rId9" Type="http://schemas.openxmlformats.org/officeDocument/2006/relationships/image" Target="../media/image17.png"></Relationship><Relationship Id="rId10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image" Target="../media/image21.png"></Relationship><Relationship Id="rId3" Type="http://schemas.openxmlformats.org/officeDocument/2006/relationships/image" Target="../media/image9.png"></Relationship><Relationship Id="rId7" Type="http://schemas.openxmlformats.org/officeDocument/2006/relationships/image" Target="../media/image20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19.png"></Relationship><Relationship Id="rId5" Type="http://schemas.openxmlformats.org/officeDocument/2006/relationships/image" Target="../media/image18.png"></Relationship><Relationship Id="rId4" Type="http://schemas.openxmlformats.org/officeDocument/2006/relationships/image" Target="../media/image7.png"></Relationship><Relationship Id="rId9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image" Target="../media/image25.png"></Relationship><Relationship Id="rId13" Type="http://schemas.openxmlformats.org/officeDocument/2006/relationships/image" Target="../media/image30.png"></Relationship><Relationship Id="rId3" Type="http://schemas.openxmlformats.org/officeDocument/2006/relationships/image" Target="../media/image9.png"></Relationship><Relationship Id="rId7" Type="http://schemas.openxmlformats.org/officeDocument/2006/relationships/image" Target="../media/image24.png"></Relationship><Relationship Id="rId12" Type="http://schemas.openxmlformats.org/officeDocument/2006/relationships/image" Target="../media/image29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23.png"></Relationship><Relationship Id="rId11" Type="http://schemas.openxmlformats.org/officeDocument/2006/relationships/image" Target="../media/image28.png"></Relationship><Relationship Id="rId5" Type="http://schemas.openxmlformats.org/officeDocument/2006/relationships/image" Target="../media/image22.png"></Relationship><Relationship Id="rId10" Type="http://schemas.openxmlformats.org/officeDocument/2006/relationships/image" Target="../media/image27.png"></Relationship><Relationship Id="rId4" Type="http://schemas.openxmlformats.org/officeDocument/2006/relationships/image" Target="../media/image7.png"></Relationship><Relationship Id="rId9" Type="http://schemas.openxmlformats.org/officeDocument/2006/relationships/image" Target="../media/image26.png"></Relationship><Relationship Id="rId1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5" Type="http://schemas.openxmlformats.org/officeDocument/2006/relationships/image" Target="../media/image48.png"></Relationship><Relationship Id="rId4" Type="http://schemas.openxmlformats.org/officeDocument/2006/relationships/image" Target="../media/image7.png"></Relationship><Relationship Id="rId6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41.png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7.png"></Relationship><Relationship Id="rId7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42.png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7.png"></Relationship><Relationship Id="rId7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85905" y="-1537970"/>
            <a:ext cx="6985000" cy="13819505"/>
            <a:chOff x="11685905" y="-1537970"/>
            <a:chExt cx="6985000" cy="138195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685905" y="-1147445"/>
              <a:ext cx="1952625" cy="7404735"/>
              <a:chOff x="11685905" y="-1147445"/>
              <a:chExt cx="1952625" cy="7404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685905" y="-1147445"/>
                <a:ext cx="1952625" cy="7404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1685905" y="6927215"/>
              <a:ext cx="1952625" cy="4298315"/>
              <a:chOff x="11685905" y="6927215"/>
              <a:chExt cx="1952625" cy="42983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11685905" y="6927215"/>
                <a:ext cx="1952625" cy="42983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210030" y="2955925"/>
              <a:ext cx="1952625" cy="8269605"/>
              <a:chOff x="14210030" y="2955925"/>
              <a:chExt cx="1952625" cy="826960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210030" y="2955925"/>
                <a:ext cx="1952625" cy="826960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210030" y="-1537970"/>
              <a:ext cx="1952625" cy="3776980"/>
              <a:chOff x="14210030" y="-1537970"/>
              <a:chExt cx="1952625" cy="377698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14210030" y="-1537970"/>
                <a:ext cx="1952625" cy="377698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708755" y="7983855"/>
              <a:ext cx="1952625" cy="4298315"/>
              <a:chOff x="16708755" y="7983855"/>
              <a:chExt cx="1952625" cy="42983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16708755" y="7983855"/>
                <a:ext cx="1952625" cy="42983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718280" y="5343525"/>
              <a:ext cx="1952625" cy="1952625"/>
              <a:chOff x="16718280" y="5343525"/>
              <a:chExt cx="1952625" cy="195262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718280" y="5343525"/>
                <a:ext cx="1952625" cy="195262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08755" y="-1028700"/>
              <a:ext cx="1952625" cy="5683885"/>
              <a:chOff x="16708755" y="-1028700"/>
              <a:chExt cx="1952625" cy="568388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0800000">
                <a:off x="16708755" y="-1028700"/>
                <a:ext cx="1952625" cy="5683885"/>
              </a:xfrm>
              <a:prstGeom prst="rect">
                <a:avLst/>
              </a:prstGeom>
            </p:spPr>
          </p:pic>
        </p:grpSp>
      </p:grpSp>
      <p:sp>
        <p:nvSpPr>
          <p:cNvPr id="25" name="Object 25"/>
          <p:cNvSpPr txBox="1"/>
          <p:nvPr/>
        </p:nvSpPr>
        <p:spPr>
          <a:xfrm>
            <a:off x="819785" y="92011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MES 시스템 구축과정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819785" y="5811520"/>
            <a:ext cx="15661640" cy="255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품질 관리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819785" y="7306945"/>
            <a:ext cx="12452985" cy="93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for 스마트 팩토리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819785" y="664845"/>
            <a:ext cx="267081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1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2023-06-2</a:t>
            </a:r>
            <a:r>
              <a:rPr lang="ko-KR" sz="1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9 </a:t>
            </a:r>
            <a:r>
              <a:rPr lang="ko-KR" sz="1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~ </a:t>
            </a:r>
            <a:r>
              <a:rPr lang="en-US" sz="1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2023-0</a:t>
            </a:r>
            <a:r>
              <a:rPr lang="ko-KR" sz="1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7</a:t>
            </a:r>
            <a:r>
              <a:rPr lang="ko-KR" sz="1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 - 0</a:t>
            </a:r>
            <a:r>
              <a:rPr lang="ko-KR" sz="1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6</a:t>
            </a:r>
            <a:endParaRPr lang="ko-KR" altLang="en-US" sz="14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2170" y="1993900"/>
            <a:ext cx="12436475" cy="4685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/>
          </a:p>
          <a:p>
            <a:r>
              <a:rPr lang="en-US" sz="6000" dirty="0" smtClean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그룹 : Jackpot Factory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PROJECT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819785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 스마트 팩토리 교육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1709400" y="9624695"/>
            <a:ext cx="575627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JackPot Factory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-1. 주요화면 - 불량 품목 등록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-1. 주요화면 - 불량 품목 등록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-1. 주요화면 - 불량 품목 등록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-2. 주요화면 - 불량 판정 등록 이력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-3. 주요화면 - 폐기 내역 분석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/>
          </p:cNvSpPr>
          <p:nvPr/>
        </p:nvSpPr>
        <p:spPr>
          <a:xfrm>
            <a:off x="1376045" y="331470"/>
            <a:ext cx="853122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7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7</a:t>
            </a:r>
            <a:r>
              <a:rPr lang="ko-KR" sz="4000" spc="-7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. 프로그램 시연 후 느낀 점</a:t>
            </a:r>
            <a:r>
              <a:rPr lang="en-US" altLang="ko-KR" sz="4000" spc="-7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-</a:t>
            </a:r>
            <a:r>
              <a:rPr lang="ko-KR" altLang="en-US" sz="4000" spc="-7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조해찬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/>
          </p:cNvSpPr>
          <p:nvPr/>
        </p:nvSpPr>
        <p:spPr>
          <a:xfrm>
            <a:off x="8242300" y="5568315"/>
            <a:ext cx="9576435" cy="1628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sz="2000">
                <a:solidFill>
                  <a:schemeClr val="tx1"/>
                </a:solidFill>
                <a:latin typeface="Pretendard" charset="0"/>
                <a:cs typeface="Pretendard" charset="0"/>
              </a:rPr>
              <a:t>1. 그리드의 전체수량과 텍스트박스의 남은수량의 값을 연동</a:t>
            </a:r>
            <a:endParaRPr lang="ko-KR" altLang="en-US" sz="2000">
              <a:solidFill>
                <a:schemeClr val="tx1"/>
              </a:solidFill>
              <a:latin typeface="Pretendard" charset="0"/>
              <a:cs typeface="Pretendard" charset="0"/>
            </a:endParaRPr>
          </a:p>
          <a:p>
            <a:pPr marL="0" indent="0" algn="just" latinLnBrk="0">
              <a:buFontTx/>
              <a:buNone/>
            </a:pPr>
            <a:r>
              <a:rPr lang="ko-KR" sz="2000">
                <a:solidFill>
                  <a:schemeClr val="tx1"/>
                </a:solidFill>
                <a:latin typeface="Pretendard" charset="0"/>
                <a:cs typeface="Pretendard" charset="0"/>
              </a:rPr>
              <a:t>   하지만 셀 클릭시 연동이 되어서 버튼을 클릭한 뒤에는 바로 적용이 안 됨</a:t>
            </a:r>
            <a:endParaRPr lang="ko-KR" altLang="en-US" sz="2000">
              <a:solidFill>
                <a:schemeClr val="tx1"/>
              </a:solidFill>
              <a:latin typeface="Pretendard" charset="0"/>
              <a:cs typeface="Pretendard" charset="0"/>
            </a:endParaRPr>
          </a:p>
          <a:p>
            <a:pPr marL="0" indent="0" algn="just" latinLnBrk="0">
              <a:buFontTx/>
              <a:buNone/>
            </a:pPr>
            <a:r>
              <a:rPr lang="ko-KR" sz="2000">
                <a:solidFill>
                  <a:schemeClr val="tx1"/>
                </a:solidFill>
                <a:latin typeface="Pretendard" charset="0"/>
                <a:cs typeface="Pretendard" charset="0"/>
              </a:rPr>
              <a:t/>
            </a:r>
            <a:br>
              <a:rPr lang="ko-KR" sz="2000">
                <a:solidFill>
                  <a:schemeClr val="tx1"/>
                </a:solidFill>
                <a:latin typeface="Pretendard" charset="0"/>
                <a:cs typeface="Pretendard" charset="0"/>
              </a:rPr>
            </a:br>
            <a:r>
              <a:rPr lang="ko-KR" sz="2000">
                <a:solidFill>
                  <a:schemeClr val="tx1"/>
                </a:solidFill>
                <a:latin typeface="Pretendard" charset="0"/>
                <a:cs typeface="Pretendard" charset="0"/>
              </a:rPr>
              <a:t>2. 첫 번째 셀을 클릭 후 입력수량에 값을 입력 한 뒤 버튼을 누르면</a:t>
            </a:r>
            <a:endParaRPr lang="ko-KR" altLang="en-US" sz="2000">
              <a:solidFill>
                <a:schemeClr val="tx1"/>
              </a:solidFill>
              <a:latin typeface="Pretendard" charset="0"/>
              <a:cs typeface="Pretendard" charset="0"/>
            </a:endParaRPr>
          </a:p>
          <a:p>
            <a:pPr marL="0" indent="0" algn="just" latinLnBrk="0">
              <a:buFontTx/>
              <a:buNone/>
            </a:pPr>
            <a:r>
              <a:rPr lang="ko-KR" sz="2000">
                <a:solidFill>
                  <a:schemeClr val="tx1"/>
                </a:solidFill>
                <a:latin typeface="Pretendard" charset="0"/>
                <a:cs typeface="Pretendard" charset="0"/>
              </a:rPr>
              <a:t>   그리드의 남은수량도 깎여야 하지만 원래수량만 깎임</a:t>
            </a:r>
            <a:endParaRPr lang="ko-KR" altLang="en-US" sz="2000">
              <a:solidFill>
                <a:schemeClr val="tx1"/>
              </a:solidFill>
              <a:latin typeface="Pretendard" charset="0"/>
              <a:cs typeface="Pretendard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58455" y="6579870"/>
            <a:ext cx="4239895" cy="2194560"/>
            <a:chOff x="7958455" y="6579870"/>
            <a:chExt cx="4239895" cy="2194560"/>
          </a:xfrm>
        </p:grpSpPr>
        <p:sp>
          <p:nvSpPr>
            <p:cNvPr id="32" name="Object 32"/>
            <p:cNvSpPr txBox="1">
              <a:spLocks/>
            </p:cNvSpPr>
            <p:nvPr/>
          </p:nvSpPr>
          <p:spPr>
            <a:xfrm>
              <a:off x="8953500" y="6690360"/>
              <a:ext cx="3245485" cy="5359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sz="2000">
                  <a:solidFill>
                    <a:srgbClr val="FFFFFF"/>
                  </a:solidFill>
                  <a:latin typeface="Pretendard SemiBold" charset="0"/>
                  <a:cs typeface="Pretendard SemiBold" charset="0"/>
                </a:rPr>
                <a:t>Keyword C</a:t>
              </a:r>
              <a:endParaRPr lang="ko-KR" altLang="en-US" sz="2000">
                <a:solidFill>
                  <a:srgbClr val="FFFFFF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pic>
        <p:nvPicPr>
          <p:cNvPr id="1013" name="그림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" y="2024380"/>
            <a:ext cx="7534275" cy="5479415"/>
          </a:xfrm>
          <a:prstGeom prst="rect">
            <a:avLst/>
          </a:prstGeom>
          <a:noFill/>
        </p:spPr>
      </p:pic>
      <p:pic>
        <p:nvPicPr>
          <p:cNvPr id="1014" name="그림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5" y="2023745"/>
            <a:ext cx="9414510" cy="2995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494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529336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 smtClean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 마무리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11910" y="4293235"/>
            <a:ext cx="15661640" cy="2548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dirty="0" smtClean="0">
                <a:solidFill>
                  <a:srgbClr val="595959"/>
                </a:solidFill>
                <a:latin typeface="Pretendard ExtraBold" pitchFamily="34" charset="0"/>
                <a:cs typeface="Pretendard ExtraBold" pitchFamily="34" charset="0"/>
              </a:rPr>
              <a:t>THANK YOU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8058150" cy="1075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 smtClean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5045" y="2874010"/>
            <a:ext cx="5633720" cy="1141730"/>
            <a:chOff x="995045" y="2874010"/>
            <a:chExt cx="5633720" cy="11417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95045" y="2874010"/>
              <a:ext cx="5128260" cy="980440"/>
              <a:chOff x="995045" y="2874010"/>
              <a:chExt cx="5128260" cy="980440"/>
            </a:xfrm>
          </p:grpSpPr>
          <p:pic>
            <p:nvPicPr>
              <p:cNvPr id="14" name="Object 13" descr="C:/Users/admin/AppData/Roaming/PolarisOffice/ETemp/4772_18918112/image10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995045" y="2874010"/>
                <a:ext cx="5129530" cy="981710"/>
              </a:xfrm>
              <a:prstGeom prst="rect"/>
              <a:noFill/>
            </p:spPr>
          </p:pic>
        </p:grpSp>
        <p:sp>
          <p:nvSpPr>
            <p:cNvPr id="16" name="Object 16"/>
            <p:cNvSpPr txBox="1">
              <a:spLocks/>
            </p:cNvSpPr>
            <p:nvPr/>
          </p:nvSpPr>
          <p:spPr>
            <a:xfrm rot="0">
              <a:off x="1005840" y="3035935"/>
              <a:ext cx="1358900" cy="98044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3700">
                  <a:solidFill>
                    <a:srgbClr val="00AACA"/>
                  </a:solidFill>
                  <a:latin typeface="Pretendard SemiBold" charset="0"/>
                  <a:cs typeface="Pretendard SemiBold" charset="0"/>
                </a:rPr>
                <a:t>01</a:t>
              </a:r>
              <a:endParaRPr lang="ko-KR" altLang="en-US" sz="3700">
                <a:solidFill>
                  <a:srgbClr val="00AACA"/>
                </a:solidFill>
                <a:latin typeface="Pretendard SemiBold" charset="0"/>
                <a:cs typeface="Pretendard SemiBold" charset="0"/>
              </a:endParaRPr>
            </a:p>
          </p:txBody>
        </p:sp>
        <p:sp>
          <p:nvSpPr>
            <p:cNvPr id="17" name="Object 17"/>
            <p:cNvSpPr txBox="1">
              <a:spLocks/>
            </p:cNvSpPr>
            <p:nvPr/>
          </p:nvSpPr>
          <p:spPr>
            <a:xfrm rot="0">
              <a:off x="1378585" y="3146425"/>
              <a:ext cx="5250815" cy="4768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프로 젝트 </a:t>
              </a: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개요</a:t>
              </a:r>
              <a:endParaRPr lang="ko-KR" altLang="en-US" sz="2500">
                <a:solidFill>
                  <a:srgbClr val="444444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6578600" y="2874010"/>
            <a:ext cx="5633085" cy="1160145"/>
            <a:chOff x="6578600" y="2874010"/>
            <a:chExt cx="5633085" cy="116014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578600" y="2874010"/>
              <a:ext cx="5128260" cy="980440"/>
              <a:chOff x="6578600" y="2874010"/>
              <a:chExt cx="5128260" cy="980440"/>
            </a:xfrm>
          </p:grpSpPr>
          <p:pic>
            <p:nvPicPr>
              <p:cNvPr id="21" name="Object 20" descr="C:/Users/admin/AppData/Roaming/PolarisOffice/ETemp/4772_18918112/image11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6578600" y="2874010"/>
                <a:ext cx="5128895" cy="981075"/>
              </a:xfrm>
              <a:prstGeom prst="rect"/>
              <a:noFill/>
            </p:spPr>
          </p:pic>
        </p:grpSp>
        <p:sp>
          <p:nvSpPr>
            <p:cNvPr id="23" name="Object 23"/>
            <p:cNvSpPr txBox="1">
              <a:spLocks/>
            </p:cNvSpPr>
            <p:nvPr/>
          </p:nvSpPr>
          <p:spPr>
            <a:xfrm rot="0">
              <a:off x="6589395" y="3035935"/>
              <a:ext cx="1358265" cy="9988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3700">
                  <a:solidFill>
                    <a:srgbClr val="18AAAA"/>
                  </a:solidFill>
                  <a:latin typeface="Pretendard SemiBold" charset="0"/>
                  <a:cs typeface="Pretendard SemiBold" charset="0"/>
                </a:rPr>
                <a:t>02</a:t>
              </a:r>
              <a:endParaRPr lang="ko-KR" altLang="en-US" sz="3700">
                <a:solidFill>
                  <a:srgbClr val="18AAAA"/>
                </a:solidFill>
                <a:latin typeface="Pretendard SemiBold" charset="0"/>
                <a:cs typeface="Pretendard SemiBold" charset="0"/>
              </a:endParaRPr>
            </a:p>
          </p:txBody>
        </p:sp>
        <p:sp>
          <p:nvSpPr>
            <p:cNvPr id="24" name="Object 24"/>
            <p:cNvSpPr txBox="1">
              <a:spLocks/>
            </p:cNvSpPr>
            <p:nvPr/>
          </p:nvSpPr>
          <p:spPr>
            <a:xfrm rot="0">
              <a:off x="6962140" y="3146425"/>
              <a:ext cx="5250180" cy="4768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프로젝트 </a:t>
              </a: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주제</a:t>
              </a:r>
              <a:endParaRPr lang="ko-KR" altLang="en-US" sz="2500">
                <a:solidFill>
                  <a:srgbClr val="444444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2162155" y="2874010"/>
            <a:ext cx="5633085" cy="1160145"/>
            <a:chOff x="12162155" y="2874010"/>
            <a:chExt cx="5633085" cy="116014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162155" y="2874010"/>
              <a:ext cx="5128260" cy="980440"/>
              <a:chOff x="12162155" y="2874010"/>
              <a:chExt cx="5128260" cy="980440"/>
            </a:xfrm>
          </p:grpSpPr>
          <p:pic>
            <p:nvPicPr>
              <p:cNvPr id="28" name="Object 27" descr="C:/Users/admin/AppData/Roaming/PolarisOffice/ETemp/4772_18918112/image12.png"/>
              <p:cNvPicPr>
                <a:picLocks noChangeAspect="1"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12162155" y="2874010"/>
                <a:ext cx="5128895" cy="981075"/>
              </a:xfrm>
              <a:prstGeom prst="rect"/>
              <a:noFill/>
            </p:spPr>
          </p:pic>
        </p:grpSp>
        <p:sp>
          <p:nvSpPr>
            <p:cNvPr id="30" name="Object 30"/>
            <p:cNvSpPr txBox="1">
              <a:spLocks/>
            </p:cNvSpPr>
            <p:nvPr/>
          </p:nvSpPr>
          <p:spPr>
            <a:xfrm rot="0">
              <a:off x="12172950" y="3035935"/>
              <a:ext cx="1358265" cy="9988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3700">
                  <a:solidFill>
                    <a:srgbClr val="07B797"/>
                  </a:solidFill>
                  <a:latin typeface="Pretendard SemiBold" charset="0"/>
                  <a:cs typeface="Pretendard SemiBold" charset="0"/>
                </a:rPr>
                <a:t>03</a:t>
              </a:r>
              <a:endParaRPr lang="ko-KR" altLang="en-US" sz="3700">
                <a:solidFill>
                  <a:srgbClr val="07B797"/>
                </a:solidFill>
                <a:latin typeface="Pretendard SemiBold" charset="0"/>
                <a:cs typeface="Pretendard SemiBold" charset="0"/>
              </a:endParaRPr>
            </a:p>
          </p:txBody>
        </p:sp>
        <p:sp>
          <p:nvSpPr>
            <p:cNvPr id="31" name="Object 31"/>
            <p:cNvSpPr txBox="1">
              <a:spLocks/>
            </p:cNvSpPr>
            <p:nvPr/>
          </p:nvSpPr>
          <p:spPr>
            <a:xfrm rot="0">
              <a:off x="12545695" y="3146425"/>
              <a:ext cx="5250180" cy="4768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프로젝트 </a:t>
              </a: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구</a:t>
              </a: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축 </a:t>
              </a: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이</a:t>
              </a: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점</a:t>
              </a:r>
              <a:endParaRPr lang="ko-KR" altLang="en-US" sz="2500">
                <a:solidFill>
                  <a:srgbClr val="444444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995045" y="5142865"/>
            <a:ext cx="16800830" cy="1138555"/>
            <a:chOff x="995045" y="5142865"/>
            <a:chExt cx="16800830" cy="113855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95045" y="5142865"/>
              <a:ext cx="5633085" cy="1137920"/>
              <a:chOff x="995045" y="5142865"/>
              <a:chExt cx="5633085" cy="1137920"/>
            </a:xfrm>
          </p:grpSpPr>
          <p:sp>
            <p:nvSpPr>
              <p:cNvPr id="38" name="Object 38"/>
              <p:cNvSpPr txBox="1">
                <a:spLocks/>
              </p:cNvSpPr>
              <p:nvPr/>
            </p:nvSpPr>
            <p:spPr>
              <a:xfrm rot="0">
                <a:off x="1005840" y="5304790"/>
                <a:ext cx="1358900" cy="97726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sz="3700">
                    <a:solidFill>
                      <a:srgbClr val="00AACA"/>
                    </a:solidFill>
                    <a:latin typeface="Pretendard SemiBold" charset="0"/>
                    <a:cs typeface="Pretendard SemiBold" charset="0"/>
                  </a:rPr>
                  <a:t>04</a:t>
                </a:r>
                <a:endParaRPr lang="ko-KR" altLang="en-US" sz="3700">
                  <a:solidFill>
                    <a:srgbClr val="00AACA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  <p:sp>
            <p:nvSpPr>
              <p:cNvPr id="39" name="Object 39"/>
              <p:cNvSpPr txBox="1">
                <a:spLocks/>
              </p:cNvSpPr>
              <p:nvPr/>
            </p:nvSpPr>
            <p:spPr>
              <a:xfrm rot="0">
                <a:off x="1378585" y="5415280"/>
                <a:ext cx="5250815" cy="661670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sz="2500">
                    <a:solidFill>
                      <a:srgbClr val="444444"/>
                    </a:solidFill>
                    <a:latin typeface="Pretendard SemiBold" charset="0"/>
                    <a:cs typeface="Pretendard SemiBold" charset="0"/>
                  </a:rPr>
                  <a:t>개발 산출물</a:t>
                </a:r>
                <a:endParaRPr lang="ko-KR" altLang="en-US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</p:grpSp>
        <p:grpSp>
          <p:nvGrpSpPr>
            <p:cNvPr id="1013" name="그룹 1013"/>
            <p:cNvGrpSpPr/>
            <p:nvPr/>
          </p:nvGrpSpPr>
          <p:grpSpPr>
            <a:xfrm>
              <a:off x="6578600" y="5142865"/>
              <a:ext cx="5633720" cy="1138555"/>
              <a:chOff x="6578600" y="5142865"/>
              <a:chExt cx="5633720" cy="1138555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6578600" y="5142865"/>
                <a:ext cx="5128260" cy="980440"/>
                <a:chOff x="6578600" y="5142865"/>
                <a:chExt cx="5128260" cy="980440"/>
              </a:xfrm>
            </p:grpSpPr>
            <p:pic>
              <p:nvPicPr>
                <p:cNvPr id="43" name="Object 42" descr="C:/Users/admin/AppData/Roaming/PolarisOffice/ETemp/4772_18918112/image11.png"/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6578600" y="5142865"/>
                  <a:ext cx="5129530" cy="981710"/>
                </a:xfrm>
                <a:prstGeom prst="rect"/>
                <a:noFill/>
              </p:spPr>
            </p:pic>
          </p:grpSp>
          <p:sp>
            <p:nvSpPr>
              <p:cNvPr id="45" name="Object 45"/>
              <p:cNvSpPr txBox="1">
                <a:spLocks/>
              </p:cNvSpPr>
              <p:nvPr/>
            </p:nvSpPr>
            <p:spPr>
              <a:xfrm rot="0">
                <a:off x="6589395" y="5304790"/>
                <a:ext cx="1358900" cy="97726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sz="3700">
                    <a:solidFill>
                      <a:srgbClr val="18AAAA"/>
                    </a:solidFill>
                    <a:latin typeface="Pretendard SemiBold" charset="0"/>
                    <a:cs typeface="Pretendard SemiBold" charset="0"/>
                  </a:rPr>
                  <a:t>05</a:t>
                </a:r>
                <a:endParaRPr lang="ko-KR" altLang="en-US" sz="3700">
                  <a:solidFill>
                    <a:srgbClr val="18AAAA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  <p:sp>
            <p:nvSpPr>
              <p:cNvPr id="46" name="Object 46"/>
              <p:cNvSpPr txBox="1">
                <a:spLocks/>
              </p:cNvSpPr>
              <p:nvPr/>
            </p:nvSpPr>
            <p:spPr>
              <a:xfrm rot="0">
                <a:off x="6962140" y="5415280"/>
                <a:ext cx="5250815" cy="47688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sz="2500">
                    <a:solidFill>
                      <a:srgbClr val="444444"/>
                    </a:solidFill>
                    <a:latin typeface="Pretendard SemiBold" charset="0"/>
                    <a:cs typeface="Pretendard SemiBold" charset="0"/>
                  </a:rPr>
                  <a:t>테스트 </a:t>
                </a:r>
                <a:r>
                  <a:rPr lang="ko-KR" sz="2500">
                    <a:solidFill>
                      <a:srgbClr val="444444"/>
                    </a:solidFill>
                    <a:latin typeface="Pretendard SemiBold" charset="0"/>
                    <a:cs typeface="Pretendard SemiBold" charset="0"/>
                  </a:rPr>
                  <a:t>시나리</a:t>
                </a:r>
                <a:r>
                  <a:rPr lang="ko-KR" sz="2500">
                    <a:solidFill>
                      <a:srgbClr val="444444"/>
                    </a:solidFill>
                    <a:latin typeface="Pretendard SemiBold" charset="0"/>
                    <a:cs typeface="Pretendard SemiBold" charset="0"/>
                  </a:rPr>
                  <a:t>오</a:t>
                </a:r>
                <a:endParaRPr lang="ko-KR" altLang="en-US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</p:grpSp>
        <p:grpSp>
          <p:nvGrpSpPr>
            <p:cNvPr id="1015" name="그룹 1015"/>
            <p:cNvGrpSpPr/>
            <p:nvPr/>
          </p:nvGrpSpPr>
          <p:grpSpPr>
            <a:xfrm>
              <a:off x="12162155" y="5142865"/>
              <a:ext cx="5633720" cy="1138555"/>
              <a:chOff x="12162155" y="5142865"/>
              <a:chExt cx="5633720" cy="1138555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2162155" y="5142865"/>
                <a:ext cx="5128260" cy="980440"/>
                <a:chOff x="12162155" y="5142865"/>
                <a:chExt cx="5128260" cy="980440"/>
              </a:xfrm>
            </p:grpSpPr>
            <p:pic>
              <p:nvPicPr>
                <p:cNvPr id="50" name="Object 49" descr="C:/Users/admin/AppData/Roaming/PolarisOffice/ETemp/4772_18918112/image12.png"/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12162155" y="5142865"/>
                  <a:ext cx="5129530" cy="981710"/>
                </a:xfrm>
                <a:prstGeom prst="rect"/>
                <a:noFill/>
              </p:spPr>
            </p:pic>
          </p:grpSp>
          <p:sp>
            <p:nvSpPr>
              <p:cNvPr id="52" name="Object 52"/>
              <p:cNvSpPr txBox="1">
                <a:spLocks/>
              </p:cNvSpPr>
              <p:nvPr/>
            </p:nvSpPr>
            <p:spPr>
              <a:xfrm rot="0">
                <a:off x="12172950" y="5304790"/>
                <a:ext cx="1358900" cy="97726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sz="3700">
                    <a:solidFill>
                      <a:srgbClr val="07B797"/>
                    </a:solidFill>
                    <a:latin typeface="Pretendard SemiBold" charset="0"/>
                    <a:cs typeface="Pretendard SemiBold" charset="0"/>
                  </a:rPr>
                  <a:t>06</a:t>
                </a:r>
                <a:endParaRPr lang="ko-KR" altLang="en-US" sz="3700">
                  <a:solidFill>
                    <a:srgbClr val="07B797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  <p:sp>
            <p:nvSpPr>
              <p:cNvPr id="53" name="Object 53"/>
              <p:cNvSpPr txBox="1">
                <a:spLocks/>
              </p:cNvSpPr>
              <p:nvPr/>
            </p:nvSpPr>
            <p:spPr>
              <a:xfrm rot="0">
                <a:off x="12545695" y="5415280"/>
                <a:ext cx="5250815" cy="47688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sz="2500">
                    <a:solidFill>
                      <a:srgbClr val="444444"/>
                    </a:solidFill>
                    <a:latin typeface="Pretendard SemiBold" charset="0"/>
                    <a:cs typeface="Pretendard SemiBold" charset="0"/>
                  </a:rPr>
                  <a:t>주요화면</a:t>
                </a:r>
                <a:endParaRPr lang="ko-KR" altLang="en-US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</p:grpSp>
      </p:grpSp>
      <p:sp>
        <p:nvSpPr>
          <p:cNvPr id="70" name="Object 70"/>
          <p:cNvSpPr txBox="1"/>
          <p:nvPr/>
        </p:nvSpPr>
        <p:spPr>
          <a:xfrm>
            <a:off x="819785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</a:t>
            </a:r>
            <a:endParaRPr lang="en-US" dirty="0"/>
          </a:p>
        </p:txBody>
      </p:sp>
      <p:sp>
        <p:nvSpPr>
          <p:cNvPr id="71" name="Object 7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endParaRPr lang="en-US" dirty="0"/>
          </a:p>
        </p:txBody>
      </p:sp>
      <p:pic>
        <p:nvPicPr>
          <p:cNvPr id="36" name="Object 3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5045" y="5142865"/>
            <a:ext cx="5128260" cy="980440"/>
          </a:xfrm>
          <a:prstGeom prst="rect">
            <a:avLst/>
          </a:prstGeom>
        </p:spPr>
      </p:pic>
      <p:sp>
        <p:nvSpPr>
          <p:cNvPr id="1021" name="텍스트 상자 1"/>
          <p:cNvSpPr txBox="1">
            <a:spLocks/>
          </p:cNvSpPr>
          <p:nvPr/>
        </p:nvSpPr>
        <p:spPr>
          <a:xfrm>
            <a:off x="1378585" y="5400675"/>
            <a:ext cx="5250815" cy="4768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개발환경</a:t>
            </a:r>
            <a:endParaRPr lang="ko-KR" altLang="en-US" sz="25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1022" name="텍스트 상자 2"/>
          <p:cNvSpPr txBox="1">
            <a:spLocks/>
          </p:cNvSpPr>
          <p:nvPr/>
        </p:nvSpPr>
        <p:spPr>
          <a:xfrm rot="0">
            <a:off x="991235" y="5304790"/>
            <a:ext cx="1358265" cy="6610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700">
                <a:solidFill>
                  <a:srgbClr val="18AAAA"/>
                </a:solidFill>
                <a:latin typeface="Pretendard SemiBold" charset="0"/>
                <a:cs typeface="Pretendard SemiBold" charset="0"/>
              </a:rPr>
              <a:t>0</a:t>
            </a:r>
            <a:r>
              <a:rPr lang="ko-KR" sz="3700">
                <a:solidFill>
                  <a:srgbClr val="18AAAA"/>
                </a:solidFill>
                <a:latin typeface="Pretendard SemiBold" charset="0"/>
                <a:cs typeface="Pretendard SemiBold" charset="0"/>
              </a:rPr>
              <a:t>4</a:t>
            </a:r>
            <a:endParaRPr lang="ko-KR" altLang="en-US" sz="3700">
              <a:solidFill>
                <a:srgbClr val="18AAAA"/>
              </a:solidFill>
              <a:latin typeface="Pretendard SemiBold" charset="0"/>
              <a:cs typeface="Pretendard SemiBold" charset="0"/>
            </a:endParaRPr>
          </a:p>
        </p:txBody>
      </p:sp>
      <p:pic>
        <p:nvPicPr>
          <p:cNvPr id="1023" name="그림 10" descr="C:/Users/admin/AppData/Roaming/PolarisOffice/ETemp/4772_18918112/image1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5045" y="7320915"/>
            <a:ext cx="5128895" cy="981075"/>
          </a:xfrm>
          <a:prstGeom prst="rect"/>
          <a:noFill/>
        </p:spPr>
      </p:pic>
      <p:sp>
        <p:nvSpPr>
          <p:cNvPr id="1024" name="텍스트 상자 11"/>
          <p:cNvSpPr txBox="1">
            <a:spLocks/>
          </p:cNvSpPr>
          <p:nvPr/>
        </p:nvSpPr>
        <p:spPr>
          <a:xfrm rot="0">
            <a:off x="1378585" y="7578725"/>
            <a:ext cx="5250815" cy="4768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느낀점</a:t>
            </a:r>
            <a:endParaRPr lang="ko-KR" altLang="en-US" sz="25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1025" name="텍스트 상자 12"/>
          <p:cNvSpPr txBox="1">
            <a:spLocks/>
          </p:cNvSpPr>
          <p:nvPr/>
        </p:nvSpPr>
        <p:spPr>
          <a:xfrm rot="0">
            <a:off x="991235" y="7482840"/>
            <a:ext cx="1358900" cy="6610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700">
                <a:solidFill>
                  <a:srgbClr val="18AAAA"/>
                </a:solidFill>
                <a:latin typeface="Pretendard SemiBold" charset="0"/>
                <a:cs typeface="Pretendard SemiBold" charset="0"/>
              </a:rPr>
              <a:t>0</a:t>
            </a:r>
            <a:r>
              <a:rPr lang="ko-KR" sz="3700">
                <a:solidFill>
                  <a:srgbClr val="18AAAA"/>
                </a:solidFill>
                <a:latin typeface="Pretendard SemiBold" charset="0"/>
                <a:cs typeface="Pretendard SemiBold" charset="0"/>
              </a:rPr>
              <a:t>7</a:t>
            </a:r>
            <a:endParaRPr lang="ko-KR" altLang="en-US" sz="3700">
              <a:solidFill>
                <a:srgbClr val="18AAAA"/>
              </a:solidFill>
              <a:latin typeface="Pretendard SemiBold" charset="0"/>
              <a:cs typeface="Pretendard Semi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683385" y="2520950"/>
            <a:ext cx="13315950" cy="5673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간단 소개 : </a:t>
            </a: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불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량 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내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역 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관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리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800">
              <a:solidFill>
                <a:srgbClr val="000000"/>
              </a:solidFill>
              <a:latin typeface="Noto Sans CJK KR Medium" charset="0"/>
              <a:ea typeface="?? ??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개발 기간 : </a:t>
            </a: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2</a:t>
            </a: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023-06-29 ~ 2023-07-06</a:t>
            </a: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 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800">
              <a:solidFill>
                <a:srgbClr val="000000"/>
              </a:solidFill>
              <a:latin typeface="Noto Sans CJK KR Medium" charset="0"/>
              <a:ea typeface="?? ??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개발 인원 : </a:t>
            </a: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3</a:t>
            </a: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명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800">
              <a:solidFill>
                <a:srgbClr val="000000"/>
              </a:solidFill>
              <a:latin typeface="Noto Sans CJK KR Medium" charset="0"/>
              <a:ea typeface="?? ??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주요 기능 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- </a:t>
            </a: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생산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 </a:t>
            </a: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실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적 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불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량 조회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- </a:t>
            </a: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불량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품 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일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괄 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등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록</a:t>
            </a: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-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 불량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품 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로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트 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채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번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-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 판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정 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이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력 및 폐기 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분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석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376045" y="312420"/>
            <a:ext cx="7715250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rgbClr val="F2F3F6"/>
                </a:solidFill>
                <a:latin typeface="Pretendard SemiBold" charset="0"/>
                <a:ea typeface="?? ??" charset="0"/>
              </a:rPr>
              <a:t>1. </a:t>
            </a:r>
            <a:r>
              <a:rPr sz="4000">
                <a:solidFill>
                  <a:srgbClr val="F2F3F6"/>
                </a:solidFill>
                <a:latin typeface="Pretendard SemiBold" charset="0"/>
                <a:ea typeface="Calibri" charset="0"/>
              </a:rPr>
              <a:t>프로젝트 개요</a:t>
            </a:r>
            <a:endParaRPr lang="ko-KR" altLang="en-US" sz="4000">
              <a:solidFill>
                <a:srgbClr val="F2F3F6"/>
              </a:solidFill>
              <a:latin typeface="Pretendard SemiBold" charset="0"/>
              <a:ea typeface="Calibri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5085695" y="9447530"/>
            <a:ext cx="2743200" cy="56642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sz="2200">
                <a:solidFill>
                  <a:srgbClr val="000000"/>
                </a:solidFill>
                <a:latin typeface="Noto Sans CJK KR Regular" charset="0"/>
                <a:ea typeface="Calibri" charset="0"/>
              </a:rPr>
              <a:t>3</a:t>
            </a:r>
            <a:endParaRPr lang="ko-KR" altLang="en-US" sz="2200">
              <a:solidFill>
                <a:srgbClr val="000000"/>
              </a:solidFill>
              <a:latin typeface="Noto Sans CJK KR Regular" charset="0"/>
              <a:ea typeface="Calibri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6565880" y="9537700"/>
            <a:ext cx="749300" cy="749300"/>
            <a:chOff x="16565880" y="9537700"/>
            <a:chExt cx="749300" cy="749300"/>
          </a:xfrm>
        </p:grpSpPr>
        <p:pic>
          <p:nvPicPr>
            <p:cNvPr id="1004" name="Picture " descr="C:/Users/admin/AppData/Roaming/PolarisOffice/ETemp/4772_18918112/fImage6534974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6565880" y="9537700"/>
              <a:ext cx="749300" cy="749300"/>
            </a:xfrm>
            <a:prstGeom prst="rect"/>
            <a:noFill/>
          </p:spPr>
        </p:pic>
      </p:grpSp>
      <p:grpSp>
        <p:nvGrpSpPr>
          <p:cNvPr id="1005" name="Group 5"/>
          <p:cNvGrpSpPr>
            <a:grpSpLocks/>
          </p:cNvGrpSpPr>
          <p:nvPr/>
        </p:nvGrpSpPr>
        <p:grpSpPr>
          <a:xfrm rot="0">
            <a:off x="819785" y="9537700"/>
            <a:ext cx="16647160" cy="15240"/>
            <a:chOff x="819785" y="9537700"/>
            <a:chExt cx="16647160" cy="15240"/>
          </a:xfrm>
        </p:grpSpPr>
        <p:pic>
          <p:nvPicPr>
            <p:cNvPr id="1006" name="Picture " descr="C:/Users/admin/AppData/Roaming/PolarisOffice/ETemp/4772_18918112/fImage6534998467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9785" y="9537700"/>
              <a:ext cx="16647160" cy="15240"/>
            </a:xfrm>
            <a:prstGeom prst="rect"/>
            <a:noFill/>
          </p:spPr>
        </p:pic>
      </p:grpSp>
      <p:sp>
        <p:nvSpPr>
          <p:cNvPr id="1007" name="Rect 0"/>
          <p:cNvSpPr txBox="1">
            <a:spLocks/>
          </p:cNvSpPr>
          <p:nvPr/>
        </p:nvSpPr>
        <p:spPr>
          <a:xfrm rot="0">
            <a:off x="819785" y="9624695"/>
            <a:ext cx="4732020" cy="3581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300">
                <a:solidFill>
                  <a:srgbClr val="444444"/>
                </a:solidFill>
                <a:latin typeface="Pretendard" charset="0"/>
                <a:ea typeface="Calibri" charset="0"/>
              </a:rPr>
              <a:t>한가람 IT 센터 스마트 팩토리 교육</a:t>
            </a:r>
            <a:endParaRPr lang="ko-KR" altLang="en-US" sz="1300">
              <a:solidFill>
                <a:srgbClr val="444444"/>
              </a:solidFill>
              <a:latin typeface="Pretendard" charset="0"/>
              <a:ea typeface="Calibri" charset="0"/>
            </a:endParaRPr>
          </a:p>
        </p:txBody>
      </p:sp>
      <p:grpSp>
        <p:nvGrpSpPr>
          <p:cNvPr id="1008" name="그룹 3"/>
          <p:cNvGrpSpPr>
            <a:grpSpLocks/>
          </p:cNvGrpSpPr>
          <p:nvPr/>
        </p:nvGrpSpPr>
        <p:grpSpPr>
          <a:xfrm rot="0">
            <a:off x="819785" y="-458470"/>
            <a:ext cx="16646525" cy="1825625"/>
            <a:chOff x="819785" y="-458470"/>
            <a:chExt cx="16646525" cy="1825625"/>
          </a:xfrm>
        </p:grpSpPr>
        <p:pic>
          <p:nvPicPr>
            <p:cNvPr id="1009" name="그림 2" descr="C:/Users/admin/AppData/Roaming/PolarisOffice/ETemp/4772_18918112/image8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9785" y="-458470"/>
              <a:ext cx="16646525" cy="1825625"/>
            </a:xfrm>
            <a:prstGeom prst="rect"/>
            <a:noFill/>
          </p:spPr>
        </p:pic>
      </p:grpSp>
      <p:sp>
        <p:nvSpPr>
          <p:cNvPr id="1010" name="텍스트 상자 8"/>
          <p:cNvSpPr txBox="1">
            <a:spLocks/>
          </p:cNvSpPr>
          <p:nvPr/>
        </p:nvSpPr>
        <p:spPr>
          <a:xfrm rot="0">
            <a:off x="1376045" y="312420"/>
            <a:ext cx="8058785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1</a:t>
            </a: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. 프로</a:t>
            </a: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젝트 </a:t>
            </a: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개</a:t>
            </a: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요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6658610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2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.</a:t>
            </a: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프로젝트 주제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11095" y="2597785"/>
            <a:ext cx="6450965" cy="2640330"/>
            <a:chOff x="2411095" y="2597785"/>
            <a:chExt cx="6450965" cy="26403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1095" y="2597785"/>
              <a:ext cx="6450965" cy="264033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883535" y="3695700"/>
            <a:ext cx="8205470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생산 실적 등록 과정 중 불량 생산되는 제품을 조회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2355850" y="2832100"/>
            <a:ext cx="1245870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 smtClean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1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5109210" y="2803525"/>
            <a:ext cx="3244850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dirty="0" smtClean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생산 실적 불량  조회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424035" y="2597785"/>
            <a:ext cx="6450965" cy="2640330"/>
            <a:chOff x="9424035" y="2597785"/>
            <a:chExt cx="6450965" cy="26403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4035" y="2597785"/>
              <a:ext cx="6450965" cy="264033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689455" y="2832100"/>
            <a:ext cx="1245870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 smtClean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2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888855" y="3695700"/>
            <a:ext cx="5655945" cy="584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생산 과정 중 생긴 불량품을 일괄적으로 다룰 수 있도록 불량코드 사용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888855" y="2803525"/>
            <a:ext cx="3244850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 smtClean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 불량품 일괄 등록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411095" y="5735320"/>
            <a:ext cx="6450965" cy="2640330"/>
            <a:chOff x="2411095" y="5735320"/>
            <a:chExt cx="6450965" cy="26403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1095" y="5735320"/>
              <a:ext cx="6450965" cy="264033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346325" y="5973445"/>
            <a:ext cx="1245870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 smtClean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3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2883535" y="6819900"/>
            <a:ext cx="5650865" cy="584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품질 검사가 끝난 후 양품은 정상적으로 제고 및 로트 트랙킹에 돌아가도록 불량품 로트를 체번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4199255" y="5925820"/>
            <a:ext cx="4154805" cy="4152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sz="210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불량품 로트 체번</a:t>
            </a:r>
            <a:endParaRPr lang="ko-KR" altLang="en-US" sz="21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9424035" y="5735320"/>
            <a:ext cx="6450965" cy="2640330"/>
            <a:chOff x="9424035" y="5735320"/>
            <a:chExt cx="6450965" cy="26403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24035" y="5735320"/>
              <a:ext cx="6450965" cy="264033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4670405" y="5973445"/>
            <a:ext cx="1245870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 smtClean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4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9890125" y="6819900"/>
            <a:ext cx="8205470" cy="883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품질 검사 과정에서 생긴 판정 이력</a:t>
            </a:r>
          </a:p>
          <a:p>
            <a:pPr algn="just"/>
            <a:r>
              <a:rPr lang="en-US" sz="16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폐기된 제품들을 로트를 통하여 분석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9890125" y="5925820"/>
            <a:ext cx="4102735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 smtClean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판정 이력 및 폐기 분석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805878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3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. 프로젝트 구축 이점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36950" y="3590925"/>
            <a:ext cx="1638300" cy="1898015"/>
            <a:chOff x="3536950" y="3590925"/>
            <a:chExt cx="1638300" cy="1898015"/>
          </a:xfrm>
        </p:grpSpPr>
        <p:sp>
          <p:nvSpPr>
            <p:cNvPr id="13" name="Object 13"/>
            <p:cNvSpPr txBox="1"/>
            <p:nvPr/>
          </p:nvSpPr>
          <p:spPr>
            <a:xfrm>
              <a:off x="3317240" y="4823460"/>
              <a:ext cx="2078355" cy="998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 smtClean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01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3536950" y="4749800"/>
              <a:ext cx="1638300" cy="35560"/>
              <a:chOff x="3536950" y="4749800"/>
              <a:chExt cx="1638300" cy="3556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36950" y="4749800"/>
                <a:ext cx="1638300" cy="355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843655" y="3590925"/>
              <a:ext cx="1024255" cy="1024255"/>
              <a:chOff x="3843655" y="3590925"/>
              <a:chExt cx="1024255" cy="102425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43655" y="3590925"/>
                <a:ext cx="1024255" cy="102425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2610485" y="6405880"/>
            <a:ext cx="3490595" cy="1414780"/>
            <a:chOff x="2610485" y="6405880"/>
            <a:chExt cx="3490595" cy="1414780"/>
          </a:xfrm>
        </p:grpSpPr>
        <p:sp>
          <p:nvSpPr>
            <p:cNvPr id="22" name="Object 22"/>
            <p:cNvSpPr txBox="1"/>
            <p:nvPr/>
          </p:nvSpPr>
          <p:spPr>
            <a:xfrm>
              <a:off x="2317750" y="6822440"/>
              <a:ext cx="4076700" cy="14979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생산 실적에서 불량이 된  후 품질 처리되어 가는 과정을 확인 가능</a:t>
              </a:r>
              <a:endParaRPr lang="en-US" dirty="0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737995" y="6405880"/>
              <a:ext cx="5236210" cy="4819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품질 처리 프로세스 과정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8323580" y="3606165"/>
            <a:ext cx="1638300" cy="1869440"/>
            <a:chOff x="8323580" y="3606165"/>
            <a:chExt cx="1638300" cy="186944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606790" y="3606165"/>
              <a:ext cx="1071880" cy="1071880"/>
              <a:chOff x="8606790" y="3606165"/>
              <a:chExt cx="1071880" cy="1071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606790" y="3606165"/>
                <a:ext cx="1071880" cy="1071880"/>
              </a:xfrm>
              <a:prstGeom prst="rect">
                <a:avLst/>
              </a:prstGeom>
            </p:spPr>
          </p:pic>
        </p:grpSp>
        <p:sp>
          <p:nvSpPr>
            <p:cNvPr id="29" name="Object 29"/>
            <p:cNvSpPr txBox="1"/>
            <p:nvPr/>
          </p:nvSpPr>
          <p:spPr>
            <a:xfrm>
              <a:off x="8103870" y="4823460"/>
              <a:ext cx="2078355" cy="9791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 smtClean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02</a:t>
              </a:r>
              <a:endParaRPr lang="en-US" dirty="0"/>
            </a:p>
          </p:txBody>
        </p:sp>
        <p:grpSp>
          <p:nvGrpSpPr>
            <p:cNvPr id="1010" name="그룹 1010"/>
            <p:cNvGrpSpPr/>
            <p:nvPr/>
          </p:nvGrpSpPr>
          <p:grpSpPr>
            <a:xfrm>
              <a:off x="8323580" y="4749800"/>
              <a:ext cx="1638300" cy="35560"/>
              <a:chOff x="8323580" y="4749800"/>
              <a:chExt cx="1638300" cy="3556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23580" y="4749800"/>
                <a:ext cx="1638300" cy="3556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397750" y="6405880"/>
            <a:ext cx="3490595" cy="1413510"/>
            <a:chOff x="7397750" y="6405880"/>
            <a:chExt cx="3490595" cy="1413510"/>
          </a:xfrm>
        </p:grpSpPr>
        <p:sp>
          <p:nvSpPr>
            <p:cNvPr id="35" name="Object 35"/>
            <p:cNvSpPr txBox="1"/>
            <p:nvPr/>
          </p:nvSpPr>
          <p:spPr>
            <a:xfrm>
              <a:off x="7104380" y="6821170"/>
              <a:ext cx="4076700" cy="14979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LOT 및 코드 단위를 통한 관리를 통하여 제품 편리하게 관리 가능</a:t>
              </a:r>
              <a:endParaRPr lang="en-US" dirty="0"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6524625" y="6405880"/>
              <a:ext cx="5236210" cy="4800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7B797"/>
                  </a:solidFill>
                  <a:latin typeface="Pretendard SemiBold" pitchFamily="34" charset="0"/>
                  <a:cs typeface="Pretendard SemiBold" pitchFamily="34" charset="0"/>
                </a:rPr>
                <a:t>LOT 및 코드 단위를 통한 관리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3060680" y="3618865"/>
            <a:ext cx="1638300" cy="1856740"/>
            <a:chOff x="13060680" y="3618865"/>
            <a:chExt cx="1638300" cy="1856740"/>
          </a:xfrm>
        </p:grpSpPr>
        <p:sp>
          <p:nvSpPr>
            <p:cNvPr id="39" name="Object 39"/>
            <p:cNvSpPr txBox="1"/>
            <p:nvPr/>
          </p:nvSpPr>
          <p:spPr>
            <a:xfrm>
              <a:off x="12840335" y="4823460"/>
              <a:ext cx="2078355" cy="9791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 smtClean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03</a:t>
              </a:r>
              <a:endParaRPr lang="en-US" dirty="0"/>
            </a:p>
          </p:txBody>
        </p:sp>
        <p:grpSp>
          <p:nvGrpSpPr>
            <p:cNvPr id="1013" name="그룹 1013"/>
            <p:cNvGrpSpPr/>
            <p:nvPr/>
          </p:nvGrpSpPr>
          <p:grpSpPr>
            <a:xfrm>
              <a:off x="13060680" y="4749800"/>
              <a:ext cx="1638300" cy="35560"/>
              <a:chOff x="13060680" y="4749800"/>
              <a:chExt cx="1638300" cy="3556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60680" y="4749800"/>
                <a:ext cx="1638300" cy="3556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377545" y="3618865"/>
              <a:ext cx="1003300" cy="1003300"/>
              <a:chOff x="13377545" y="3618865"/>
              <a:chExt cx="1003300" cy="100330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377545" y="3618865"/>
                <a:ext cx="1003300" cy="100330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2134215" y="6405880"/>
            <a:ext cx="3490595" cy="1413510"/>
            <a:chOff x="12134215" y="6405880"/>
            <a:chExt cx="3490595" cy="1413510"/>
          </a:xfrm>
        </p:grpSpPr>
        <p:sp>
          <p:nvSpPr>
            <p:cNvPr id="48" name="Object 48"/>
            <p:cNvSpPr txBox="1"/>
            <p:nvPr/>
          </p:nvSpPr>
          <p:spPr>
            <a:xfrm>
              <a:off x="11840845" y="6821170"/>
              <a:ext cx="4076700" cy="14979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LOT 단위를 통한 관리를 통하여 폐기처리된 라인의 불량률 및  거래처 확인 가능</a:t>
              </a:r>
              <a:endParaRPr lang="en-US" dirty="0"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11261090" y="6405880"/>
              <a:ext cx="5236210" cy="4800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품질 분석</a:t>
              </a:r>
              <a:endParaRPr lang="en-US" dirty="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805878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4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. 개발 환경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24690" y="6015355"/>
            <a:ext cx="4374515" cy="2543175"/>
            <a:chOff x="12124690" y="6015355"/>
            <a:chExt cx="4374515" cy="25431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4690" y="6015355"/>
              <a:ext cx="4374515" cy="25431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039090" y="6533515"/>
            <a:ext cx="4792345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 smtClean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3. 사용 컴포넌트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2389485" y="7059295"/>
            <a:ext cx="5685790" cy="943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7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Infragistics Component V 11.1</a:t>
            </a:r>
          </a:p>
          <a:p>
            <a:pPr algn="just"/>
            <a:r>
              <a:rPr lang="en-US" sz="17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Telerik Report V7.2.13.1105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14580" y="6482080"/>
            <a:ext cx="229235" cy="229235"/>
            <a:chOff x="12514580" y="6482080"/>
            <a:chExt cx="229235" cy="2292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4580" y="6482080"/>
              <a:ext cx="229235" cy="2292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55790" y="6015355"/>
            <a:ext cx="4374515" cy="2543175"/>
            <a:chOff x="6955790" y="6015355"/>
            <a:chExt cx="4374515" cy="25431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5790" y="6015355"/>
              <a:ext cx="4374515" cy="254317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870190" y="6533515"/>
            <a:ext cx="4792345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 smtClean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2. 데이터 베이스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7220585" y="7059295"/>
            <a:ext cx="5685790" cy="1433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7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SQL Server 2019</a:t>
            </a:r>
          </a:p>
          <a:p>
            <a:pPr algn="just"/>
            <a:r>
              <a:rPr lang="en-US" sz="17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Microsoft SQL Server Management </a:t>
            </a:r>
          </a:p>
          <a:p>
            <a:pPr algn="just"/>
            <a:r>
              <a:rPr lang="en-US" sz="17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Studio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7359015" y="6480175"/>
            <a:ext cx="257810" cy="257810"/>
            <a:chOff x="7359015" y="6480175"/>
            <a:chExt cx="257810" cy="2578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9015" y="6480175"/>
              <a:ext cx="257810" cy="2578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75155" y="6015355"/>
            <a:ext cx="4374515" cy="2543175"/>
            <a:chOff x="1875155" y="6015355"/>
            <a:chExt cx="4374515" cy="254317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875155" y="6015355"/>
              <a:ext cx="4374515" cy="2543175"/>
              <a:chOff x="1875155" y="6015355"/>
              <a:chExt cx="4374515" cy="254317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75155" y="6015355"/>
                <a:ext cx="4374515" cy="2543175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2816225" y="6533515"/>
              <a:ext cx="4792345" cy="5499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 smtClean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1. 프로그래밍 TOOL</a:t>
              </a:r>
              <a:endParaRPr lang="en-US" dirty="0"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167255" y="7059295"/>
              <a:ext cx="5685790" cy="943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1700" dirty="0" smtClean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MICROSOFT Visual studio 2019</a:t>
              </a:r>
            </a:p>
            <a:p>
              <a:pPr algn="just"/>
              <a:r>
                <a:rPr lang="en-US" sz="1700" dirty="0" smtClean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Enterprise</a:t>
              </a:r>
              <a:endParaRPr lang="en-US" dirty="0"/>
            </a:p>
          </p:txBody>
        </p:sp>
        <p:grpSp>
          <p:nvGrpSpPr>
            <p:cNvPr id="1010" name="그룹 1010"/>
            <p:cNvGrpSpPr/>
            <p:nvPr/>
          </p:nvGrpSpPr>
          <p:grpSpPr>
            <a:xfrm>
              <a:off x="2276475" y="6465570"/>
              <a:ext cx="276860" cy="276860"/>
              <a:chOff x="2276475" y="6465570"/>
              <a:chExt cx="276860" cy="27686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76475" y="6465570"/>
                <a:ext cx="276860" cy="27686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2228830" y="3827145"/>
            <a:ext cx="4166235" cy="717550"/>
            <a:chOff x="12228830" y="3827145"/>
            <a:chExt cx="4166235" cy="71755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28830" y="3827145"/>
              <a:ext cx="4166235" cy="7175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168515" y="3070860"/>
            <a:ext cx="3989070" cy="2072005"/>
            <a:chOff x="7168515" y="3070860"/>
            <a:chExt cx="3989070" cy="207200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68515" y="3070860"/>
              <a:ext cx="3989070" cy="20720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110105" y="2719705"/>
            <a:ext cx="3904615" cy="2932430"/>
            <a:chOff x="2110105" y="2719705"/>
            <a:chExt cx="3904615" cy="293243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10105" y="2719705"/>
              <a:ext cx="3904615" cy="293243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9461500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8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5</a:t>
            </a:r>
            <a:r>
              <a:rPr lang="ko-KR" sz="4000" spc="-8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.</a:t>
            </a:r>
            <a:r>
              <a:rPr lang="en-US" sz="4000" spc="-8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품질 검사 테스트 시나리오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16065" y="5913120"/>
            <a:ext cx="5053965" cy="2736215"/>
            <a:chOff x="6616065" y="5913120"/>
            <a:chExt cx="5053965" cy="273621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22285" y="5913120"/>
              <a:ext cx="2508885" cy="2026285"/>
              <a:chOff x="8122285" y="5913120"/>
              <a:chExt cx="2508885" cy="202628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22285" y="5913120"/>
                <a:ext cx="2508885" cy="2026285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8103870" y="6677660"/>
              <a:ext cx="2078355" cy="9836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 smtClean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05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352415" y="8177530"/>
              <a:ext cx="7581265" cy="7073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품질 판정 이력 확인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6616065" y="2082800"/>
            <a:ext cx="5053965" cy="2736215"/>
            <a:chOff x="6616065" y="2082800"/>
            <a:chExt cx="5053965" cy="273621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122285" y="2082800"/>
              <a:ext cx="2508885" cy="2026285"/>
              <a:chOff x="8122285" y="2082800"/>
              <a:chExt cx="2508885" cy="202628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22285" y="2082800"/>
                <a:ext cx="2508885" cy="2026285"/>
              </a:xfrm>
              <a:prstGeom prst="rect">
                <a:avLst/>
              </a:prstGeom>
            </p:spPr>
          </p:pic>
        </p:grpSp>
        <p:sp>
          <p:nvSpPr>
            <p:cNvPr id="23" name="Object 23"/>
            <p:cNvSpPr txBox="1"/>
            <p:nvPr/>
          </p:nvSpPr>
          <p:spPr>
            <a:xfrm>
              <a:off x="8103870" y="2847975"/>
              <a:ext cx="2078355" cy="9836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 smtClean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02</a:t>
              </a:r>
              <a:endParaRPr lang="en-US" dirty="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352415" y="4347845"/>
              <a:ext cx="7581265" cy="7073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불량 품목 등록 및 대기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1784965" y="2082800"/>
            <a:ext cx="5053965" cy="3123565"/>
            <a:chOff x="11784965" y="2082800"/>
            <a:chExt cx="5053965" cy="312356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291185" y="2082800"/>
              <a:ext cx="2508885" cy="2026285"/>
              <a:chOff x="13291185" y="2082800"/>
              <a:chExt cx="2508885" cy="202628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291185" y="2082800"/>
                <a:ext cx="2508885" cy="2026285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13272770" y="2847975"/>
              <a:ext cx="2078355" cy="9836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 smtClean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03</a:t>
              </a:r>
              <a:endParaRPr lang="en-US" dirty="0"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0521315" y="4347845"/>
              <a:ext cx="7581265" cy="12884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품질 검사 판정</a:t>
              </a:r>
            </a:p>
            <a:p>
              <a:pPr algn="ctr"/>
              <a:r>
                <a:rPr lang="en-US" sz="2600" dirty="0" smtClean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(수량 및 사유 선정)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362710" y="5913120"/>
            <a:ext cx="5053965" cy="3123565"/>
            <a:chOff x="1362710" y="5913120"/>
            <a:chExt cx="5053965" cy="312356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868930" y="5913120"/>
              <a:ext cx="2508885" cy="2026285"/>
              <a:chOff x="2868930" y="5913120"/>
              <a:chExt cx="2508885" cy="202628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68930" y="5913120"/>
                <a:ext cx="2508885" cy="2026285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2850515" y="6677660"/>
              <a:ext cx="2078355" cy="9836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 smtClean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04</a:t>
              </a:r>
              <a:endParaRPr lang="en-US" dirty="0"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99060" y="8177530"/>
              <a:ext cx="7581265" cy="12884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합격 판정 품목</a:t>
              </a:r>
            </a:p>
            <a:p>
              <a:pPr algn="ctr"/>
              <a:r>
                <a:rPr lang="en-US" sz="2600" dirty="0" smtClean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로트 연결 및 재고 이동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465580" y="2185670"/>
            <a:ext cx="5053965" cy="2722880"/>
            <a:chOff x="1465580" y="2185670"/>
            <a:chExt cx="5053965" cy="272288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2971800" y="2185670"/>
              <a:ext cx="2508885" cy="2026285"/>
              <a:chOff x="2971800" y="2185670"/>
              <a:chExt cx="2508885" cy="202628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971800" y="2185670"/>
                <a:ext cx="2508885" cy="2026285"/>
              </a:xfrm>
              <a:prstGeom prst="rect">
                <a:avLst/>
              </a:prstGeom>
            </p:spPr>
          </p:pic>
        </p:grpSp>
        <p:sp>
          <p:nvSpPr>
            <p:cNvPr id="44" name="Object 44"/>
            <p:cNvSpPr txBox="1"/>
            <p:nvPr/>
          </p:nvSpPr>
          <p:spPr>
            <a:xfrm>
              <a:off x="2953385" y="2950845"/>
              <a:ext cx="2078355" cy="998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 smtClean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01</a:t>
              </a:r>
              <a:endParaRPr lang="en-US" dirty="0"/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201930" y="4450715"/>
              <a:ext cx="7581265" cy="6870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생산 실적 등록 및 조회</a:t>
              </a:r>
              <a:endParaRPr lang="en-US" dirty="0"/>
            </a:p>
          </p:txBody>
        </p:sp>
      </p:grpSp>
      <p:grpSp>
        <p:nvGrpSpPr>
          <p:cNvPr id="1014" name="그룹 1014"/>
          <p:cNvGrpSpPr/>
          <p:nvPr/>
        </p:nvGrpSpPr>
        <p:grpSpPr>
          <a:xfrm>
            <a:off x="13291185" y="5913120"/>
            <a:ext cx="2508885" cy="2026285"/>
            <a:chOff x="13291185" y="5913120"/>
            <a:chExt cx="2508885" cy="202628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1185" y="5913120"/>
              <a:ext cx="2508885" cy="2026285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3272770" y="6677660"/>
            <a:ext cx="2078355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dirty="0" smtClean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06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0521315" y="8177530"/>
            <a:ext cx="7581265" cy="707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 smtClean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폐기 내역 분석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-1. 주요화면 - 불량 품목 등록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-1. 주요화면 - 불량 품목 등록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16</Pages>
  <Paragraphs>184</Paragraphs>
  <Words>632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whgo12</cp:lastModifiedBy>
  <dc:title>PowerPoint 프레젠테이션</dc:title>
  <cp:version>9.104.165.50235</cp:version>
  <dcterms:modified xsi:type="dcterms:W3CDTF">2023-06-29T02:49:39Z</dcterms:modified>
</cp:coreProperties>
</file>