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53" r:id="rId2"/>
  </p:sldMasterIdLst>
  <p:notesMasterIdLst>
    <p:notesMasterId r:id="rId20"/>
  </p:notesMasterIdLst>
  <p:sldIdLst>
    <p:sldId id="381" r:id="rId3"/>
    <p:sldId id="384" r:id="rId4"/>
    <p:sldId id="385" r:id="rId5"/>
    <p:sldId id="383" r:id="rId6"/>
    <p:sldId id="393" r:id="rId7"/>
    <p:sldId id="391" r:id="rId8"/>
    <p:sldId id="387" r:id="rId9"/>
    <p:sldId id="388" r:id="rId10"/>
    <p:sldId id="389" r:id="rId11"/>
    <p:sldId id="396" r:id="rId12"/>
    <p:sldId id="397" r:id="rId13"/>
    <p:sldId id="398" r:id="rId14"/>
    <p:sldId id="399" r:id="rId15"/>
    <p:sldId id="400" r:id="rId16"/>
    <p:sldId id="402" r:id="rId17"/>
    <p:sldId id="403" r:id="rId18"/>
    <p:sldId id="40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D8EF3-39DD-4FB9-90DB-DA6FE70E6A7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B57BE-7288-4919-A306-C5786032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9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7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8940" cy="308864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8940" cy="36029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4340" cy="46101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10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9575" cy="308927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9575" cy="3603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4975" cy="46164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13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9575" cy="308927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90210" cy="360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5610" cy="4622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16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4FEE2-0C82-B152-4A2C-909A33730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8F5F1-BFFB-8BF5-762A-4B4ABFFB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ABF71-7CC2-428F-2F30-E746180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9952C-23DD-C993-C7A6-C57D74F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FCA19-A41E-65D1-A8C4-16A048E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75F1-B14D-DAEB-5F32-00B14AD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E11F2-4B5D-B46E-5097-5ED14F8CB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7DDA0-65A8-511F-5E25-E13A22A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7A7C3-C932-D500-A9F6-DED54BF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1591A-9B3A-83DA-9A6C-53B601BD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B17FC9-CE78-E52E-4A8A-49369DC1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DA107-DAEE-8F33-6B68-FBF7945E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07D6C-C843-3CCB-5BEA-4275F74E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5FB14-3A22-5BF7-8446-8DEEA98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12437-E85F-C9D5-985A-889EDAD7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0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2023-09-02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2023-09-02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2023-09-02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2023-09-02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2023-09-02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2023-09-02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2023-09-02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2023-09-02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27273-B829-901C-BA19-A349CFF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1D1C0-5804-0539-EC91-36BE7EDB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820C-A125-73DF-5717-6E6AE5AB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F7DF9-7F90-E68E-D29C-C269A4C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B8E68-3F49-5600-59F7-33508D95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2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2023-09-02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2023-09-02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2023-09-02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2328-644B-3A43-B396-333BDEA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0EB85-2964-EE68-2997-0B95F476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A0269-6B72-145F-389E-8DA5830D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76C20-0C24-7CB1-6456-B34A9C5F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CB9CB-3320-8ED1-9C46-2DE69172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8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8759-E230-83B5-415E-C72317E2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0EFB6-9FDC-6AC4-BD9E-29BAC3462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3C26E-27FC-26AC-6A5E-4E3E9E31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2CF58-6A0C-1F33-7266-718BBE3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54E3E-D60B-74AA-D282-6E944F1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DA682-D50F-FAF2-2BBB-DAC1883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B05FC-36B1-CD21-B526-3E39965F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5A44D-6626-EF7D-80A8-4E6EFCDA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E10EE-627A-2CC9-9BD4-038C9769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90B81-D890-DE47-34DD-E22FA5D6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BABF5-3C80-7AAA-DF11-25804B1E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AA165-5A24-D714-3B5E-4203B674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1A514A-8C96-2DFE-DEEF-CDD62A0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9454B-9FD6-5E74-0A24-6D889737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7596-AF60-6706-B6F6-9781AB22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53164-44F8-2D3C-D672-4FCA3ACF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20B0C1-D7B2-8700-F6C5-8695E2C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3A5E9-F4E4-6DA0-6F86-3AD68906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FF715-3767-5B2B-2E40-F426DA4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9A3C8-2576-45D3-16D0-91BA57B2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69202-3E14-F2E1-AE0A-2F797604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BD31-EBFC-A0CD-6FFB-F7D002CD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A19E0-C84B-09EA-3B91-E5CE8A76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8EB72-ABA3-428E-B04D-EFB4101E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BC920-3EBC-8D5D-4E17-709AF786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87373-3F7C-477F-7065-C33FAFA8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320F4-F750-69F2-A64D-6064BA0E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6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7F79A-6216-0889-0E55-3DCC4E3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52A92-94A2-1BED-E19E-BC31141DB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1A9DE-674A-5107-CB96-4AE9BC5A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9E206-9373-26B2-2A14-F2AB2FE8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11715-3955-EE00-BB02-E140DE51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225A7-E278-1015-F8A5-BC76346A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C73CB-87D2-8FB3-F8C6-F4F63DF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A2749-255A-06A1-E469-94B1CA89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9356-A2E3-55D6-F2E0-D65CC8B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EC3B-D161-4802-ACCB-A5DD9A35154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B016-4A1B-5D6E-CD0A-CC8DBC36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071C2-2640-62C7-3293-2A318A930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2023-09-02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93666"/>
              </p:ext>
            </p:extLst>
          </p:nvPr>
        </p:nvGraphicFramePr>
        <p:xfrm>
          <a:off x="114935" y="361315"/>
          <a:ext cx="11985625" cy="642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MM_MaterialOrderIn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구매자재 발주 및 입고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기존 화면 수정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545">
                <a:tc gridSpan="5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9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주요항목(화면구성)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1. 조회 조건부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공장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.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기초 코드의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1-2.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거래처 팝업(BizTextBoxManager)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1-3. 거래처 : Common.Get_Cust_Code(), Common.FillComboboxMaster(),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1-4. 발주일자 : 날짜 포맷(dtpStart, dtpEnd)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1-5. 자동 발주 여부 : 콤보박스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그리드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공장, 품목, 단위, 거래처: 콤보박스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UltraGridUtil.SetComboUltraGrid()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1-2. 입고등록 : 체크박스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- 공장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- 발주번호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- 품목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POdate - 발주일자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POQTY - 발주 수량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- 단위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 - 거래처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AORDERSTATUS - 자동발주여부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CHK - 입고등록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Inqty - 입고수량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LOTNO - LOT번호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Indate - 입고일자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Inworker - 입고자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 - 등록일시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Worker - 등록자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Editdate - 수정일시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Editor - 수정자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TB_MaterialOrder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3605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TB_MaterialOrder</a:t>
                      </a:r>
                      <a:r>
                        <a:rPr lang="ko-KR" altLang="ko-KR" sz="9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ko-KR" sz="9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TB_StockMM</a:t>
                      </a:r>
                      <a:r>
                        <a:rPr lang="ko-KR" altLang="ko-KR" sz="9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ko-KR" sz="9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TB_StockMMRec</a:t>
                      </a:r>
                      <a:endParaRPr lang="ko-KR" altLang="en-US" sz="9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387840" y="56515"/>
            <a:ext cx="2716530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6932295" y="4260850"/>
            <a:ext cx="1475740" cy="356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1000" b="0" i="0">
                <a:solidFill>
                  <a:schemeClr val="dk1"/>
                </a:solidFill>
                <a:latin typeface="굴림" charset="0"/>
                <a:ea typeface="굴림" charset="0"/>
              </a:rPr>
              <a:t>구매자재 발주 및 입고</a:t>
            </a:r>
            <a:endParaRPr lang="ko-KR" altLang="en-US" sz="9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49" name="순서도: 자기 디스크 48"/>
          <p:cNvSpPr>
            <a:spLocks/>
          </p:cNvSpPr>
          <p:nvPr/>
        </p:nvSpPr>
        <p:spPr>
          <a:xfrm>
            <a:off x="7163435" y="2233930"/>
            <a:ext cx="1025525" cy="69532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TB_</a:t>
            </a:r>
            <a:r>
              <a:rPr lang="ko-KR" altLang="ko-KR" sz="800">
                <a:solidFill>
                  <a:schemeClr val="dk1"/>
                </a:solidFill>
              </a:rPr>
              <a:t>MaterialOrder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구매자재 발주등록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72" name="꺾인 연결선 4"/>
          <p:cNvCxnSpPr>
            <a:endCxn id="47" idx="0"/>
          </p:cNvCxnSpPr>
          <p:nvPr/>
        </p:nvCxnSpPr>
        <p:spPr bwMode="auto">
          <a:xfrm rot="5400000">
            <a:off x="7006590" y="3592195"/>
            <a:ext cx="1332865" cy="6350"/>
          </a:xfrm>
          <a:prstGeom prst="bentConnector3">
            <a:avLst>
              <a:gd name="adj1" fmla="val 49995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02590" y="1617980"/>
            <a:ext cx="47053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공장 </a:t>
            </a:r>
          </a:p>
        </p:txBody>
      </p:sp>
      <p:grpSp>
        <p:nvGrpSpPr>
          <p:cNvPr id="9" name="그룹 3">
            <a:extLst>
              <a:ext uri="{FF2B5EF4-FFF2-40B4-BE49-F238E27FC236}">
                <a16:creationId xmlns:a16="http://schemas.microsoft.com/office/drawing/2014/main" id="{AAE7215E-0515-0957-C703-3B2BBDBE777A}"/>
              </a:ext>
            </a:extLst>
          </p:cNvPr>
          <p:cNvGrpSpPr>
            <a:grpSpLocks/>
          </p:cNvGrpSpPr>
          <p:nvPr/>
        </p:nvGrpSpPr>
        <p:grpSpPr bwMode="auto">
          <a:xfrm>
            <a:off x="1009015" y="1617980"/>
            <a:ext cx="1141730" cy="276860"/>
            <a:chOff x="1009015" y="1617980"/>
            <a:chExt cx="1141730" cy="276860"/>
          </a:xfrm>
        </p:grpSpPr>
        <p:sp>
          <p:nvSpPr>
            <p:cNvPr id="10" name="직사각형 25"/>
            <p:cNvSpPr>
              <a:spLocks noChangeArrowheads="1"/>
            </p:cNvSpPr>
            <p:nvPr/>
          </p:nvSpPr>
          <p:spPr bwMode="auto">
            <a:xfrm>
              <a:off x="1009015" y="1633220"/>
              <a:ext cx="972820" cy="247015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numCol="1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11" name="TextBox 26"/>
            <p:cNvSpPr txBox="1">
              <a:spLocks noChangeArrowheads="1"/>
            </p:cNvSpPr>
            <p:nvPr/>
          </p:nvSpPr>
          <p:spPr bwMode="auto">
            <a:xfrm>
              <a:off x="1664970" y="1617980"/>
              <a:ext cx="486410" cy="2774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lvl="1" indent="-28575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lvl="2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lvl="3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lvl="4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lvl="5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lvl="6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lvl="7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lvl="8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</a:p>
          </p:txBody>
        </p:sp>
      </p:grp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06400" y="1950085"/>
            <a:ext cx="46418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품목</a:t>
            </a:r>
          </a:p>
        </p:txBody>
      </p:sp>
      <p:sp>
        <p:nvSpPr>
          <p:cNvPr id="13" name="직사각형 31"/>
          <p:cNvSpPr>
            <a:spLocks noChangeArrowheads="1"/>
          </p:cNvSpPr>
          <p:nvPr/>
        </p:nvSpPr>
        <p:spPr bwMode="auto">
          <a:xfrm>
            <a:off x="1008380" y="1984375"/>
            <a:ext cx="990600" cy="25209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14" name="직사각형 31"/>
          <p:cNvSpPr>
            <a:spLocks noChangeArrowheads="1"/>
          </p:cNvSpPr>
          <p:nvPr/>
        </p:nvSpPr>
        <p:spPr bwMode="auto">
          <a:xfrm>
            <a:off x="2666365" y="1651000"/>
            <a:ext cx="1068070" cy="24765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54000" y="2672080"/>
          <a:ext cx="6125845" cy="13500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발주번호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발주일자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발주수량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거래처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자동발주여부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PONO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POdate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POqty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Unitcode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Custcode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AORDERSTATUS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2082800" y="1621155"/>
            <a:ext cx="579120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거래처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1686560" y="1985010"/>
            <a:ext cx="30416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</a:p>
        </p:txBody>
      </p:sp>
      <p:sp>
        <p:nvSpPr>
          <p:cNvPr id="5175" name="텍스트 상자 2"/>
          <p:cNvSpPr txBox="1">
            <a:spLocks/>
          </p:cNvSpPr>
          <p:nvPr/>
        </p:nvSpPr>
        <p:spPr bwMode="auto">
          <a:xfrm>
            <a:off x="1967230" y="1954530"/>
            <a:ext cx="71056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발주일자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76" name="도형 3"/>
          <p:cNvSpPr>
            <a:spLocks/>
          </p:cNvSpPr>
          <p:nvPr/>
        </p:nvSpPr>
        <p:spPr bwMode="auto">
          <a:xfrm>
            <a:off x="2620010" y="1950720"/>
            <a:ext cx="780415" cy="24828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77" name="도형 4"/>
          <p:cNvSpPr>
            <a:spLocks/>
          </p:cNvSpPr>
          <p:nvPr/>
        </p:nvSpPr>
        <p:spPr bwMode="auto">
          <a:xfrm>
            <a:off x="3642360" y="1954530"/>
            <a:ext cx="833120" cy="24828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78" name="텍스트 상자 5"/>
          <p:cNvSpPr txBox="1">
            <a:spLocks/>
          </p:cNvSpPr>
          <p:nvPr/>
        </p:nvSpPr>
        <p:spPr bwMode="auto">
          <a:xfrm>
            <a:off x="3390265" y="1907540"/>
            <a:ext cx="29083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~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179" name="표 2"/>
          <p:cNvGraphicFramePr>
            <a:graphicFrameLocks noGrp="1"/>
          </p:cNvGraphicFramePr>
          <p:nvPr/>
        </p:nvGraphicFramePr>
        <p:xfrm>
          <a:off x="252095" y="4098290"/>
          <a:ext cx="6137910" cy="14046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195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입고등록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입고수량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LOT번호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입고일자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수정일시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66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CHK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Inqty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LOTNO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Indate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Inworker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Makedate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Editdate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Editor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80" name="텍스트 상자 4"/>
          <p:cNvSpPr txBox="1">
            <a:spLocks/>
          </p:cNvSpPr>
          <p:nvPr/>
        </p:nvSpPr>
        <p:spPr bwMode="auto">
          <a:xfrm>
            <a:off x="3443605" y="1616710"/>
            <a:ext cx="30416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</a:p>
        </p:txBody>
      </p:sp>
      <p:sp>
        <p:nvSpPr>
          <p:cNvPr id="5181" name="텍스트 상자 5"/>
          <p:cNvSpPr txBox="1">
            <a:spLocks/>
          </p:cNvSpPr>
          <p:nvPr/>
        </p:nvSpPr>
        <p:spPr bwMode="auto">
          <a:xfrm>
            <a:off x="4516755" y="1951355"/>
            <a:ext cx="94678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자동발주여부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84" name="텍스트 상자 10"/>
          <p:cNvSpPr txBox="1">
            <a:spLocks/>
          </p:cNvSpPr>
          <p:nvPr/>
        </p:nvSpPr>
        <p:spPr>
          <a:xfrm>
            <a:off x="135255" y="1464310"/>
            <a:ext cx="75438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조회 조건부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85" name="텍스트 상자 11"/>
          <p:cNvSpPr txBox="1">
            <a:spLocks/>
          </p:cNvSpPr>
          <p:nvPr/>
        </p:nvSpPr>
        <p:spPr>
          <a:xfrm>
            <a:off x="292735" y="2474595"/>
            <a:ext cx="568960" cy="21717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그리드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86" name="도형 12"/>
          <p:cNvCxnSpPr/>
          <p:nvPr/>
        </p:nvCxnSpPr>
        <p:spPr>
          <a:xfrm flipV="1">
            <a:off x="135890" y="2404110"/>
            <a:ext cx="6409690" cy="952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7" name="텍스트 상자 100"/>
          <p:cNvSpPr txBox="1">
            <a:spLocks/>
          </p:cNvSpPr>
          <p:nvPr/>
        </p:nvSpPr>
        <p:spPr bwMode="auto">
          <a:xfrm>
            <a:off x="3906520" y="1619885"/>
            <a:ext cx="709930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88" name="도형 101"/>
          <p:cNvSpPr>
            <a:spLocks/>
          </p:cNvSpPr>
          <p:nvPr/>
        </p:nvSpPr>
        <p:spPr bwMode="auto">
          <a:xfrm>
            <a:off x="4660900" y="1616075"/>
            <a:ext cx="1571625" cy="24765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89" name="도형 2"/>
          <p:cNvSpPr>
            <a:spLocks/>
          </p:cNvSpPr>
          <p:nvPr/>
        </p:nvSpPr>
        <p:spPr bwMode="auto">
          <a:xfrm>
            <a:off x="5430520" y="1988820"/>
            <a:ext cx="1068705" cy="24828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90" name="텍스트 상자 3"/>
          <p:cNvSpPr txBox="1">
            <a:spLocks/>
          </p:cNvSpPr>
          <p:nvPr/>
        </p:nvSpPr>
        <p:spPr bwMode="auto">
          <a:xfrm>
            <a:off x="6207760" y="1954530"/>
            <a:ext cx="304800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5365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3"/>
          <p:cNvGraphicFramePr>
            <a:graphicFrameLocks noGrp="1"/>
          </p:cNvGraphicFramePr>
          <p:nvPr/>
        </p:nvGraphicFramePr>
        <p:xfrm>
          <a:off x="160020" y="296545"/>
          <a:ext cx="11964670" cy="637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5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 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 자재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MM_MaterialOrder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 자재 발주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강명서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2023-08-12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5"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935">
                <a:tc gridSpan="5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9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화면 구성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1. 조회 조건부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거래처 : 콤보 박스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1-2.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거래처 팝업(BizTextBoxManager)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1-3.  Common.FillComboboxMaster(),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1-4. 발주일자 : 날짜 포맷(dtpStart, dtpEnd)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1-5. 자동 발주 여부 : 콤보박스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그리드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공장, 품목, 단위, 거래처: 콤보박스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UltraGridUtil.SetComboUltraGrid()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그리드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- 공장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- 발주 번호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- 품목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PQDATE - 발주 일자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POQTY - 발주 수량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- 단위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 - 거래처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AORDERSTATUS - 자동 발주 여부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MAKER - 등록자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 - 등록 일시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 ( 구매 자재 발주 및 입고 관리 테이블 )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305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 ( 구매 자재 발주 및 입고 관리 테이블 ),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TB_MaterialOrderInput ( 입고 테이블 )</a:t>
                      </a: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 0"/>
          <p:cNvSpPr>
            <a:spLocks/>
          </p:cNvSpPr>
          <p:nvPr/>
        </p:nvSpPr>
        <p:spPr>
          <a:xfrm>
            <a:off x="9382125" y="-1905"/>
            <a:ext cx="2718435" cy="3028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defTabSz="914400" rtl="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</a:rPr>
              <a:t>Ap</a:t>
            </a:r>
            <a:r>
              <a:rPr 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</a:rPr>
              <a:t>plication</a:t>
            </a:r>
            <a:r>
              <a: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40" name="Rect 0"/>
          <p:cNvCxnSpPr/>
          <p:nvPr/>
        </p:nvCxnSpPr>
        <p:spPr>
          <a:xfrm flipV="1">
            <a:off x="142240" y="2113280"/>
            <a:ext cx="6402705" cy="20320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t 0"/>
          <p:cNvCxnSpPr/>
          <p:nvPr/>
        </p:nvCxnSpPr>
        <p:spPr bwMode="auto">
          <a:xfrm rot="5400000">
            <a:off x="6796405" y="3926840"/>
            <a:ext cx="1642745" cy="5080"/>
          </a:xfrm>
          <a:prstGeom prst="bentConnector3">
            <a:avLst>
              <a:gd name="adj1" fmla="val 5000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 0"/>
          <p:cNvSpPr>
            <a:spLocks/>
          </p:cNvSpPr>
          <p:nvPr/>
        </p:nvSpPr>
        <p:spPr>
          <a:xfrm>
            <a:off x="6853555" y="4827270"/>
            <a:ext cx="1477645" cy="35877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1000" b="0" i="0">
                <a:solidFill>
                  <a:schemeClr val="dk1"/>
                </a:solidFill>
                <a:latin typeface="굴림" charset="0"/>
                <a:ea typeface="굴림" charset="0"/>
              </a:rPr>
              <a:t>구매 자재 발주</a:t>
            </a:r>
          </a:p>
        </p:txBody>
      </p:sp>
      <p:sp>
        <p:nvSpPr>
          <p:cNvPr id="16" name="텍스트 상자 16"/>
          <p:cNvSpPr txBox="1">
            <a:spLocks/>
          </p:cNvSpPr>
          <p:nvPr/>
        </p:nvSpPr>
        <p:spPr>
          <a:xfrm>
            <a:off x="3488055" y="1431290"/>
            <a:ext cx="96583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자동발주여부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7"/>
          <p:cNvSpPr>
            <a:spLocks/>
          </p:cNvSpPr>
          <p:nvPr/>
        </p:nvSpPr>
        <p:spPr>
          <a:xfrm>
            <a:off x="2405380" y="1430655"/>
            <a:ext cx="1007110" cy="25400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8"/>
          <p:cNvSpPr txBox="1">
            <a:spLocks/>
          </p:cNvSpPr>
          <p:nvPr/>
        </p:nvSpPr>
        <p:spPr>
          <a:xfrm>
            <a:off x="255270" y="1744345"/>
            <a:ext cx="472440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품</a:t>
            </a: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9"/>
          <p:cNvSpPr>
            <a:spLocks/>
          </p:cNvSpPr>
          <p:nvPr/>
        </p:nvSpPr>
        <p:spPr>
          <a:xfrm>
            <a:off x="862965" y="1746250"/>
            <a:ext cx="787400" cy="25400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20"/>
          <p:cNvSpPr txBox="1">
            <a:spLocks/>
          </p:cNvSpPr>
          <p:nvPr/>
        </p:nvSpPr>
        <p:spPr>
          <a:xfrm>
            <a:off x="269875" y="1153795"/>
            <a:ext cx="695960" cy="21653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조회조건부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21"/>
          <p:cNvSpPr>
            <a:spLocks/>
          </p:cNvSpPr>
          <p:nvPr/>
        </p:nvSpPr>
        <p:spPr>
          <a:xfrm>
            <a:off x="211455" y="1150620"/>
            <a:ext cx="6308090" cy="91630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157480" y="2150110"/>
            <a:ext cx="570230" cy="21844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그리드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Rect 0"/>
          <p:cNvSpPr txBox="1">
            <a:spLocks/>
          </p:cNvSpPr>
          <p:nvPr/>
        </p:nvSpPr>
        <p:spPr>
          <a:xfrm>
            <a:off x="144145" y="1416050"/>
            <a:ext cx="643890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거래처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Rect 0"/>
          <p:cNvSpPr>
            <a:spLocks/>
          </p:cNvSpPr>
          <p:nvPr/>
        </p:nvSpPr>
        <p:spPr>
          <a:xfrm>
            <a:off x="745490" y="1416685"/>
            <a:ext cx="880745" cy="25400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 txBox="1">
            <a:spLocks/>
          </p:cNvSpPr>
          <p:nvPr/>
        </p:nvSpPr>
        <p:spPr>
          <a:xfrm>
            <a:off x="1242060" y="1418590"/>
            <a:ext cx="44513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>
            <a:spLocks/>
          </p:cNvSpPr>
          <p:nvPr/>
        </p:nvSpPr>
        <p:spPr>
          <a:xfrm>
            <a:off x="4427220" y="1430020"/>
            <a:ext cx="828675" cy="20764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 txBox="1">
            <a:spLocks/>
          </p:cNvSpPr>
          <p:nvPr/>
        </p:nvSpPr>
        <p:spPr>
          <a:xfrm>
            <a:off x="1693545" y="1439545"/>
            <a:ext cx="70294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발주번호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70" name="Table 3"/>
          <p:cNvGraphicFramePr>
            <a:graphicFrameLocks noGrp="1"/>
          </p:cNvGraphicFramePr>
          <p:nvPr/>
        </p:nvGraphicFramePr>
        <p:xfrm>
          <a:off x="247015" y="3829050"/>
          <a:ext cx="1530350" cy="13500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MakeDate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3"/>
          <p:cNvGraphicFramePr>
            <a:graphicFrameLocks noGrp="1"/>
          </p:cNvGraphicFramePr>
          <p:nvPr/>
        </p:nvGraphicFramePr>
        <p:xfrm>
          <a:off x="244475" y="2400300"/>
          <a:ext cx="6229985" cy="13500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8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09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발주번호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발주일자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 수량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거래처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자동발주여부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PoNo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PoDate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PoQty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UnitCode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CustName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AOrderStatus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Rect 0"/>
          <p:cNvSpPr>
            <a:spLocks/>
          </p:cNvSpPr>
          <p:nvPr/>
        </p:nvSpPr>
        <p:spPr>
          <a:xfrm>
            <a:off x="7075805" y="2359025"/>
            <a:ext cx="1026795" cy="69659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TB_</a:t>
            </a:r>
            <a:r>
              <a:rPr lang="ko-KR" altLang="ko-KR" sz="800">
                <a:solidFill>
                  <a:schemeClr val="dk1"/>
                </a:solidFill>
              </a:rPr>
              <a:t>MaterialOrder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 구매 자재 발주 및 입고 테이블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73" name="텍스트 상자 24"/>
          <p:cNvSpPr txBox="1">
            <a:spLocks/>
          </p:cNvSpPr>
          <p:nvPr/>
        </p:nvSpPr>
        <p:spPr>
          <a:xfrm>
            <a:off x="4986655" y="1432560"/>
            <a:ext cx="34734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25"/>
          <p:cNvSpPr>
            <a:spLocks/>
          </p:cNvSpPr>
          <p:nvPr/>
        </p:nvSpPr>
        <p:spPr>
          <a:xfrm>
            <a:off x="3779520" y="1741805"/>
            <a:ext cx="787400" cy="25400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5" name="도형 26"/>
          <p:cNvSpPr>
            <a:spLocks/>
          </p:cNvSpPr>
          <p:nvPr/>
        </p:nvSpPr>
        <p:spPr>
          <a:xfrm>
            <a:off x="2513330" y="1771015"/>
            <a:ext cx="787400" cy="25400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27"/>
          <p:cNvSpPr txBox="1">
            <a:spLocks/>
          </p:cNvSpPr>
          <p:nvPr/>
        </p:nvSpPr>
        <p:spPr>
          <a:xfrm>
            <a:off x="3412490" y="1748790"/>
            <a:ext cx="292100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~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텍스트 상자 28"/>
          <p:cNvSpPr txBox="1">
            <a:spLocks/>
          </p:cNvSpPr>
          <p:nvPr/>
        </p:nvSpPr>
        <p:spPr>
          <a:xfrm>
            <a:off x="1752600" y="1744345"/>
            <a:ext cx="69532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발주일자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29"/>
          <p:cNvSpPr txBox="1">
            <a:spLocks/>
          </p:cNvSpPr>
          <p:nvPr/>
        </p:nvSpPr>
        <p:spPr bwMode="auto">
          <a:xfrm>
            <a:off x="1986280" y="2523490"/>
            <a:ext cx="30607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</a:p>
        </p:txBody>
      </p:sp>
      <p:sp>
        <p:nvSpPr>
          <p:cNvPr id="79" name="텍스트 상자 30"/>
          <p:cNvSpPr txBox="1">
            <a:spLocks/>
          </p:cNvSpPr>
          <p:nvPr/>
        </p:nvSpPr>
        <p:spPr bwMode="auto">
          <a:xfrm>
            <a:off x="4454525" y="2493645"/>
            <a:ext cx="30607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</a:p>
        </p:txBody>
      </p:sp>
      <p:sp>
        <p:nvSpPr>
          <p:cNvPr id="80" name="텍스트 상자 31"/>
          <p:cNvSpPr txBox="1">
            <a:spLocks/>
          </p:cNvSpPr>
          <p:nvPr/>
        </p:nvSpPr>
        <p:spPr bwMode="auto">
          <a:xfrm>
            <a:off x="5257800" y="2514600"/>
            <a:ext cx="195580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</a:p>
        </p:txBody>
      </p:sp>
      <p:sp>
        <p:nvSpPr>
          <p:cNvPr id="62" name="Rect 0"/>
          <p:cNvSpPr txBox="1">
            <a:spLocks/>
          </p:cNvSpPr>
          <p:nvPr/>
        </p:nvSpPr>
        <p:spPr bwMode="auto">
          <a:xfrm>
            <a:off x="483870" y="2511425"/>
            <a:ext cx="306070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</a:p>
        </p:txBody>
      </p:sp>
      <p:sp>
        <p:nvSpPr>
          <p:cNvPr id="81" name="도형 3"/>
          <p:cNvSpPr>
            <a:spLocks/>
          </p:cNvSpPr>
          <p:nvPr/>
        </p:nvSpPr>
        <p:spPr>
          <a:xfrm>
            <a:off x="5271135" y="1743710"/>
            <a:ext cx="788035" cy="25463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4"/>
          <p:cNvSpPr txBox="1">
            <a:spLocks/>
          </p:cNvSpPr>
          <p:nvPr/>
        </p:nvSpPr>
        <p:spPr>
          <a:xfrm>
            <a:off x="4737100" y="1746250"/>
            <a:ext cx="47307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공장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MM_MaterialOrder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구매자재 발주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강명서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2023-08-14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SP01_MM_MaterialOrder_S1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받아올 값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@STARTDATE        : 발주 시작 일자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@ENDDATE           : 발주 종료 일자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                : 발주 번호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@ITEMCODE         : 품목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@AORDERSTATUS : 자동 발주 여부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조회 조건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PLANTCODE, -- 공장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PONO,      -- 발주번호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ITEMCODE,  -- 품목코드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PODATE,    -- 발주일자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POQTY,     -- 발주수량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UNITCODE,  -- 단위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CUSTCODE,  -- 거래처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MAKEDATE,  -- 등록일시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MAKER, -- 등록자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조회 대상 테이블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TB_MaterialOrder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발주 신규등록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SP01_MM_MaterialOrder_I1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받아올 값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@PLANTCODE : 공장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@ITEMCODE   : 품목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@PODATE      : 발주 일자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@POQTY        : 발주 수량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@UNITCODE   : 단위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@CUSTCODE  : 거래처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@MAKER        : 등록자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@MAKEDATE  : 등록일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발주 번호 채번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발주 수량 0일 경우 return하는 로직 구현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삽입 내용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PLANTCODE,  PONO,  ITEMCODE,  PODATE,      POQTY,  UNITCODE,  MAKEDATE,    CUSTCODE, POSEQ, AORDERSTATUS, MAKER, [O/W]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삽입 대상 테이블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 등록내역 취소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SP07_MM_MaterialOrderIn_D1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받아올 값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 : 공장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	 : 발주번호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발주를 취소할 수 없는 상황인지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이미 입고가 잡혀있을 때 발주취소 불가능.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 취소 로직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삭제 대상 테이블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7165" cy="301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 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MM_MaterialOrder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구매자재 발주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2023-08-14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원자재 발주내역으로 입고등록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SP01_MM_MaterialOrder_U1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받아올 값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: 공장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          : 발주번호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@ITEMCODE   : 품목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@POQTY        : 발주수량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@UNITCODE   : 단위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@CUSTCODE  : 거래처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@MAKER        :등록자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7165" cy="301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3"/>
          <p:cNvGraphicFramePr>
            <a:graphicFrameLocks noGrp="1"/>
          </p:cNvGraphicFramePr>
          <p:nvPr/>
        </p:nvGraphicFramePr>
        <p:xfrm>
          <a:off x="34290" y="296545"/>
          <a:ext cx="12113260" cy="643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992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 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기준 정보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BM_ImageMaster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이미지 관리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강명서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2023-08-17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0"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0">
                <a:tc gridSpan="5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화면 구성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1. 조회 조건부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공장, 품목코드, 품목타입  : 콤보 박스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그리드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- 공장  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ITEMTYPE - 품목구분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- 품목코드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-품목명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BASEUNIT - 기본단위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ITEMSPEC  - 규격  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EDITOR - 수정자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EDITDATE -수정일자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TB_ItemMaster ( 품목 테이블 ),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TB_Standard ( 공통 기준 정보 테이블 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875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TB_ItemMaster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( 품목 테이블 )</a:t>
                      </a: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 0"/>
          <p:cNvSpPr>
            <a:spLocks/>
          </p:cNvSpPr>
          <p:nvPr/>
        </p:nvSpPr>
        <p:spPr>
          <a:xfrm>
            <a:off x="9382125" y="-1905"/>
            <a:ext cx="2719070" cy="303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defTabSz="914400" rtl="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</a:rPr>
              <a:t>Ap</a:t>
            </a:r>
            <a:r>
              <a:rPr 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</a:rPr>
              <a:t>plication</a:t>
            </a:r>
            <a:r>
              <a: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40" name="Rect 0"/>
          <p:cNvCxnSpPr/>
          <p:nvPr/>
        </p:nvCxnSpPr>
        <p:spPr>
          <a:xfrm flipV="1">
            <a:off x="-7620" y="1809750"/>
            <a:ext cx="6538595" cy="3492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t 0"/>
          <p:cNvCxnSpPr>
            <a:cxnSpLocks/>
            <a:stCxn id="71" idx="3"/>
            <a:endCxn id="59" idx="0"/>
          </p:cNvCxnSpPr>
          <p:nvPr/>
        </p:nvCxnSpPr>
        <p:spPr bwMode="auto">
          <a:xfrm rot="16200000" flipH="1">
            <a:off x="6542722" y="2420937"/>
            <a:ext cx="1451134" cy="486886"/>
          </a:xfrm>
          <a:prstGeom prst="bentConnector3">
            <a:avLst>
              <a:gd name="adj1" fmla="val 5000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 0"/>
          <p:cNvSpPr>
            <a:spLocks/>
          </p:cNvSpPr>
          <p:nvPr/>
        </p:nvSpPr>
        <p:spPr>
          <a:xfrm>
            <a:off x="6772274" y="3389947"/>
            <a:ext cx="1478915" cy="36004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1000" b="0" i="0">
                <a:solidFill>
                  <a:schemeClr val="dk1"/>
                </a:solidFill>
                <a:latin typeface="굴림" charset="0"/>
                <a:ea typeface="굴림" charset="0"/>
              </a:rPr>
              <a:t>이미지 관리</a:t>
            </a: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5505450" y="1420495"/>
            <a:ext cx="855345" cy="25463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>
            <a:off x="3165475" y="1424305"/>
            <a:ext cx="70548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품</a:t>
            </a: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목타입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4012565" y="1416685"/>
            <a:ext cx="788035" cy="25463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269875" y="1153795"/>
            <a:ext cx="696595" cy="21717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조회조건부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90170" y="1150620"/>
            <a:ext cx="6340475" cy="61976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120015" y="1899920"/>
            <a:ext cx="497840" cy="21653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그리드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Rect 0"/>
          <p:cNvSpPr txBox="1">
            <a:spLocks/>
          </p:cNvSpPr>
          <p:nvPr/>
        </p:nvSpPr>
        <p:spPr>
          <a:xfrm>
            <a:off x="144145" y="1416050"/>
            <a:ext cx="64452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공장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Rect 0"/>
          <p:cNvSpPr>
            <a:spLocks/>
          </p:cNvSpPr>
          <p:nvPr/>
        </p:nvSpPr>
        <p:spPr>
          <a:xfrm>
            <a:off x="745490" y="1416685"/>
            <a:ext cx="881380" cy="25463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 txBox="1">
            <a:spLocks/>
          </p:cNvSpPr>
          <p:nvPr/>
        </p:nvSpPr>
        <p:spPr>
          <a:xfrm>
            <a:off x="1242060" y="1418590"/>
            <a:ext cx="445770" cy="246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 txBox="1">
            <a:spLocks/>
          </p:cNvSpPr>
          <p:nvPr/>
        </p:nvSpPr>
        <p:spPr>
          <a:xfrm>
            <a:off x="1693545" y="1439545"/>
            <a:ext cx="703580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품목코드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9" name="Table 3"/>
          <p:cNvGraphicFramePr>
            <a:graphicFrameLocks noGrp="1"/>
          </p:cNvGraphicFramePr>
          <p:nvPr/>
        </p:nvGraphicFramePr>
        <p:xfrm>
          <a:off x="134620" y="2090420"/>
          <a:ext cx="4562475" cy="12769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2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품목구분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품목코드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UNITCODE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규격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수정일자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ItemType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ItemName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BaseUnit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ItemSpec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Editor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EditDAte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Rect 0"/>
          <p:cNvSpPr>
            <a:spLocks/>
          </p:cNvSpPr>
          <p:nvPr/>
        </p:nvSpPr>
        <p:spPr>
          <a:xfrm>
            <a:off x="6537960" y="1342866"/>
            <a:ext cx="973772" cy="595947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b="0" i="0" dirty="0">
                <a:solidFill>
                  <a:schemeClr val="dk1"/>
                </a:solidFill>
                <a:latin typeface="굴림" charset="0"/>
                <a:ea typeface="굴림" charset="0"/>
                <a:cs typeface="+mn-cs"/>
              </a:rPr>
              <a:t>TB_</a:t>
            </a:r>
            <a:r>
              <a:rPr lang="ko-KR" altLang="en-US" sz="800" b="0" i="0" dirty="0" err="1">
                <a:solidFill>
                  <a:schemeClr val="tx1"/>
                </a:solidFill>
                <a:latin typeface="굴림" charset="0"/>
                <a:ea typeface="굴림" charset="0"/>
                <a:cs typeface="+mn-cs"/>
              </a:rPr>
              <a:t>ItemMaster</a:t>
            </a:r>
            <a:r>
              <a:rPr lang="ko-KR" altLang="en-US" sz="800" b="0" i="0" dirty="0">
                <a:solidFill>
                  <a:schemeClr val="tx1"/>
                </a:solidFill>
                <a:latin typeface="굴림" charset="0"/>
                <a:ea typeface="굴림" charset="0"/>
                <a:cs typeface="+mn-cs"/>
              </a:rPr>
              <a:t> </a:t>
            </a: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 품목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75" name="Rect 0"/>
          <p:cNvSpPr>
            <a:spLocks/>
          </p:cNvSpPr>
          <p:nvPr/>
        </p:nvSpPr>
        <p:spPr>
          <a:xfrm>
            <a:off x="2343150" y="1421130"/>
            <a:ext cx="788035" cy="25463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Rect 0"/>
          <p:cNvSpPr txBox="1">
            <a:spLocks/>
          </p:cNvSpPr>
          <p:nvPr/>
        </p:nvSpPr>
        <p:spPr>
          <a:xfrm>
            <a:off x="4802505" y="1443990"/>
            <a:ext cx="695960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품목명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5"/>
          <p:cNvSpPr>
            <a:spLocks/>
          </p:cNvSpPr>
          <p:nvPr/>
        </p:nvSpPr>
        <p:spPr>
          <a:xfrm>
            <a:off x="4930140" y="2091690"/>
            <a:ext cx="1430655" cy="147828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도형 6"/>
          <p:cNvSpPr>
            <a:spLocks/>
          </p:cNvSpPr>
          <p:nvPr/>
        </p:nvSpPr>
        <p:spPr>
          <a:xfrm>
            <a:off x="5387340" y="3702050"/>
            <a:ext cx="743585" cy="53848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"/>
          <p:cNvSpPr txBox="1">
            <a:spLocks/>
          </p:cNvSpPr>
          <p:nvPr/>
        </p:nvSpPr>
        <p:spPr>
          <a:xfrm>
            <a:off x="5387340" y="3776345"/>
            <a:ext cx="705485" cy="3994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불러오기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>
            <a:extLst>
              <a:ext uri="{FF2B5EF4-FFF2-40B4-BE49-F238E27FC236}">
                <a16:creationId xmlns:a16="http://schemas.microsoft.com/office/drawing/2014/main" id="{124056D8-649B-4D32-255C-279299FF1931}"/>
              </a:ext>
            </a:extLst>
          </p:cNvPr>
          <p:cNvSpPr>
            <a:spLocks/>
          </p:cNvSpPr>
          <p:nvPr/>
        </p:nvSpPr>
        <p:spPr>
          <a:xfrm>
            <a:off x="7546975" y="1342866"/>
            <a:ext cx="1036320" cy="595947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b="0" i="0" dirty="0" err="1">
                <a:solidFill>
                  <a:schemeClr val="dk1"/>
                </a:solidFill>
                <a:latin typeface="굴림" charset="0"/>
                <a:ea typeface="굴림" charset="0"/>
                <a:cs typeface="+mn-cs"/>
              </a:rPr>
              <a:t>TB_</a:t>
            </a:r>
            <a:r>
              <a:rPr lang="en-US" altLang="ko-KR" sz="800" dirty="0" err="1">
                <a:solidFill>
                  <a:schemeClr val="tx1"/>
                </a:solidFill>
                <a:latin typeface="굴림" charset="0"/>
                <a:ea typeface="굴림" charset="0"/>
              </a:rPr>
              <a:t>Standard</a:t>
            </a:r>
            <a:r>
              <a:rPr lang="ko-KR" altLang="en-US" sz="800" b="0" i="0" dirty="0">
                <a:solidFill>
                  <a:schemeClr val="tx1"/>
                </a:solidFill>
                <a:latin typeface="굴림" charset="0"/>
                <a:ea typeface="굴림" charset="0"/>
                <a:cs typeface="+mn-cs"/>
              </a:rPr>
              <a:t> </a:t>
            </a: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기준 정보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7" name="Rect 0">
            <a:extLst>
              <a:ext uri="{FF2B5EF4-FFF2-40B4-BE49-F238E27FC236}">
                <a16:creationId xmlns:a16="http://schemas.microsoft.com/office/drawing/2014/main" id="{589C9154-6BA8-B00E-928F-D1AE8EF47457}"/>
              </a:ext>
            </a:extLst>
          </p:cNvPr>
          <p:cNvCxnSpPr>
            <a:cxnSpLocks/>
            <a:stCxn id="3" idx="3"/>
            <a:endCxn id="59" idx="0"/>
          </p:cNvCxnSpPr>
          <p:nvPr/>
        </p:nvCxnSpPr>
        <p:spPr bwMode="auto">
          <a:xfrm rot="5400000">
            <a:off x="7062867" y="2387679"/>
            <a:ext cx="1451134" cy="553403"/>
          </a:xfrm>
          <a:prstGeom prst="bentConnector3">
            <a:avLst>
              <a:gd name="adj1" fmla="val 5000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>
            <a:extLst>
              <a:ext uri="{FF2B5EF4-FFF2-40B4-BE49-F238E27FC236}">
                <a16:creationId xmlns:a16="http://schemas.microsoft.com/office/drawing/2014/main" id="{794EC8D4-0E48-6698-C23A-977257BB385D}"/>
              </a:ext>
            </a:extLst>
          </p:cNvPr>
          <p:cNvCxnSpPr>
            <a:cxnSpLocks/>
            <a:stCxn id="59" idx="2"/>
            <a:endCxn id="16" idx="1"/>
          </p:cNvCxnSpPr>
          <p:nvPr/>
        </p:nvCxnSpPr>
        <p:spPr bwMode="auto">
          <a:xfrm rot="5400000">
            <a:off x="6864112" y="4397612"/>
            <a:ext cx="1295241" cy="1"/>
          </a:xfrm>
          <a:prstGeom prst="bentConnector3">
            <a:avLst>
              <a:gd name="adj1" fmla="val 5000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>
            <a:extLst>
              <a:ext uri="{FF2B5EF4-FFF2-40B4-BE49-F238E27FC236}">
                <a16:creationId xmlns:a16="http://schemas.microsoft.com/office/drawing/2014/main" id="{F50B8FB3-D16C-B75A-0E4E-25D69864E194}"/>
              </a:ext>
            </a:extLst>
          </p:cNvPr>
          <p:cNvSpPr>
            <a:spLocks/>
          </p:cNvSpPr>
          <p:nvPr/>
        </p:nvSpPr>
        <p:spPr>
          <a:xfrm>
            <a:off x="7024845" y="5045233"/>
            <a:ext cx="973772" cy="595947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b="0" i="0" dirty="0">
                <a:solidFill>
                  <a:schemeClr val="dk1"/>
                </a:solidFill>
                <a:latin typeface="굴림" charset="0"/>
                <a:ea typeface="굴림" charset="0"/>
                <a:cs typeface="+mn-cs"/>
              </a:rPr>
              <a:t>TB_</a:t>
            </a:r>
            <a:r>
              <a:rPr lang="ko-KR" altLang="en-US" sz="800" b="0" i="0" dirty="0" err="1">
                <a:solidFill>
                  <a:schemeClr val="tx1"/>
                </a:solidFill>
                <a:latin typeface="굴림" charset="0"/>
                <a:ea typeface="굴림" charset="0"/>
                <a:cs typeface="+mn-cs"/>
              </a:rPr>
              <a:t>ItemMaster</a:t>
            </a:r>
            <a:r>
              <a:rPr lang="ko-KR" altLang="en-US" sz="800" b="0" i="0" dirty="0">
                <a:solidFill>
                  <a:schemeClr val="tx1"/>
                </a:solidFill>
                <a:latin typeface="굴림" charset="0"/>
                <a:ea typeface="굴림" charset="0"/>
                <a:cs typeface="+mn-cs"/>
              </a:rPr>
              <a:t> </a:t>
            </a: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 품목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17729"/>
              </p:ext>
            </p:extLst>
          </p:nvPr>
        </p:nvGraphicFramePr>
        <p:xfrm>
          <a:off x="134620" y="72898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기준 정보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BM_ImageMaster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이미지 관리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강명서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2023-08-17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이미지 마스터 조회 프로시저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SP07_BM_ImageMaster_S1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받아올 값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: 공장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@ITEMNAME    : 품목명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@ITEMTYPE     : 품목 타입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조회 조건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PLANTCODE, -- 공장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ITEMCODE,  -- 품목코드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-- 품목명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ITEMTYPE -- 품목 타입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조회 대상 테이블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TB_ItemMaster,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TB_Standard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이미지 마스터 조회 프로시저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SP07_BM_ImageMaster_S2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받아올 값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@ITEMCODE    : 품목 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@PLANTCODE : 공장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저장 대상 테이블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TB_ItemMaster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이미지 마스터 저장 프로시저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SP07_BM_ImageMaster_U1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받아올 값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@ITEMCODE   ： 품목 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: 공장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@EDITOR        : 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수정자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@IMAGE          : 이미지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저장 대상 테이블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TB_ItemMaster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7800" cy="3022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 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기준 정보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BM_ImageMaster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이미지 관리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강명서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2023-08-17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이미지 마스터 삭제 프로시저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SP07_BM_ImageMaster_D1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받아올 값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@ITEMCODE    : 품목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: 공장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@EDITOR        : 수정자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삭제 대상 테이블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TB_ItemMaster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7800" cy="3022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55521"/>
              </p:ext>
            </p:extLst>
          </p:nvPr>
        </p:nvGraphicFramePr>
        <p:xfrm>
          <a:off x="34290" y="296545"/>
          <a:ext cx="12113260" cy="632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992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 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 자재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MM_MaterialInput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 자재 입고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강명서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2023-08-17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30"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380">
                <a:tc gridSpan="5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화면 구성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1. 조회 조건부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공장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1-2. 입고일자 :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 포맷(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dtpStart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dtpEnd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1-3.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입고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LOT,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발주번호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텍스트박스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그리드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공장 :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UltraGridUtil.SetComboUltraGrid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- 공장   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INPUTSEQ - 입고번호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INPUTLOT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–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입고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LOT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- 품목  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ITEMNAME - 품명  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INPUTQTY - 입고수량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INPUTDATE - 입고일자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- 발주번호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 - 발주장소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ORDERDATE - 발주일자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CUSTNAME - 거래처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MAKER - 등록자 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MAKEDATE - 등록일시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41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TB_MaterialInput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TB_ItemMaster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TB_CustMaster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TB_OrderRequestList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89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 0"/>
          <p:cNvSpPr>
            <a:spLocks/>
          </p:cNvSpPr>
          <p:nvPr/>
        </p:nvSpPr>
        <p:spPr>
          <a:xfrm>
            <a:off x="9382125" y="-1905"/>
            <a:ext cx="2719705" cy="304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defTabSz="914400" rtl="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</a:rPr>
              <a:t>Ap</a:t>
            </a:r>
            <a:r>
              <a:rPr 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</a:rPr>
              <a:t>plication</a:t>
            </a:r>
            <a:r>
              <a: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40" name="Rect 0"/>
          <p:cNvCxnSpPr/>
          <p:nvPr/>
        </p:nvCxnSpPr>
        <p:spPr>
          <a:xfrm flipV="1">
            <a:off x="-7620" y="1809750"/>
            <a:ext cx="6539230" cy="35560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 0"/>
          <p:cNvSpPr>
            <a:spLocks/>
          </p:cNvSpPr>
          <p:nvPr/>
        </p:nvSpPr>
        <p:spPr>
          <a:xfrm>
            <a:off x="6853555" y="4152265"/>
            <a:ext cx="1479550" cy="3606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1000" b="0" i="0" dirty="0">
                <a:solidFill>
                  <a:schemeClr val="dk1"/>
                </a:solidFill>
                <a:latin typeface="굴림" charset="0"/>
                <a:ea typeface="굴림" charset="0"/>
              </a:rPr>
              <a:t>구매 자재 입고 </a:t>
            </a:r>
            <a:r>
              <a:rPr lang="ko-KR" altLang="en-US" sz="1000" dirty="0">
                <a:solidFill>
                  <a:schemeClr val="dk1"/>
                </a:solidFill>
                <a:latin typeface="굴림" charset="0"/>
                <a:ea typeface="굴림" charset="0"/>
              </a:rPr>
              <a:t>조회</a:t>
            </a:r>
            <a:endParaRPr lang="ko-KR" altLang="en-US" sz="1000" b="0" i="0" dirty="0">
              <a:solidFill>
                <a:schemeClr val="dk1"/>
              </a:solidFill>
              <a:latin typeface="굴림" charset="0"/>
              <a:ea typeface="굴림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2414587" y="1191895"/>
            <a:ext cx="1626235" cy="25527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>
            <a:off x="30480" y="1470025"/>
            <a:ext cx="44259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품</a:t>
            </a:r>
            <a:r>
              <a:rPr lang="ko-KR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목</a:t>
            </a:r>
            <a:endParaRPr lang="ko-KR" altLang="en-US" sz="1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4630420" y="1196340"/>
            <a:ext cx="788670" cy="25527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38100" y="1085215"/>
            <a:ext cx="692785" cy="18542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600">
                <a:solidFill>
                  <a:srgbClr val="FF0000"/>
                </a:solidFill>
                <a:latin typeface="맑은 고딕" charset="0"/>
                <a:ea typeface="맑은 고딕" charset="0"/>
              </a:rPr>
              <a:t>조회조건부</a:t>
            </a:r>
            <a:endParaRPr lang="ko-KR" altLang="en-US" sz="6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>
            <a:off x="60960" y="1089660"/>
            <a:ext cx="6424295" cy="68135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120015" y="1899920"/>
            <a:ext cx="498475" cy="21717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그리드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Rect 0"/>
          <p:cNvSpPr txBox="1">
            <a:spLocks/>
          </p:cNvSpPr>
          <p:nvPr/>
        </p:nvSpPr>
        <p:spPr>
          <a:xfrm>
            <a:off x="0" y="1187450"/>
            <a:ext cx="46164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공장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Rect 0"/>
          <p:cNvSpPr>
            <a:spLocks/>
          </p:cNvSpPr>
          <p:nvPr/>
        </p:nvSpPr>
        <p:spPr>
          <a:xfrm>
            <a:off x="411480" y="1226820"/>
            <a:ext cx="621665" cy="19367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 txBox="1">
            <a:spLocks/>
          </p:cNvSpPr>
          <p:nvPr/>
        </p:nvSpPr>
        <p:spPr>
          <a:xfrm>
            <a:off x="1466215" y="1494790"/>
            <a:ext cx="31305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Rect 0"/>
          <p:cNvSpPr txBox="1">
            <a:spLocks/>
          </p:cNvSpPr>
          <p:nvPr/>
        </p:nvSpPr>
        <p:spPr>
          <a:xfrm>
            <a:off x="3972560" y="1162685"/>
            <a:ext cx="69659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lang="ko-KR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입고일자</a:t>
            </a:r>
            <a:endParaRPr lang="ko-KR" altLang="en-US" sz="1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2"/>
          <p:cNvSpPr txBox="1">
            <a:spLocks/>
          </p:cNvSpPr>
          <p:nvPr/>
        </p:nvSpPr>
        <p:spPr>
          <a:xfrm>
            <a:off x="1778318" y="1188085"/>
            <a:ext cx="694055" cy="24622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lang="ko-KR" altLang="en-US" sz="1000" b="1" dirty="0">
                <a:latin typeface="맑은 고딕" charset="0"/>
                <a:ea typeface="맑은 고딕" charset="0"/>
              </a:rPr>
              <a:t>입고</a:t>
            </a:r>
            <a:r>
              <a:rPr lang="en-US" altLang="ko-KR" sz="1000" b="1" dirty="0">
                <a:latin typeface="맑은 고딕" charset="0"/>
                <a:ea typeface="맑은 고딕" charset="0"/>
              </a:rPr>
              <a:t>LOT</a:t>
            </a:r>
            <a:endParaRPr lang="ko-KR" altLang="en-US" sz="1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3"/>
          <p:cNvSpPr txBox="1">
            <a:spLocks/>
          </p:cNvSpPr>
          <p:nvPr/>
        </p:nvSpPr>
        <p:spPr>
          <a:xfrm>
            <a:off x="795655" y="1185545"/>
            <a:ext cx="28638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4"/>
          <p:cNvSpPr>
            <a:spLocks/>
          </p:cNvSpPr>
          <p:nvPr/>
        </p:nvSpPr>
        <p:spPr>
          <a:xfrm>
            <a:off x="429895" y="1504315"/>
            <a:ext cx="1349375" cy="19367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4" name="도형 5"/>
          <p:cNvSpPr>
            <a:spLocks/>
          </p:cNvSpPr>
          <p:nvPr/>
        </p:nvSpPr>
        <p:spPr>
          <a:xfrm>
            <a:off x="5662295" y="1191895"/>
            <a:ext cx="788670" cy="25527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텍스트 상자 6"/>
          <p:cNvSpPr txBox="1">
            <a:spLocks/>
          </p:cNvSpPr>
          <p:nvPr/>
        </p:nvSpPr>
        <p:spPr>
          <a:xfrm>
            <a:off x="5479415" y="1193800"/>
            <a:ext cx="217170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~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88" name="표 4"/>
          <p:cNvGraphicFramePr>
            <a:graphicFrameLocks noGrp="1"/>
          </p:cNvGraphicFramePr>
          <p:nvPr/>
        </p:nvGraphicFramePr>
        <p:xfrm>
          <a:off x="144145" y="2179955"/>
          <a:ext cx="6229985" cy="795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8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09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입고번호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입고로트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입고수량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입고일자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발주번호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INPUTSEQ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INPUTLOT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ItemName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INPUTQTY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INPUTDATE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PoNo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텍스트 상자 2"/>
          <p:cNvSpPr txBox="1">
            <a:spLocks/>
          </p:cNvSpPr>
          <p:nvPr/>
        </p:nvSpPr>
        <p:spPr>
          <a:xfrm>
            <a:off x="467360" y="2497455"/>
            <a:ext cx="287020" cy="2463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89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32980"/>
              </p:ext>
            </p:extLst>
          </p:nvPr>
        </p:nvGraphicFramePr>
        <p:xfrm>
          <a:off x="146050" y="3237865"/>
          <a:ext cx="3826510" cy="13500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8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발주장소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발주일자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거래처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등록자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등록일시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WO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OrderDate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CustName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MakeDate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1" name="도형 6"/>
          <p:cNvCxnSpPr>
            <a:cxnSpLocks/>
            <a:stCxn id="6" idx="3"/>
            <a:endCxn id="59" idx="0"/>
          </p:cNvCxnSpPr>
          <p:nvPr/>
        </p:nvCxnSpPr>
        <p:spPr>
          <a:xfrm rot="16200000" flipH="1">
            <a:off x="6462078" y="3021012"/>
            <a:ext cx="1757045" cy="505460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도형 7"/>
          <p:cNvCxnSpPr>
            <a:cxnSpLocks/>
            <a:stCxn id="7" idx="3"/>
            <a:endCxn id="59" idx="0"/>
          </p:cNvCxnSpPr>
          <p:nvPr/>
        </p:nvCxnSpPr>
        <p:spPr>
          <a:xfrm rot="5400000">
            <a:off x="6963728" y="3006408"/>
            <a:ext cx="1775460" cy="51625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 0">
            <a:extLst>
              <a:ext uri="{FF2B5EF4-FFF2-40B4-BE49-F238E27FC236}">
                <a16:creationId xmlns:a16="http://schemas.microsoft.com/office/drawing/2014/main" id="{4A013EC6-E22E-FD10-DF6B-0356A5BC6C96}"/>
              </a:ext>
            </a:extLst>
          </p:cNvPr>
          <p:cNvSpPr>
            <a:spLocks/>
          </p:cNvSpPr>
          <p:nvPr/>
        </p:nvSpPr>
        <p:spPr>
          <a:xfrm>
            <a:off x="2414587" y="1480820"/>
            <a:ext cx="1626235" cy="25527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">
            <a:extLst>
              <a:ext uri="{FF2B5EF4-FFF2-40B4-BE49-F238E27FC236}">
                <a16:creationId xmlns:a16="http://schemas.microsoft.com/office/drawing/2014/main" id="{53C047A4-26A2-D91B-90A1-4EB29686E126}"/>
              </a:ext>
            </a:extLst>
          </p:cNvPr>
          <p:cNvSpPr txBox="1">
            <a:spLocks/>
          </p:cNvSpPr>
          <p:nvPr/>
        </p:nvSpPr>
        <p:spPr>
          <a:xfrm>
            <a:off x="1778318" y="1477010"/>
            <a:ext cx="694055" cy="245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lang="ko-KR" sz="1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발주번호</a:t>
            </a:r>
            <a:endParaRPr lang="ko-KR" altLang="en-US" sz="1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>
            <a:extLst>
              <a:ext uri="{FF2B5EF4-FFF2-40B4-BE49-F238E27FC236}">
                <a16:creationId xmlns:a16="http://schemas.microsoft.com/office/drawing/2014/main" id="{FFAF056D-7EF7-9E42-3D11-CA98A2BBF2A3}"/>
              </a:ext>
            </a:extLst>
          </p:cNvPr>
          <p:cNvSpPr>
            <a:spLocks/>
          </p:cNvSpPr>
          <p:nvPr/>
        </p:nvSpPr>
        <p:spPr>
          <a:xfrm>
            <a:off x="6573520" y="1697990"/>
            <a:ext cx="1028700" cy="697230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 err="1">
                <a:solidFill>
                  <a:schemeClr val="dk1"/>
                </a:solidFill>
              </a:rPr>
              <a:t>TB_</a:t>
            </a:r>
            <a:r>
              <a:rPr lang="en-US" altLang="ko-KR" sz="800" dirty="0" err="1">
                <a:solidFill>
                  <a:schemeClr val="tx1"/>
                </a:solidFill>
                <a:latin typeface="굴림" charset="0"/>
                <a:ea typeface="굴림" charset="0"/>
              </a:rPr>
              <a:t>ItemMaster</a:t>
            </a:r>
            <a:endParaRPr lang="en-US" altLang="ko-KR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품목 정보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도형 5">
            <a:extLst>
              <a:ext uri="{FF2B5EF4-FFF2-40B4-BE49-F238E27FC236}">
                <a16:creationId xmlns:a16="http://schemas.microsoft.com/office/drawing/2014/main" id="{F09A7818-F05D-3307-4B73-FA945D3F6E30}"/>
              </a:ext>
            </a:extLst>
          </p:cNvPr>
          <p:cNvSpPr>
            <a:spLocks/>
          </p:cNvSpPr>
          <p:nvPr/>
        </p:nvSpPr>
        <p:spPr>
          <a:xfrm>
            <a:off x="7595235" y="1687830"/>
            <a:ext cx="1028700" cy="68897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 err="1">
                <a:solidFill>
                  <a:schemeClr val="dk1"/>
                </a:solidFill>
              </a:rPr>
              <a:t>TB_</a:t>
            </a:r>
            <a:r>
              <a:rPr lang="en-US" altLang="ko-KR" sz="800" b="0" i="0" dirty="0" err="1">
                <a:solidFill>
                  <a:schemeClr val="tx1"/>
                </a:solidFill>
                <a:latin typeface="굴림" charset="0"/>
                <a:ea typeface="굴림" charset="0"/>
                <a:cs typeface="+mn-cs"/>
              </a:rPr>
              <a:t>CustMaster</a:t>
            </a:r>
            <a:endParaRPr lang="en-US" altLang="ko-KR" sz="800" b="0" i="0" dirty="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거래처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>
            <a:off x="6565900" y="1202055"/>
            <a:ext cx="1028700" cy="697230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dk1"/>
                </a:solidFill>
              </a:rPr>
              <a:t>TB_</a:t>
            </a:r>
            <a:r>
              <a:rPr lang="ko-KR" altLang="en-US" sz="800" b="0" i="0" dirty="0" err="1">
                <a:solidFill>
                  <a:schemeClr val="tx1"/>
                </a:solidFill>
                <a:latin typeface="굴림" charset="0"/>
                <a:ea typeface="굴림" charset="0"/>
                <a:cs typeface="+mn-cs"/>
              </a:rPr>
              <a:t>MaterialInput</a:t>
            </a:r>
            <a:r>
              <a:rPr lang="ko-KR" altLang="en-US" sz="800" b="0" i="0" dirty="0">
                <a:solidFill>
                  <a:schemeClr val="tx1"/>
                </a:solidFill>
                <a:latin typeface="굴림" charset="0"/>
                <a:ea typeface="굴림" charset="0"/>
                <a:cs typeface="+mn-cs"/>
              </a:rPr>
              <a:t> </a:t>
            </a:r>
            <a:endParaRPr lang="ko-KR" altLang="en-US" sz="1000" b="0" i="0" dirty="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 구매 자재 입고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90" name="도형 5"/>
          <p:cNvSpPr>
            <a:spLocks/>
          </p:cNvSpPr>
          <p:nvPr/>
        </p:nvSpPr>
        <p:spPr>
          <a:xfrm>
            <a:off x="7587615" y="1191895"/>
            <a:ext cx="1028700" cy="68897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dk1"/>
                </a:solidFill>
              </a:rPr>
              <a:t>TB_</a:t>
            </a:r>
            <a:r>
              <a:rPr lang="ko-KR" altLang="en-US" sz="800" b="0" i="0" dirty="0" err="1">
                <a:solidFill>
                  <a:schemeClr val="tx1"/>
                </a:solidFill>
                <a:latin typeface="굴림" charset="0"/>
                <a:ea typeface="굴림" charset="0"/>
                <a:cs typeface="+mn-cs"/>
              </a:rPr>
              <a:t>MaterialOrder</a:t>
            </a:r>
            <a:r>
              <a:rPr lang="ko-KR" altLang="en-US" sz="800" b="0" i="0" dirty="0">
                <a:solidFill>
                  <a:schemeClr val="tx1"/>
                </a:solidFill>
                <a:latin typeface="굴림" charset="0"/>
                <a:ea typeface="굴림" charset="0"/>
                <a:cs typeface="+mn-cs"/>
              </a:rPr>
              <a:t> </a:t>
            </a: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 구매 자재 발주 및 입고 관리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98722"/>
              </p:ext>
            </p:extLst>
          </p:nvPr>
        </p:nvGraphicFramePr>
        <p:xfrm>
          <a:off x="134620" y="72898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 자재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MM_MaterialInput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 자재 입고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강명서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2023-08-17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자재 입고 조회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SP07_MM_MaterialInput_S1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받아올 값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@STARTDATE  : 입고시작일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@ENDDATE     : 입고종료일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@INPUTLOT     : 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입고로트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: 공장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@ITEMCODE    : 품목코드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          : 발주 번호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조회 조건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PLANTCODE, -- 공장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ITEMCODE,  -- 품목코드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INPUTLOT     -- 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입고로트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        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-- 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 번호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INPUTDATE-- 입고일자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조회 대상 테이블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TB_MaterialInput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r,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TB_ItemMaster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TB_CustMaster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TB_OrderRequestList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9070" cy="303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MM_MaterialOrderIn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구매자재 발주 및 입고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발주 및 입고 내역 조회)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_1JO_MM_MaterialOrderIn_S1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받아올 값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: 공장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@CUSTCODE  : 거래처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@STARTDATE : 발주시작일자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@ENDDATE : 발주종료일자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 : 발주번호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@ITEMCODE : 품목코드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@AORDERSTATUS : 자동 발주 여부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조회 조건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: 공장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  : 거래처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: 품목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PONO          : 발주번호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PODATE      : 발주일자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AORDERSTATUS : 자동발주여부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조회 대상 테이블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TB_MaterialOrder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발주 신규등록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1JO_MM_MaterialOrderIn_I1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받아올 값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@PLANTCODE : 공장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@ITEMCODE   : 품목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@PODATE       : 발주일자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@POQTY        : 발주수량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@UNITCODE   : 단위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@CUSTCODE  : 거래처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@MAKER        : 등록자(발주자)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발주 번호 채번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발주 수량 0일 경우 return하는 로직 구현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삽입 내용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PLANTCODE, PODATE, POSEQ, PONO, ITEMCODE, POQTY,  UNITCODE, CUSTCODE, MAKEDATE, MAKER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삽입 대상 테이블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 등록내역 취소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1JO_MM_MaterialOrderIn_D1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받아올 값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 : 공장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	 : 발주번호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발주를 취소할 수 없는 상황인지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이미 입고가 잡혀있을 때 발주취소 불가능.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 취소 로직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삭제 대상 테이블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6530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 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MM_MaterialOrderIn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구매자재 발주 및 입고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원자재 발주내역으로 입고등록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1JO_MM_MaterialOrderIn_U1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받아올 값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: 공장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@PONO          : 발주번호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@INQTY          : 입고수량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@INWORKER   : 입고자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입고 수량이 0인 경우 return하는 로직.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LOT번호 채번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발주내역에 입고내역 등록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UPDATE - TB_MaterialOrder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원자재 창고 테이블에 입고내역 등록.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INSERT - TB_StockMM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원자재 입고 이력 남기기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INSERT - TB_StockMMRec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6530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69648"/>
              </p:ext>
            </p:extLst>
          </p:nvPr>
        </p:nvGraphicFramePr>
        <p:xfrm>
          <a:off x="134620" y="728980"/>
          <a:ext cx="1196467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57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MM_MatOrderApproval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구매요청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45"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890">
                <a:tc gridSpan="5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화면 구성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1. 조회 조건부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공장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기초 코드의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1-2.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1-3. 거래처 :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1-4. 발주일자 : 날짜 포맷(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dtpStart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dtpEnd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1-5. 발주번호 : 텍스트박스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1-6.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승인여부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그리드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체크박스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발주요청 수량 외 수정 불가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TB_OrderRequestList</a:t>
                      </a: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en-US" altLang="ko-KR" sz="9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TB_CustMaster</a:t>
                      </a: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en-US" altLang="ko-KR" sz="9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TB_ItemMaster</a:t>
                      </a:r>
                      <a:endParaRPr lang="ko-KR" altLang="en-US" sz="9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14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TB_OrderRequestList</a:t>
                      </a: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en-US" altLang="ko-KR" sz="9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TB_MaterialOrder</a:t>
                      </a:r>
                      <a:endParaRPr lang="ko-KR" altLang="en-US" sz="9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도형 33">
            <a:extLst>
              <a:ext uri="{FF2B5EF4-FFF2-40B4-BE49-F238E27FC236}">
                <a16:creationId xmlns:a16="http://schemas.microsoft.com/office/drawing/2014/main" id="{FAA97483-C29A-702B-EFF2-575496039138}"/>
              </a:ext>
            </a:extLst>
          </p:cNvPr>
          <p:cNvSpPr>
            <a:spLocks/>
          </p:cNvSpPr>
          <p:nvPr/>
        </p:nvSpPr>
        <p:spPr>
          <a:xfrm>
            <a:off x="7065168" y="2217103"/>
            <a:ext cx="1025525" cy="69532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 err="1">
                <a:solidFill>
                  <a:schemeClr val="dk1"/>
                </a:solidFill>
              </a:rPr>
              <a:t>TB_ItemMaster</a:t>
            </a: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품목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E11CB6-AC8A-696A-E71A-4B68B200E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  <p:graphicFrame>
        <p:nvGraphicFramePr>
          <p:cNvPr id="11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9558"/>
              </p:ext>
            </p:extLst>
          </p:nvPr>
        </p:nvGraphicFramePr>
        <p:xfrm>
          <a:off x="245745" y="2785745"/>
          <a:ext cx="6093460" cy="11677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체크박스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요청일자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발주요청수량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거래처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승인여부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25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chk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REQDATE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Itemcode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REQQTY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Unitcode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Custcode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APPRSTAUS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텍스트 상자 15"/>
          <p:cNvSpPr txBox="1">
            <a:spLocks/>
          </p:cNvSpPr>
          <p:nvPr/>
        </p:nvSpPr>
        <p:spPr>
          <a:xfrm>
            <a:off x="245110" y="2513965"/>
            <a:ext cx="568960" cy="21717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그리드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71"/>
          <p:cNvSpPr txBox="1">
            <a:spLocks/>
          </p:cNvSpPr>
          <p:nvPr/>
        </p:nvSpPr>
        <p:spPr bwMode="auto">
          <a:xfrm>
            <a:off x="377190" y="1720850"/>
            <a:ext cx="47053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공장 </a:t>
            </a:r>
          </a:p>
        </p:txBody>
      </p:sp>
      <p:grpSp>
        <p:nvGrpSpPr>
          <p:cNvPr id="20" name="그룹 74"/>
          <p:cNvGrpSpPr>
            <a:grpSpLocks/>
          </p:cNvGrpSpPr>
          <p:nvPr/>
        </p:nvGrpSpPr>
        <p:grpSpPr bwMode="auto">
          <a:xfrm>
            <a:off x="983615" y="1720850"/>
            <a:ext cx="1142365" cy="276860"/>
            <a:chOff x="983615" y="1720850"/>
            <a:chExt cx="1142365" cy="276860"/>
          </a:xfrm>
        </p:grpSpPr>
        <p:sp>
          <p:nvSpPr>
            <p:cNvPr id="21" name="도형 72"/>
            <p:cNvSpPr>
              <a:spLocks/>
            </p:cNvSpPr>
            <p:nvPr/>
          </p:nvSpPr>
          <p:spPr bwMode="auto">
            <a:xfrm>
              <a:off x="983615" y="1736090"/>
              <a:ext cx="972820" cy="247015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numCol="1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22" name="텍스트 상자 73"/>
            <p:cNvSpPr txBox="1">
              <a:spLocks/>
            </p:cNvSpPr>
            <p:nvPr/>
          </p:nvSpPr>
          <p:spPr bwMode="auto">
            <a:xfrm>
              <a:off x="1639570" y="1720850"/>
              <a:ext cx="486410" cy="2768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lvl="1" indent="-28575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lvl="2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lvl="3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lvl="4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lvl="5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lvl="6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lvl="7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lvl="8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</a:p>
          </p:txBody>
        </p:sp>
      </p:grpSp>
      <p:sp>
        <p:nvSpPr>
          <p:cNvPr id="23" name="텍스트 상자 75"/>
          <p:cNvSpPr txBox="1">
            <a:spLocks/>
          </p:cNvSpPr>
          <p:nvPr/>
        </p:nvSpPr>
        <p:spPr bwMode="auto">
          <a:xfrm>
            <a:off x="381000" y="2052955"/>
            <a:ext cx="46418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품목</a:t>
            </a:r>
          </a:p>
        </p:txBody>
      </p:sp>
      <p:sp>
        <p:nvSpPr>
          <p:cNvPr id="24" name="도형 76"/>
          <p:cNvSpPr>
            <a:spLocks/>
          </p:cNvSpPr>
          <p:nvPr/>
        </p:nvSpPr>
        <p:spPr bwMode="auto">
          <a:xfrm>
            <a:off x="982980" y="2087245"/>
            <a:ext cx="990600" cy="25209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25" name="도형 77"/>
          <p:cNvSpPr>
            <a:spLocks/>
          </p:cNvSpPr>
          <p:nvPr/>
        </p:nvSpPr>
        <p:spPr bwMode="auto">
          <a:xfrm>
            <a:off x="2640965" y="1753870"/>
            <a:ext cx="1068070" cy="24765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26" name="텍스트 상자 78"/>
          <p:cNvSpPr txBox="1">
            <a:spLocks/>
          </p:cNvSpPr>
          <p:nvPr/>
        </p:nvSpPr>
        <p:spPr bwMode="auto">
          <a:xfrm>
            <a:off x="2057400" y="1724025"/>
            <a:ext cx="579120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거래처</a:t>
            </a:r>
            <a:endParaRPr lang="ko-KR" altLang="en-US" sz="10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79"/>
          <p:cNvSpPr txBox="1">
            <a:spLocks/>
          </p:cNvSpPr>
          <p:nvPr/>
        </p:nvSpPr>
        <p:spPr bwMode="auto">
          <a:xfrm>
            <a:off x="1661160" y="2087880"/>
            <a:ext cx="30416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</a:p>
        </p:txBody>
      </p:sp>
      <p:sp>
        <p:nvSpPr>
          <p:cNvPr id="28" name="텍스트 상자 80"/>
          <p:cNvSpPr txBox="1">
            <a:spLocks/>
          </p:cNvSpPr>
          <p:nvPr/>
        </p:nvSpPr>
        <p:spPr bwMode="auto">
          <a:xfrm>
            <a:off x="2150110" y="2074545"/>
            <a:ext cx="710565" cy="2774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발주일자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81"/>
          <p:cNvSpPr>
            <a:spLocks/>
          </p:cNvSpPr>
          <p:nvPr/>
        </p:nvSpPr>
        <p:spPr bwMode="auto">
          <a:xfrm>
            <a:off x="2802890" y="2070735"/>
            <a:ext cx="780415" cy="24828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30" name="도형 82"/>
          <p:cNvSpPr>
            <a:spLocks/>
          </p:cNvSpPr>
          <p:nvPr/>
        </p:nvSpPr>
        <p:spPr bwMode="auto">
          <a:xfrm>
            <a:off x="3825240" y="2074545"/>
            <a:ext cx="833120" cy="24828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31" name="텍스트 상자 83"/>
          <p:cNvSpPr txBox="1">
            <a:spLocks/>
          </p:cNvSpPr>
          <p:nvPr/>
        </p:nvSpPr>
        <p:spPr bwMode="auto">
          <a:xfrm>
            <a:off x="3573145" y="2027555"/>
            <a:ext cx="29083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~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84"/>
          <p:cNvSpPr txBox="1">
            <a:spLocks/>
          </p:cNvSpPr>
          <p:nvPr/>
        </p:nvSpPr>
        <p:spPr bwMode="auto">
          <a:xfrm>
            <a:off x="3418205" y="1719580"/>
            <a:ext cx="30416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</a:p>
        </p:txBody>
      </p:sp>
      <p:sp>
        <p:nvSpPr>
          <p:cNvPr id="33" name="텍스트 상자 99"/>
          <p:cNvSpPr txBox="1">
            <a:spLocks/>
          </p:cNvSpPr>
          <p:nvPr/>
        </p:nvSpPr>
        <p:spPr>
          <a:xfrm>
            <a:off x="248920" y="1560830"/>
            <a:ext cx="624205" cy="21653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조회조건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4"/>
          <p:cNvSpPr txBox="1">
            <a:spLocks/>
          </p:cNvSpPr>
          <p:nvPr/>
        </p:nvSpPr>
        <p:spPr bwMode="auto">
          <a:xfrm>
            <a:off x="3793490" y="1727835"/>
            <a:ext cx="728345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발주번호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5"/>
          <p:cNvSpPr>
            <a:spLocks/>
          </p:cNvSpPr>
          <p:nvPr/>
        </p:nvSpPr>
        <p:spPr bwMode="auto">
          <a:xfrm>
            <a:off x="4551045" y="1744980"/>
            <a:ext cx="1774190" cy="248285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graphicFrame>
        <p:nvGraphicFramePr>
          <p:cNvPr id="36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0478"/>
              </p:ext>
            </p:extLst>
          </p:nvPr>
        </p:nvGraphicFramePr>
        <p:xfrm>
          <a:off x="249555" y="4027805"/>
          <a:ext cx="3805555" cy="11176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37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007">
                  <a:extLst>
                    <a:ext uri="{9D8B030D-6E8A-4147-A177-3AD203B41FA5}">
                      <a16:colId xmlns:a16="http://schemas.microsoft.com/office/drawing/2014/main" val="2112772982"/>
                    </a:ext>
                  </a:extLst>
                </a:gridCol>
                <a:gridCol w="742007">
                  <a:extLst>
                    <a:ext uri="{9D8B030D-6E8A-4147-A177-3AD203B41FA5}">
                      <a16:colId xmlns:a16="http://schemas.microsoft.com/office/drawing/2014/main" val="3956107521"/>
                    </a:ext>
                  </a:extLst>
                </a:gridCol>
                <a:gridCol w="742007">
                  <a:extLst>
                    <a:ext uri="{9D8B030D-6E8A-4147-A177-3AD203B41FA5}">
                      <a16:colId xmlns:a16="http://schemas.microsoft.com/office/drawing/2014/main" val="2140049023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발주요청자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요청일시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수정자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수정일시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O/W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63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MAKE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EDITOR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EDITDATE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발주장소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(hidden)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5" name="그룹 26"/>
          <p:cNvGrpSpPr>
            <a:grpSpLocks/>
          </p:cNvGrpSpPr>
          <p:nvPr/>
        </p:nvGrpSpPr>
        <p:grpSpPr>
          <a:xfrm>
            <a:off x="245745" y="1558290"/>
            <a:ext cx="6215380" cy="847725"/>
            <a:chOff x="245745" y="1558290"/>
            <a:chExt cx="6215380" cy="847725"/>
          </a:xfrm>
        </p:grpSpPr>
        <p:sp>
          <p:nvSpPr>
            <p:cNvPr id="64" name="도형 24"/>
            <p:cNvSpPr>
              <a:spLocks/>
            </p:cNvSpPr>
            <p:nvPr/>
          </p:nvSpPr>
          <p:spPr>
            <a:xfrm>
              <a:off x="245745" y="1558290"/>
              <a:ext cx="6215380" cy="847725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5" name="텍스트 상자 25"/>
            <p:cNvSpPr txBox="1">
              <a:spLocks/>
            </p:cNvSpPr>
            <p:nvPr/>
          </p:nvSpPr>
          <p:spPr>
            <a:xfrm>
              <a:off x="1643380" y="1691640"/>
              <a:ext cx="304800" cy="33020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endParaRPr lang="ko-KR" altLang="en-US" sz="10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66" name="도형 27"/>
          <p:cNvCxnSpPr/>
          <p:nvPr/>
        </p:nvCxnSpPr>
        <p:spPr>
          <a:xfrm flipV="1">
            <a:off x="109855" y="2514600"/>
            <a:ext cx="6469380" cy="8890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도형 33"/>
          <p:cNvSpPr>
            <a:spLocks/>
          </p:cNvSpPr>
          <p:nvPr/>
        </p:nvSpPr>
        <p:spPr>
          <a:xfrm>
            <a:off x="6524942" y="1652588"/>
            <a:ext cx="1025525" cy="69532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 err="1">
                <a:solidFill>
                  <a:schemeClr val="dk1"/>
                </a:solidFill>
              </a:rPr>
              <a:t>TB_OrderRequestList</a:t>
            </a: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발주 요청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68" name="도형 34"/>
          <p:cNvCxnSpPr>
            <a:cxnSpLocks/>
            <a:stCxn id="6" idx="3"/>
            <a:endCxn id="69" idx="0"/>
          </p:cNvCxnSpPr>
          <p:nvPr/>
        </p:nvCxnSpPr>
        <p:spPr bwMode="auto">
          <a:xfrm rot="16200000" flipH="1">
            <a:off x="7348062" y="3142296"/>
            <a:ext cx="462754" cy="3017"/>
          </a:xfrm>
          <a:prstGeom prst="bentConnector3">
            <a:avLst>
              <a:gd name="adj1" fmla="val 5000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도형 35"/>
          <p:cNvSpPr>
            <a:spLocks/>
          </p:cNvSpPr>
          <p:nvPr/>
        </p:nvSpPr>
        <p:spPr>
          <a:xfrm>
            <a:off x="6932295" y="3375182"/>
            <a:ext cx="1297305" cy="357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1000">
                <a:solidFill>
                  <a:schemeClr val="dk1"/>
                </a:solidFill>
                <a:latin typeface="굴림" charset="0"/>
                <a:ea typeface="굴림" charset="0"/>
              </a:rPr>
              <a:t>구매요청 관리</a:t>
            </a:r>
            <a:endParaRPr lang="ko-KR" altLang="en-US" sz="1000" b="0" i="0" dirty="0">
              <a:solidFill>
                <a:schemeClr val="dk1"/>
              </a:solidFill>
              <a:latin typeface="굴림" charset="0"/>
              <a:ea typeface="굴림" charset="0"/>
            </a:endParaRPr>
          </a:p>
        </p:txBody>
      </p:sp>
      <p:sp>
        <p:nvSpPr>
          <p:cNvPr id="2" name="도형 77">
            <a:extLst>
              <a:ext uri="{FF2B5EF4-FFF2-40B4-BE49-F238E27FC236}">
                <a16:creationId xmlns:a16="http://schemas.microsoft.com/office/drawing/2014/main" id="{D36EEB98-38C1-86BB-F634-666A01852D3A}"/>
              </a:ext>
            </a:extLst>
          </p:cNvPr>
          <p:cNvSpPr>
            <a:spLocks/>
          </p:cNvSpPr>
          <p:nvPr/>
        </p:nvSpPr>
        <p:spPr bwMode="auto">
          <a:xfrm>
            <a:off x="5362575" y="2073910"/>
            <a:ext cx="1068070" cy="24765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3" name="텍스트 상자 78">
            <a:extLst>
              <a:ext uri="{FF2B5EF4-FFF2-40B4-BE49-F238E27FC236}">
                <a16:creationId xmlns:a16="http://schemas.microsoft.com/office/drawing/2014/main" id="{E1DE1972-A1B6-8ECE-9DA6-F09332794307}"/>
              </a:ext>
            </a:extLst>
          </p:cNvPr>
          <p:cNvSpPr txBox="1">
            <a:spLocks/>
          </p:cNvSpPr>
          <p:nvPr/>
        </p:nvSpPr>
        <p:spPr bwMode="auto">
          <a:xfrm>
            <a:off x="4598670" y="2066581"/>
            <a:ext cx="780415" cy="2587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승인여부</a:t>
            </a:r>
          </a:p>
        </p:txBody>
      </p:sp>
      <p:sp>
        <p:nvSpPr>
          <p:cNvPr id="4" name="텍스트 상자 84">
            <a:extLst>
              <a:ext uri="{FF2B5EF4-FFF2-40B4-BE49-F238E27FC236}">
                <a16:creationId xmlns:a16="http://schemas.microsoft.com/office/drawing/2014/main" id="{4879D922-EB90-857A-FC55-448EFF5188DE}"/>
              </a:ext>
            </a:extLst>
          </p:cNvPr>
          <p:cNvSpPr txBox="1">
            <a:spLocks/>
          </p:cNvSpPr>
          <p:nvPr/>
        </p:nvSpPr>
        <p:spPr bwMode="auto">
          <a:xfrm>
            <a:off x="6128385" y="2062480"/>
            <a:ext cx="304165" cy="2587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▼</a:t>
            </a:r>
          </a:p>
        </p:txBody>
      </p:sp>
      <p:sp>
        <p:nvSpPr>
          <p:cNvPr id="5" name="도형 33">
            <a:extLst>
              <a:ext uri="{FF2B5EF4-FFF2-40B4-BE49-F238E27FC236}">
                <a16:creationId xmlns:a16="http://schemas.microsoft.com/office/drawing/2014/main" id="{C4E361DD-8E41-C1A6-D140-C33A0A8E4F60}"/>
              </a:ext>
            </a:extLst>
          </p:cNvPr>
          <p:cNvSpPr>
            <a:spLocks/>
          </p:cNvSpPr>
          <p:nvPr/>
        </p:nvSpPr>
        <p:spPr>
          <a:xfrm>
            <a:off x="7570787" y="1669097"/>
            <a:ext cx="1025525" cy="69532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 err="1">
                <a:solidFill>
                  <a:schemeClr val="dk1"/>
                </a:solidFill>
              </a:rPr>
              <a:t>TB_CustMaster</a:t>
            </a: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거래처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38" name="도형 33">
            <a:extLst>
              <a:ext uri="{FF2B5EF4-FFF2-40B4-BE49-F238E27FC236}">
                <a16:creationId xmlns:a16="http://schemas.microsoft.com/office/drawing/2014/main" id="{28011CC9-742D-A3B7-6DCC-E63D11B69CD6}"/>
              </a:ext>
            </a:extLst>
          </p:cNvPr>
          <p:cNvSpPr>
            <a:spLocks/>
          </p:cNvSpPr>
          <p:nvPr/>
        </p:nvSpPr>
        <p:spPr>
          <a:xfrm>
            <a:off x="6524942" y="4743447"/>
            <a:ext cx="1025525" cy="69532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 err="1">
                <a:solidFill>
                  <a:schemeClr val="dk1"/>
                </a:solidFill>
              </a:rPr>
              <a:t>TB_OrderRequestList</a:t>
            </a: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발주 요청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39" name="도형 33">
            <a:extLst>
              <a:ext uri="{FF2B5EF4-FFF2-40B4-BE49-F238E27FC236}">
                <a16:creationId xmlns:a16="http://schemas.microsoft.com/office/drawing/2014/main" id="{45D59A51-2419-D0D2-3F58-9BCB1806F65B}"/>
              </a:ext>
            </a:extLst>
          </p:cNvPr>
          <p:cNvSpPr>
            <a:spLocks/>
          </p:cNvSpPr>
          <p:nvPr/>
        </p:nvSpPr>
        <p:spPr>
          <a:xfrm>
            <a:off x="7570787" y="4740589"/>
            <a:ext cx="1025525" cy="695325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 err="1">
                <a:solidFill>
                  <a:schemeClr val="dk1"/>
                </a:solidFill>
                <a:latin typeface="굴림" charset="0"/>
                <a:ea typeface="굴림" charset="0"/>
              </a:rPr>
              <a:t>TB_MaterialOrder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발주 테이블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40" name="도형 34">
            <a:extLst>
              <a:ext uri="{FF2B5EF4-FFF2-40B4-BE49-F238E27FC236}">
                <a16:creationId xmlns:a16="http://schemas.microsoft.com/office/drawing/2014/main" id="{71C82DE1-5385-4C6A-F98A-8B9B72621812}"/>
              </a:ext>
            </a:extLst>
          </p:cNvPr>
          <p:cNvCxnSpPr>
            <a:cxnSpLocks/>
            <a:stCxn id="69" idx="2"/>
            <a:endCxn id="38" idx="1"/>
          </p:cNvCxnSpPr>
          <p:nvPr/>
        </p:nvCxnSpPr>
        <p:spPr bwMode="auto">
          <a:xfrm rot="5400000">
            <a:off x="6803947" y="3966446"/>
            <a:ext cx="1010760" cy="543243"/>
          </a:xfrm>
          <a:prstGeom prst="bentConnector3">
            <a:avLst>
              <a:gd name="adj1" fmla="val 5000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34">
            <a:extLst>
              <a:ext uri="{FF2B5EF4-FFF2-40B4-BE49-F238E27FC236}">
                <a16:creationId xmlns:a16="http://schemas.microsoft.com/office/drawing/2014/main" id="{8045C384-81D4-D173-F7F5-9740E6010A30}"/>
              </a:ext>
            </a:extLst>
          </p:cNvPr>
          <p:cNvCxnSpPr>
            <a:cxnSpLocks/>
            <a:stCxn id="69" idx="2"/>
            <a:endCxn id="39" idx="1"/>
          </p:cNvCxnSpPr>
          <p:nvPr/>
        </p:nvCxnSpPr>
        <p:spPr bwMode="auto">
          <a:xfrm rot="16200000" flipH="1">
            <a:off x="7328298" y="3985337"/>
            <a:ext cx="1007902" cy="502602"/>
          </a:xfrm>
          <a:prstGeom prst="bentConnector3">
            <a:avLst>
              <a:gd name="adj1" fmla="val 50000"/>
            </a:avLst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7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3738"/>
              </p:ext>
            </p:extLst>
          </p:nvPr>
        </p:nvGraphicFramePr>
        <p:xfrm>
          <a:off x="134620" y="728980"/>
          <a:ext cx="12076176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7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1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59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799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MatOrderApproval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구매요청 관리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_1JO_MM_MatOrderApproval_S1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받아올 값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@PLANTCODE : 공장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@CUSTCODE  : 거래처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@STARTDATE : 발주시작일자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@ENDDATE : 발주종료일자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@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APPRSTAT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승인여부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조회 조건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: 공장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CUSTCODE  : 거래처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ITEMCODE   : 품목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ApprSTATUS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승인여부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REQDATE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요청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일자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조회 대상 테이블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OrderRequestList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TB_CustMaster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삭제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MatOrderApproval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_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받아올 값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@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DATE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: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MAKEDATE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삭제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대상 테이블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OrderRequestList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수정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MatOrderApproval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_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받아올 값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@DATE      : MAKEDATE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@REQQTY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요청수량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@EDITOR   :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수정자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@CUSTNAME :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거래처명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발주승인 창에서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Modified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된 항목들 중 체크박스 체크가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안되어있는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항목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수정사항이 없거나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발주수량이 변경된 경우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들 업데이트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대상 테이블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OrderRequestList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7165" cy="301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09874"/>
              </p:ext>
            </p:extLst>
          </p:nvPr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 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MM_</a:t>
                      </a: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MatOrderApproval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구매요청 관리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수정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프로시저 명 : 1JO_MM_MaterialOrderIn_U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받아올 값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@PLANTCODE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공장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@ITEMCODE 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품목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@POQTY      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발주승인수량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@UNITCODE 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단위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@CUSTNAME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거래처명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@DATE         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요청일시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@MAKER      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승인자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@OW           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발주장소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현장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 W 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사무실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 O)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발주승인 창에서 승인 체크박스 체크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(Modified)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시 실행되는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프로시져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발주내역에 입고내역 등록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UPDATE - 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TB_MaterialOrder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수량을 바꿨을 수 있으므로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TB_OrderRequestList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업데이트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UPDATE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 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TB_StockMM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삽입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프로시저 명 : 1JO_MM_MaterialOrderIn_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 받아올 값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@PLANTCODE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공장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@REQDATE  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요청일자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@ITEMCODE 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품목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@REQQTY     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발주수량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@UNITCODE 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단위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@CUSTNAME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거래처명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@CHK          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체크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@MAKER      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승인자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@OW            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발주장소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현장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 W 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사무실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 O)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발주승인 창에서 추가 버튼으로 새로운 데이터 생성 후 저장 시 실행되는 프로시저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(ADD) -&gt;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새로 발주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POSEQ </a:t>
                      </a:r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채번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PONO </a:t>
                      </a:r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채번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새로운 행 생성과 동시에 체크해서 발주승인 하는 경우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TB_OrderRequestList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insert, 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TB_MaterialOrder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insert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새로운 행 생성만 하고 발주승인은 </a:t>
                      </a:r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하지않는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경우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TB_OrderRequestList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에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insert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조회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프로시저 명 : 1JO_MM_MaterialOrderIn_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 받아올 값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@ITEMCODE : 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품목코드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구매 요청 관리 창에서 새로운 행 추가해서 데이터 입력할 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품목코드 넣으면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단위랑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거래처 받아오는 프로시저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조회 테이블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TB_ItemMaster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TB_CustMaster</a:t>
                      </a: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7165" cy="301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Application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58382"/>
              </p:ext>
            </p:extLst>
          </p:nvPr>
        </p:nvGraphicFramePr>
        <p:xfrm>
          <a:off x="160018" y="296545"/>
          <a:ext cx="11939272" cy="586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6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8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38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776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Web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page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(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html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)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 자재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현장발주화면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45"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5570">
                <a:tc gridSpan="5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화면 구성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1. 조회 조건부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1-1. 창고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조회할 창고 선택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1-2.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창고코드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텍스트박스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선택한 창고의 창고코드를 보여줌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1-3.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작업자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어떤 작업자가 발주를 했는지 정보 입력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조회결과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표현부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-1. 품목 이미지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2-2.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품목코드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2-3.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안전재고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2-4.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자동발주수량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2-1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에서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2-4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까지는 </a:t>
                      </a:r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ItemMaster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에서 조회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2.5.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자동발주버튼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TB_Standard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TB_WorkerList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TB_StockMM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TB_ItemMaster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14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TB_MaterialOrder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TB_OrderRequest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3180" marB="431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 0"/>
          <p:cNvSpPr>
            <a:spLocks/>
          </p:cNvSpPr>
          <p:nvPr/>
        </p:nvSpPr>
        <p:spPr>
          <a:xfrm>
            <a:off x="9382125" y="-1905"/>
            <a:ext cx="2717165" cy="301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571500" indent="-571500" algn="r" defTabSz="914400" rtl="0" eaLnBrk="1" latinLnBrk="1" hangingPunct="1">
              <a:buFontTx/>
              <a:buNone/>
            </a:pPr>
            <a:r>
              <a: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</a:rPr>
              <a:t> 웹페이지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40" name="Rect 0"/>
          <p:cNvCxnSpPr/>
          <p:nvPr/>
        </p:nvCxnSpPr>
        <p:spPr>
          <a:xfrm flipV="1">
            <a:off x="109855" y="2336800"/>
            <a:ext cx="6469380" cy="8890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14"/>
          <p:cNvGrpSpPr>
            <a:grpSpLocks/>
          </p:cNvGrpSpPr>
          <p:nvPr/>
        </p:nvGrpSpPr>
        <p:grpSpPr>
          <a:xfrm>
            <a:off x="246380" y="1541780"/>
            <a:ext cx="6215380" cy="711835"/>
            <a:chOff x="246380" y="1541780"/>
            <a:chExt cx="6215380" cy="711835"/>
          </a:xfrm>
        </p:grpSpPr>
        <p:grpSp>
          <p:nvGrpSpPr>
            <p:cNvPr id="15" name="Group 5"/>
            <p:cNvGrpSpPr>
              <a:grpSpLocks/>
            </p:cNvGrpSpPr>
            <p:nvPr/>
          </p:nvGrpSpPr>
          <p:grpSpPr>
            <a:xfrm>
              <a:off x="3960492" y="1644015"/>
              <a:ext cx="814070" cy="278281"/>
              <a:chOff x="3960492" y="1644015"/>
              <a:chExt cx="814070" cy="278281"/>
            </a:xfrm>
          </p:grpSpPr>
          <p:sp>
            <p:nvSpPr>
              <p:cNvPr id="13" name="Rect 0"/>
              <p:cNvSpPr>
                <a:spLocks/>
              </p:cNvSpPr>
              <p:nvPr/>
            </p:nvSpPr>
            <p:spPr>
              <a:xfrm>
                <a:off x="4013454" y="1651698"/>
                <a:ext cx="700786" cy="248285"/>
              </a:xfrm>
              <a:prstGeom prst="rect">
                <a:avLst/>
              </a:prstGeom>
              <a:noFill/>
              <a:ln w="1270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</a:ln>
            </p:spPr>
            <p:txBody>
              <a:bodyPr vert="horz" wrap="square" lIns="90170" tIns="46990" rIns="90170" bIns="46990" anchor="t">
                <a:noAutofit/>
              </a:bodyPr>
              <a:lstStyle/>
              <a:p>
                <a:pPr marL="0" indent="0" algn="l" defTabSz="914400" rtl="0" eaLnBrk="1" latinLnBrk="1" hangingPunct="1">
                  <a:buFontTx/>
                  <a:buNone/>
                </a:pPr>
                <a:endParaRPr lang="ko-KR" altLang="en-US" sz="1800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Rect 0"/>
              <p:cNvSpPr txBox="1">
                <a:spLocks/>
              </p:cNvSpPr>
              <p:nvPr/>
            </p:nvSpPr>
            <p:spPr>
              <a:xfrm>
                <a:off x="3960492" y="1644015"/>
                <a:ext cx="814070" cy="278281"/>
              </a:xfrm>
              <a:prstGeom prst="rect">
                <a:avLst/>
              </a:prstGeom>
              <a:noFill/>
              <a:ln w="0" cap="flat" cmpd="sng">
                <a:solidFill>
                  <a:srgbClr val="FFFFFF">
                    <a:alpha val="100000"/>
                  </a:srgbClr>
                </a:solidFill>
                <a:prstDash val="solid"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r>
                  <a:rPr sz="1200" dirty="0" err="1">
                    <a:latin typeface="맑은 고딕" charset="0"/>
                    <a:ea typeface="맑은 고딕" charset="0"/>
                  </a:rPr>
                  <a:t>조회버튼</a:t>
                </a:r>
                <a:endParaRPr lang="ko-KR" altLang="en-US" sz="1200" dirty="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6" name="Rect 0"/>
            <p:cNvSpPr txBox="1">
              <a:spLocks/>
            </p:cNvSpPr>
            <p:nvPr/>
          </p:nvSpPr>
          <p:spPr>
            <a:xfrm>
              <a:off x="389255" y="1653540"/>
              <a:ext cx="464820" cy="24622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r" defTabSz="914400" rtl="0" eaLnBrk="1" latinLnBrk="1" hangingPunct="1">
                <a:buFontTx/>
                <a:buNone/>
              </a:pPr>
              <a:r>
                <a:rPr lang="ko-KR" altLang="en-US" sz="1000" b="1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창고</a:t>
              </a: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991235" y="1653540"/>
              <a:ext cx="991235" cy="252730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 txBox="1">
              <a:spLocks/>
            </p:cNvSpPr>
            <p:nvPr/>
          </p:nvSpPr>
          <p:spPr>
            <a:xfrm>
              <a:off x="2170280" y="1631950"/>
              <a:ext cx="693550" cy="24622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r" defTabSz="914400" rtl="0" eaLnBrk="1" latinLnBrk="1" hangingPunct="1">
                <a:buFontTx/>
                <a:buNone/>
              </a:pPr>
              <a:r>
                <a:rPr lang="ko-KR" altLang="en-US" sz="1000" b="1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창고코드</a:t>
              </a: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2848105" y="1656715"/>
              <a:ext cx="991235" cy="2527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>
            <a:xfrm>
              <a:off x="305435" y="1544955"/>
              <a:ext cx="746125" cy="21653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r>
                <a:rPr sz="800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조회조건부</a:t>
              </a:r>
              <a:endParaRPr lang="ko-KR" altLang="en-US" sz="800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Rect 0"/>
            <p:cNvSpPr>
              <a:spLocks/>
            </p:cNvSpPr>
            <p:nvPr/>
          </p:nvSpPr>
          <p:spPr>
            <a:xfrm>
              <a:off x="246380" y="1541780"/>
              <a:ext cx="6215380" cy="711835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4" name="Rect 0"/>
            <p:cNvSpPr txBox="1">
              <a:spLocks/>
            </p:cNvSpPr>
            <p:nvPr/>
          </p:nvSpPr>
          <p:spPr>
            <a:xfrm>
              <a:off x="1644015" y="1654810"/>
              <a:ext cx="304800" cy="2774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r>
                <a:rPr sz="1000" b="1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  <a:endParaRPr lang="ko-KR" altLang="en-US" sz="10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>
              <a:extLst>
                <a:ext uri="{FF2B5EF4-FFF2-40B4-BE49-F238E27FC236}">
                  <a16:creationId xmlns:a16="http://schemas.microsoft.com/office/drawing/2014/main" id="{97D688E0-DC86-CD41-2DE9-C129940F51FA}"/>
                </a:ext>
              </a:extLst>
            </p:cNvPr>
            <p:cNvSpPr txBox="1">
              <a:spLocks/>
            </p:cNvSpPr>
            <p:nvPr/>
          </p:nvSpPr>
          <p:spPr>
            <a:xfrm>
              <a:off x="4850895" y="1653540"/>
              <a:ext cx="579380" cy="24622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1" hangingPunct="1">
                <a:buFontTx/>
                <a:buNone/>
              </a:pPr>
              <a:r>
                <a:rPr lang="ko-KR" altLang="en-US" sz="1000" b="1" dirty="0">
                  <a:latin typeface="맑은 고딕" charset="0"/>
                  <a:ea typeface="맑은 고딕" charset="0"/>
                </a:rPr>
                <a:t>작업자</a:t>
              </a:r>
              <a:endParaRPr lang="ko-KR" altLang="en-US" sz="10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Rect 0">
              <a:extLst>
                <a:ext uri="{FF2B5EF4-FFF2-40B4-BE49-F238E27FC236}">
                  <a16:creationId xmlns:a16="http://schemas.microsoft.com/office/drawing/2014/main" id="{7E47AEB8-C8CE-C96A-2213-FE72B7913EB5}"/>
                </a:ext>
              </a:extLst>
            </p:cNvPr>
            <p:cNvSpPr>
              <a:spLocks/>
            </p:cNvSpPr>
            <p:nvPr/>
          </p:nvSpPr>
          <p:spPr>
            <a:xfrm>
              <a:off x="5407725" y="1653540"/>
              <a:ext cx="991235" cy="252730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9" name="Rect 0">
              <a:extLst>
                <a:ext uri="{FF2B5EF4-FFF2-40B4-BE49-F238E27FC236}">
                  <a16:creationId xmlns:a16="http://schemas.microsoft.com/office/drawing/2014/main" id="{12C74D72-AC6F-E883-6851-02B11B1253E1}"/>
                </a:ext>
              </a:extLst>
            </p:cNvPr>
            <p:cNvSpPr txBox="1">
              <a:spLocks/>
            </p:cNvSpPr>
            <p:nvPr/>
          </p:nvSpPr>
          <p:spPr>
            <a:xfrm>
              <a:off x="6101988" y="1654810"/>
              <a:ext cx="304800" cy="2774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r>
                <a:rPr sz="1000" b="1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  <a:endParaRPr lang="ko-KR" altLang="en-US" sz="1000" b="1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Rect 0"/>
          <p:cNvSpPr txBox="1">
            <a:spLocks/>
          </p:cNvSpPr>
          <p:nvPr/>
        </p:nvSpPr>
        <p:spPr>
          <a:xfrm>
            <a:off x="245110" y="2387600"/>
            <a:ext cx="961898" cy="21672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조회결과 </a:t>
            </a:r>
            <a:r>
              <a:rPr lang="ko-KR" altLang="en-US" sz="800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표현부</a:t>
            </a:r>
            <a:endParaRPr lang="ko-KR" altLang="en-US" sz="8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524261-0896-B1F1-3A8E-C4588B5EB2C6}"/>
              </a:ext>
            </a:extLst>
          </p:cNvPr>
          <p:cNvGrpSpPr/>
          <p:nvPr/>
        </p:nvGrpSpPr>
        <p:grpSpPr>
          <a:xfrm>
            <a:off x="505910" y="4340987"/>
            <a:ext cx="1257994" cy="347980"/>
            <a:chOff x="4625975" y="3871595"/>
            <a:chExt cx="1257994" cy="347980"/>
          </a:xfrm>
        </p:grpSpPr>
        <p:sp>
          <p:nvSpPr>
            <p:cNvPr id="30" name="Rect 0"/>
            <p:cNvSpPr>
              <a:spLocks/>
            </p:cNvSpPr>
            <p:nvPr/>
          </p:nvSpPr>
          <p:spPr>
            <a:xfrm>
              <a:off x="4625975" y="3871595"/>
              <a:ext cx="1159129" cy="347980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Rect 0"/>
            <p:cNvSpPr txBox="1">
              <a:spLocks/>
            </p:cNvSpPr>
            <p:nvPr/>
          </p:nvSpPr>
          <p:spPr>
            <a:xfrm>
              <a:off x="4700905" y="3890010"/>
              <a:ext cx="1183064" cy="278130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r>
                <a:rPr sz="1200" dirty="0" err="1">
                  <a:latin typeface="맑은 고딕" charset="0"/>
                  <a:ea typeface="맑은 고딕" charset="0"/>
                </a:rPr>
                <a:t>자동발주버튼</a:t>
              </a:r>
              <a:endParaRPr lang="ko-KR" altLang="en-US" sz="12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2" name="Rect 0"/>
          <p:cNvSpPr>
            <a:spLocks/>
          </p:cNvSpPr>
          <p:nvPr/>
        </p:nvSpPr>
        <p:spPr>
          <a:xfrm>
            <a:off x="470793" y="2606040"/>
            <a:ext cx="1766439" cy="461771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anchor="t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품목 이미지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EE8E931-45A7-920A-A1A2-9A84C9264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19165"/>
              </p:ext>
            </p:extLst>
          </p:nvPr>
        </p:nvGraphicFramePr>
        <p:xfrm>
          <a:off x="470793" y="3159886"/>
          <a:ext cx="1766439" cy="11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6439">
                  <a:extLst>
                    <a:ext uri="{9D8B030D-6E8A-4147-A177-3AD203B41FA5}">
                      <a16:colId xmlns:a16="http://schemas.microsoft.com/office/drawing/2014/main" val="2929736257"/>
                    </a:ext>
                  </a:extLst>
                </a:gridCol>
              </a:tblGrid>
              <a:tr h="28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품목코드 </a:t>
                      </a:r>
                      <a:r>
                        <a:rPr lang="en-US" altLang="ko-KR" sz="1000" dirty="0"/>
                        <a:t>: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80756"/>
                  </a:ext>
                </a:extLst>
              </a:tr>
              <a:tr h="28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현재재고 </a:t>
                      </a:r>
                      <a:r>
                        <a:rPr lang="en-US" altLang="ko-KR" sz="1000" dirty="0"/>
                        <a:t>: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772861"/>
                  </a:ext>
                </a:extLst>
              </a:tr>
              <a:tr h="28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안전재고 </a:t>
                      </a:r>
                      <a:r>
                        <a:rPr lang="en-US" altLang="ko-KR" sz="1000" dirty="0"/>
                        <a:t>: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793521"/>
                  </a:ext>
                </a:extLst>
              </a:tr>
              <a:tr h="28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자동발주수량 </a:t>
                      </a:r>
                      <a:r>
                        <a:rPr lang="en-US" altLang="ko-KR" sz="1000" dirty="0"/>
                        <a:t>: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048209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BCDCED3-0535-7802-E71F-118567BA454F}"/>
              </a:ext>
            </a:extLst>
          </p:cNvPr>
          <p:cNvGrpSpPr/>
          <p:nvPr/>
        </p:nvGrpSpPr>
        <p:grpSpPr>
          <a:xfrm>
            <a:off x="2403446" y="4338447"/>
            <a:ext cx="1257994" cy="347980"/>
            <a:chOff x="4625975" y="3871595"/>
            <a:chExt cx="1257994" cy="347980"/>
          </a:xfrm>
        </p:grpSpPr>
        <p:sp>
          <p:nvSpPr>
            <p:cNvPr id="7" name="Rect 0">
              <a:extLst>
                <a:ext uri="{FF2B5EF4-FFF2-40B4-BE49-F238E27FC236}">
                  <a16:creationId xmlns:a16="http://schemas.microsoft.com/office/drawing/2014/main" id="{D7C64AD5-B212-38B2-C638-696F581C5458}"/>
                </a:ext>
              </a:extLst>
            </p:cNvPr>
            <p:cNvSpPr>
              <a:spLocks/>
            </p:cNvSpPr>
            <p:nvPr/>
          </p:nvSpPr>
          <p:spPr>
            <a:xfrm>
              <a:off x="4625975" y="3871595"/>
              <a:ext cx="1159129" cy="347980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Rect 0">
              <a:extLst>
                <a:ext uri="{FF2B5EF4-FFF2-40B4-BE49-F238E27FC236}">
                  <a16:creationId xmlns:a16="http://schemas.microsoft.com/office/drawing/2014/main" id="{C584A021-F124-D6CA-9E10-520EC6EF5671}"/>
                </a:ext>
              </a:extLst>
            </p:cNvPr>
            <p:cNvSpPr txBox="1">
              <a:spLocks/>
            </p:cNvSpPr>
            <p:nvPr/>
          </p:nvSpPr>
          <p:spPr>
            <a:xfrm>
              <a:off x="4700905" y="3890010"/>
              <a:ext cx="1183064" cy="278130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r>
                <a:rPr sz="1200" dirty="0" err="1">
                  <a:latin typeface="맑은 고딕" charset="0"/>
                  <a:ea typeface="맑은 고딕" charset="0"/>
                </a:rPr>
                <a:t>자동발주버튼</a:t>
              </a:r>
              <a:endParaRPr lang="ko-KR" altLang="en-US" sz="12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" name="Rect 0">
            <a:extLst>
              <a:ext uri="{FF2B5EF4-FFF2-40B4-BE49-F238E27FC236}">
                <a16:creationId xmlns:a16="http://schemas.microsoft.com/office/drawing/2014/main" id="{F2ED112B-6C55-7488-37A2-99BD34E51A4A}"/>
              </a:ext>
            </a:extLst>
          </p:cNvPr>
          <p:cNvSpPr>
            <a:spLocks/>
          </p:cNvSpPr>
          <p:nvPr/>
        </p:nvSpPr>
        <p:spPr>
          <a:xfrm>
            <a:off x="2368329" y="2603500"/>
            <a:ext cx="1766439" cy="461771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anchor="t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품목 이미지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441B5613-094C-8990-F2A8-9C8DF97D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67459"/>
              </p:ext>
            </p:extLst>
          </p:nvPr>
        </p:nvGraphicFramePr>
        <p:xfrm>
          <a:off x="2368329" y="3157346"/>
          <a:ext cx="1766439" cy="11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6439">
                  <a:extLst>
                    <a:ext uri="{9D8B030D-6E8A-4147-A177-3AD203B41FA5}">
                      <a16:colId xmlns:a16="http://schemas.microsoft.com/office/drawing/2014/main" val="2929736257"/>
                    </a:ext>
                  </a:extLst>
                </a:gridCol>
              </a:tblGrid>
              <a:tr h="28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품목코드 </a:t>
                      </a:r>
                      <a:r>
                        <a:rPr lang="en-US" altLang="ko-KR" sz="1000" dirty="0"/>
                        <a:t>: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80756"/>
                  </a:ext>
                </a:extLst>
              </a:tr>
              <a:tr h="28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현재재고 </a:t>
                      </a:r>
                      <a:r>
                        <a:rPr lang="en-US" altLang="ko-KR" sz="1000" dirty="0"/>
                        <a:t>: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772861"/>
                  </a:ext>
                </a:extLst>
              </a:tr>
              <a:tr h="28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안전재고 </a:t>
                      </a:r>
                      <a:r>
                        <a:rPr lang="en-US" altLang="ko-KR" sz="1000" dirty="0"/>
                        <a:t>: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793521"/>
                  </a:ext>
                </a:extLst>
              </a:tr>
              <a:tr h="28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자동발주수량 </a:t>
                      </a:r>
                      <a:r>
                        <a:rPr lang="en-US" altLang="ko-KR" sz="1000" dirty="0"/>
                        <a:t>: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048209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37B4D7BB-0154-A4F1-D9F6-A2D0A0CEF4F8}"/>
              </a:ext>
            </a:extLst>
          </p:cNvPr>
          <p:cNvGrpSpPr/>
          <p:nvPr/>
        </p:nvGrpSpPr>
        <p:grpSpPr>
          <a:xfrm>
            <a:off x="4337531" y="4338447"/>
            <a:ext cx="1257994" cy="347980"/>
            <a:chOff x="4625975" y="3871595"/>
            <a:chExt cx="1257994" cy="347980"/>
          </a:xfrm>
        </p:grpSpPr>
        <p:sp>
          <p:nvSpPr>
            <p:cNvPr id="22" name="Rect 0">
              <a:extLst>
                <a:ext uri="{FF2B5EF4-FFF2-40B4-BE49-F238E27FC236}">
                  <a16:creationId xmlns:a16="http://schemas.microsoft.com/office/drawing/2014/main" id="{E647C48C-AF52-70E1-4A37-0545D72330C4}"/>
                </a:ext>
              </a:extLst>
            </p:cNvPr>
            <p:cNvSpPr>
              <a:spLocks/>
            </p:cNvSpPr>
            <p:nvPr/>
          </p:nvSpPr>
          <p:spPr>
            <a:xfrm>
              <a:off x="4625975" y="3871595"/>
              <a:ext cx="1159129" cy="347980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anchor="t">
              <a:noAutofit/>
            </a:bodyPr>
            <a:lstStyle/>
            <a:p>
              <a:pPr marL="0" indent="0" algn="l" defTabSz="914400" rtl="0" eaLnBrk="1" latinLnBrk="1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>
              <a:extLst>
                <a:ext uri="{FF2B5EF4-FFF2-40B4-BE49-F238E27FC236}">
                  <a16:creationId xmlns:a16="http://schemas.microsoft.com/office/drawing/2014/main" id="{B69F3080-424B-39C5-954D-B579B8065382}"/>
                </a:ext>
              </a:extLst>
            </p:cNvPr>
            <p:cNvSpPr txBox="1">
              <a:spLocks/>
            </p:cNvSpPr>
            <p:nvPr/>
          </p:nvSpPr>
          <p:spPr>
            <a:xfrm>
              <a:off x="4700905" y="3890010"/>
              <a:ext cx="1183064" cy="278130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 val="solid"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r>
                <a:rPr sz="1200" dirty="0" err="1">
                  <a:latin typeface="맑은 고딕" charset="0"/>
                  <a:ea typeface="맑은 고딕" charset="0"/>
                </a:rPr>
                <a:t>자동발주버튼</a:t>
              </a:r>
              <a:endParaRPr lang="ko-KR" altLang="en-US" sz="12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4" name="Rect 0">
            <a:extLst>
              <a:ext uri="{FF2B5EF4-FFF2-40B4-BE49-F238E27FC236}">
                <a16:creationId xmlns:a16="http://schemas.microsoft.com/office/drawing/2014/main" id="{2BB1FF8E-6FFC-369C-7F00-1191324301BE}"/>
              </a:ext>
            </a:extLst>
          </p:cNvPr>
          <p:cNvSpPr>
            <a:spLocks/>
          </p:cNvSpPr>
          <p:nvPr/>
        </p:nvSpPr>
        <p:spPr>
          <a:xfrm>
            <a:off x="4302414" y="2603500"/>
            <a:ext cx="1766439" cy="461771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anchor="t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품목 이미지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A05646F7-8BE0-8CCE-0DBE-26A3011E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67459"/>
              </p:ext>
            </p:extLst>
          </p:nvPr>
        </p:nvGraphicFramePr>
        <p:xfrm>
          <a:off x="4302414" y="3157346"/>
          <a:ext cx="1766439" cy="11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6439">
                  <a:extLst>
                    <a:ext uri="{9D8B030D-6E8A-4147-A177-3AD203B41FA5}">
                      <a16:colId xmlns:a16="http://schemas.microsoft.com/office/drawing/2014/main" val="2929736257"/>
                    </a:ext>
                  </a:extLst>
                </a:gridCol>
              </a:tblGrid>
              <a:tr h="28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품목코드 </a:t>
                      </a:r>
                      <a:r>
                        <a:rPr lang="en-US" altLang="ko-KR" sz="1000" dirty="0"/>
                        <a:t>: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80756"/>
                  </a:ext>
                </a:extLst>
              </a:tr>
              <a:tr h="28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현재재고 </a:t>
                      </a:r>
                      <a:r>
                        <a:rPr lang="en-US" altLang="ko-KR" sz="1000" dirty="0"/>
                        <a:t>: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772861"/>
                  </a:ext>
                </a:extLst>
              </a:tr>
              <a:tr h="28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안전재고 </a:t>
                      </a:r>
                      <a:r>
                        <a:rPr lang="en-US" altLang="ko-KR" sz="1000" dirty="0"/>
                        <a:t>: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793521"/>
                  </a:ext>
                </a:extLst>
              </a:tr>
              <a:tr h="28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자동발주수량 </a:t>
                      </a:r>
                      <a:r>
                        <a:rPr lang="en-US" altLang="ko-KR" sz="1000" dirty="0"/>
                        <a:t>: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048209"/>
                  </a:ext>
                </a:extLst>
              </a:tr>
            </a:tbl>
          </a:graphicData>
        </a:graphic>
      </p:graphicFrame>
      <p:grpSp>
        <p:nvGrpSpPr>
          <p:cNvPr id="70" name="그룹 69">
            <a:extLst>
              <a:ext uri="{FF2B5EF4-FFF2-40B4-BE49-F238E27FC236}">
                <a16:creationId xmlns:a16="http://schemas.microsoft.com/office/drawing/2014/main" id="{4DFCFA1E-A0F6-BD30-E6EB-F215E824997F}"/>
              </a:ext>
            </a:extLst>
          </p:cNvPr>
          <p:cNvGrpSpPr/>
          <p:nvPr/>
        </p:nvGrpSpPr>
        <p:grpSpPr>
          <a:xfrm>
            <a:off x="6486437" y="1168400"/>
            <a:ext cx="2193158" cy="3708598"/>
            <a:chOff x="6494057" y="1168400"/>
            <a:chExt cx="2193158" cy="3708598"/>
          </a:xfrm>
        </p:grpSpPr>
        <p:sp>
          <p:nvSpPr>
            <p:cNvPr id="57" name="도형 5"/>
            <p:cNvSpPr>
              <a:spLocks/>
            </p:cNvSpPr>
            <p:nvPr/>
          </p:nvSpPr>
          <p:spPr>
            <a:xfrm>
              <a:off x="6498387" y="1606073"/>
              <a:ext cx="1025525" cy="625475"/>
            </a:xfrm>
            <a:prstGeom prst="flowChartMagneticDisk">
              <a:avLst/>
            </a:prstGeom>
            <a:solidFill>
              <a:srgbClr val="FFFF00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800" dirty="0">
                  <a:solidFill>
                    <a:schemeClr val="dk1"/>
                  </a:solidFill>
                </a:rPr>
                <a:t>TB_</a:t>
              </a:r>
              <a:r>
                <a:rPr lang="ko-KR" altLang="ko-KR" sz="800" dirty="0" err="1">
                  <a:solidFill>
                    <a:schemeClr val="dk1"/>
                  </a:solidFill>
                </a:rPr>
                <a:t>StockMM</a:t>
              </a:r>
              <a:endParaRPr lang="ko-KR" altLang="en-US" sz="800" dirty="0">
                <a:solidFill>
                  <a:schemeClr val="dk1"/>
                </a:solidFill>
              </a:endParaRPr>
            </a:p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원자재 출고 등록 테이블</a:t>
              </a:r>
              <a:r>
                <a:rPr lang="en-US" altLang="ko-KR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endParaRPr>
            </a:p>
          </p:txBody>
        </p:sp>
        <p:cxnSp>
          <p:nvCxnSpPr>
            <p:cNvPr id="58" name="도형 6"/>
            <p:cNvCxnSpPr>
              <a:cxnSpLocks/>
              <a:stCxn id="57" idx="3"/>
              <a:endCxn id="59" idx="0"/>
            </p:cNvCxnSpPr>
            <p:nvPr/>
          </p:nvCxnSpPr>
          <p:spPr bwMode="auto">
            <a:xfrm rot="16200000" flipH="1">
              <a:off x="6805947" y="2436750"/>
              <a:ext cx="985918" cy="575513"/>
            </a:xfrm>
            <a:prstGeom prst="bentConnector3">
              <a:avLst>
                <a:gd name="adj1" fmla="val 50000"/>
              </a:avLst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도형 7"/>
            <p:cNvSpPr>
              <a:spLocks/>
            </p:cNvSpPr>
            <p:nvPr/>
          </p:nvSpPr>
          <p:spPr>
            <a:xfrm>
              <a:off x="6848475" y="3217466"/>
              <a:ext cx="1476375" cy="357505"/>
            </a:xfrm>
            <a:prstGeom prst="rect">
              <a:avLst/>
            </a:pr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eaLnBrk="1" latinLnBrk="1" hangingPunct="1">
                <a:lnSpc>
                  <a:spcPct val="120000"/>
                </a:lnSpc>
                <a:buFontTx/>
                <a:buNone/>
                <a:defRPr/>
              </a:pPr>
              <a:r>
                <a:rPr lang="ko-KR" altLang="en-US" sz="1000" b="0" i="0" dirty="0">
                  <a:solidFill>
                    <a:schemeClr val="dk1"/>
                  </a:solidFill>
                  <a:latin typeface="굴림" charset="0"/>
                  <a:ea typeface="굴림" charset="0"/>
                </a:rPr>
                <a:t>구매자재 발주 및 입고</a:t>
              </a:r>
            </a:p>
          </p:txBody>
        </p:sp>
        <p:sp>
          <p:nvSpPr>
            <p:cNvPr id="60" name="도형 8"/>
            <p:cNvSpPr>
              <a:spLocks/>
            </p:cNvSpPr>
            <p:nvPr/>
          </p:nvSpPr>
          <p:spPr>
            <a:xfrm>
              <a:off x="7590790" y="1597025"/>
              <a:ext cx="1080770" cy="625475"/>
            </a:xfrm>
            <a:prstGeom prst="flowChartMagneticDisk">
              <a:avLst/>
            </a:prstGeom>
            <a:solidFill>
              <a:srgbClr val="FFFF00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800" dirty="0">
                  <a:solidFill>
                    <a:schemeClr val="dk1"/>
                  </a:solidFill>
                </a:rPr>
                <a:t>TB_</a:t>
              </a:r>
              <a:r>
                <a:rPr lang="ko-KR" altLang="ko-KR" sz="800" dirty="0" err="1">
                  <a:solidFill>
                    <a:schemeClr val="dk1"/>
                  </a:solidFill>
                </a:rPr>
                <a:t>ItemMaster</a:t>
              </a:r>
              <a:endParaRPr lang="ko-KR" altLang="en-US" sz="800" dirty="0">
                <a:solidFill>
                  <a:schemeClr val="dk1"/>
                </a:solidFill>
              </a:endParaRPr>
            </a:p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품목마스터 테이블</a:t>
              </a:r>
              <a:r>
                <a:rPr lang="en-US" altLang="ko-KR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endParaRPr>
            </a:p>
          </p:txBody>
        </p:sp>
        <p:cxnSp>
          <p:nvCxnSpPr>
            <p:cNvPr id="61" name="도형 9"/>
            <p:cNvCxnSpPr>
              <a:cxnSpLocks/>
              <a:stCxn id="60" idx="3"/>
              <a:endCxn id="59" idx="0"/>
            </p:cNvCxnSpPr>
            <p:nvPr/>
          </p:nvCxnSpPr>
          <p:spPr bwMode="auto">
            <a:xfrm rot="5400000">
              <a:off x="7361436" y="2447727"/>
              <a:ext cx="994966" cy="544512"/>
            </a:xfrm>
            <a:prstGeom prst="bentConnector3">
              <a:avLst>
                <a:gd name="adj1" fmla="val 50000"/>
              </a:avLst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도형 5">
              <a:extLst>
                <a:ext uri="{FF2B5EF4-FFF2-40B4-BE49-F238E27FC236}">
                  <a16:creationId xmlns:a16="http://schemas.microsoft.com/office/drawing/2014/main" id="{F6DE1B05-297D-9018-99B4-4FD36595E66C}"/>
                </a:ext>
              </a:extLst>
            </p:cNvPr>
            <p:cNvSpPr>
              <a:spLocks/>
            </p:cNvSpPr>
            <p:nvPr/>
          </p:nvSpPr>
          <p:spPr>
            <a:xfrm>
              <a:off x="6494057" y="1168400"/>
              <a:ext cx="1027950" cy="645795"/>
            </a:xfrm>
            <a:prstGeom prst="flowChartMagneticDisk">
              <a:avLst/>
            </a:prstGeom>
            <a:solidFill>
              <a:srgbClr val="FFFF00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800" dirty="0" err="1">
                  <a:solidFill>
                    <a:schemeClr val="dk1"/>
                  </a:solidFill>
                </a:rPr>
                <a:t>TB_Standard</a:t>
              </a:r>
              <a:endParaRPr lang="ko-KR" altLang="en-US" sz="800" dirty="0">
                <a:solidFill>
                  <a:schemeClr val="dk1"/>
                </a:solidFill>
              </a:endParaRPr>
            </a:p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기준 정보 테이블</a:t>
              </a:r>
              <a:r>
                <a:rPr lang="en-US" altLang="ko-KR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33" name="도형 5">
              <a:extLst>
                <a:ext uri="{FF2B5EF4-FFF2-40B4-BE49-F238E27FC236}">
                  <a16:creationId xmlns:a16="http://schemas.microsoft.com/office/drawing/2014/main" id="{7FEA0062-CEB5-0141-CE81-9C750B5CCC23}"/>
                </a:ext>
              </a:extLst>
            </p:cNvPr>
            <p:cNvSpPr>
              <a:spLocks/>
            </p:cNvSpPr>
            <p:nvPr/>
          </p:nvSpPr>
          <p:spPr>
            <a:xfrm>
              <a:off x="7574077" y="1168400"/>
              <a:ext cx="1113138" cy="645795"/>
            </a:xfrm>
            <a:prstGeom prst="flowChartMagneticDisk">
              <a:avLst/>
            </a:prstGeom>
            <a:solidFill>
              <a:srgbClr val="FFFF00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800" dirty="0" err="1">
                  <a:solidFill>
                    <a:schemeClr val="dk1"/>
                  </a:solidFill>
                </a:rPr>
                <a:t>TB_WorkerList</a:t>
              </a:r>
              <a:endParaRPr lang="ko-KR" altLang="en-US" sz="800" dirty="0">
                <a:solidFill>
                  <a:schemeClr val="dk1"/>
                </a:solidFill>
              </a:endParaRPr>
            </a:p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작업자 정보 테이블</a:t>
              </a:r>
              <a:r>
                <a:rPr lang="en-US" altLang="ko-KR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44" name="도형 5">
              <a:extLst>
                <a:ext uri="{FF2B5EF4-FFF2-40B4-BE49-F238E27FC236}">
                  <a16:creationId xmlns:a16="http://schemas.microsoft.com/office/drawing/2014/main" id="{808D293A-11D5-AB13-BBB1-0035D5464F06}"/>
                </a:ext>
              </a:extLst>
            </p:cNvPr>
            <p:cNvSpPr>
              <a:spLocks/>
            </p:cNvSpPr>
            <p:nvPr/>
          </p:nvSpPr>
          <p:spPr>
            <a:xfrm>
              <a:off x="6548552" y="4241125"/>
              <a:ext cx="1025525" cy="625475"/>
            </a:xfrm>
            <a:prstGeom prst="flowChartMagneticDisk">
              <a:avLst/>
            </a:prstGeom>
            <a:solidFill>
              <a:srgbClr val="FFFF00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800" dirty="0" err="1">
                  <a:solidFill>
                    <a:schemeClr val="dk1"/>
                  </a:solidFill>
                </a:rPr>
                <a:t>TB_MaterialOrder</a:t>
              </a:r>
              <a:endParaRPr lang="ko-KR" altLang="en-US" sz="800" dirty="0">
                <a:solidFill>
                  <a:schemeClr val="dk1"/>
                </a:solidFill>
              </a:endParaRPr>
            </a:p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발주 테이블</a:t>
              </a:r>
              <a:r>
                <a:rPr lang="en-US" altLang="ko-KR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endParaRPr>
            </a:p>
          </p:txBody>
        </p:sp>
        <p:sp>
          <p:nvSpPr>
            <p:cNvPr id="45" name="도형 5">
              <a:extLst>
                <a:ext uri="{FF2B5EF4-FFF2-40B4-BE49-F238E27FC236}">
                  <a16:creationId xmlns:a16="http://schemas.microsoft.com/office/drawing/2014/main" id="{39287FCB-1AF2-7D65-2444-780FDEAF53EA}"/>
                </a:ext>
              </a:extLst>
            </p:cNvPr>
            <p:cNvSpPr>
              <a:spLocks/>
            </p:cNvSpPr>
            <p:nvPr/>
          </p:nvSpPr>
          <p:spPr>
            <a:xfrm>
              <a:off x="7646035" y="4251523"/>
              <a:ext cx="1025525" cy="625475"/>
            </a:xfrm>
            <a:prstGeom prst="flowChartMagneticDisk">
              <a:avLst/>
            </a:prstGeom>
            <a:solidFill>
              <a:srgbClr val="FFFF00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eaLnBrk="1" latinLnBrk="1" hangingPunct="1">
                <a:lnSpc>
                  <a:spcPts val="800"/>
                </a:lnSpc>
                <a:buFontTx/>
                <a:buNone/>
                <a:defRPr/>
              </a:pPr>
              <a:r>
                <a:rPr lang="en-US" altLang="ko-KR" sz="800" dirty="0" err="1">
                  <a:solidFill>
                    <a:schemeClr val="dk1"/>
                  </a:solidFill>
                </a:rPr>
                <a:t>TB_OrderRequestList</a:t>
              </a:r>
              <a:r>
                <a:rPr lang="en-US" altLang="ko-KR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발주 요청 테이블</a:t>
              </a:r>
              <a:r>
                <a:rPr lang="en-US" altLang="ko-KR" sz="800" dirty="0">
                  <a:solidFill>
                    <a:schemeClr val="tx1"/>
                  </a:solidFill>
                  <a:latin typeface="굴림" charset="0"/>
                  <a:ea typeface="굴림" charset="0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endParaRPr>
            </a:p>
          </p:txBody>
        </p:sp>
        <p:cxnSp>
          <p:nvCxnSpPr>
            <p:cNvPr id="50" name="도형 6">
              <a:extLst>
                <a:ext uri="{FF2B5EF4-FFF2-40B4-BE49-F238E27FC236}">
                  <a16:creationId xmlns:a16="http://schemas.microsoft.com/office/drawing/2014/main" id="{BAE774E8-A0A0-08EE-3A40-09F96CE4ACBB}"/>
                </a:ext>
              </a:extLst>
            </p:cNvPr>
            <p:cNvCxnSpPr>
              <a:cxnSpLocks/>
              <a:stCxn id="59" idx="2"/>
              <a:endCxn id="44" idx="1"/>
            </p:cNvCxnSpPr>
            <p:nvPr/>
          </p:nvCxnSpPr>
          <p:spPr bwMode="auto">
            <a:xfrm rot="5400000">
              <a:off x="6990912" y="3645374"/>
              <a:ext cx="666154" cy="525348"/>
            </a:xfrm>
            <a:prstGeom prst="bentConnector3">
              <a:avLst>
                <a:gd name="adj1" fmla="val 50000"/>
              </a:avLst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도형 9">
              <a:extLst>
                <a:ext uri="{FF2B5EF4-FFF2-40B4-BE49-F238E27FC236}">
                  <a16:creationId xmlns:a16="http://schemas.microsoft.com/office/drawing/2014/main" id="{9103F8ED-C6FF-39FC-AED6-126CD24FC318}"/>
                </a:ext>
              </a:extLst>
            </p:cNvPr>
            <p:cNvCxnSpPr>
              <a:cxnSpLocks/>
              <a:stCxn id="59" idx="2"/>
              <a:endCxn id="45" idx="1"/>
            </p:cNvCxnSpPr>
            <p:nvPr/>
          </p:nvCxnSpPr>
          <p:spPr bwMode="auto">
            <a:xfrm rot="16200000" flipH="1">
              <a:off x="7534454" y="3627179"/>
              <a:ext cx="676552" cy="572135"/>
            </a:xfrm>
            <a:prstGeom prst="bentConnector3">
              <a:avLst>
                <a:gd name="adj1" fmla="val 50000"/>
              </a:avLst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6265"/>
              </p:ext>
            </p:extLst>
          </p:nvPr>
        </p:nvGraphicFramePr>
        <p:xfrm>
          <a:off x="119380" y="72898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Web page ( html )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구매자재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현장 발주 화면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권문규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2023-08-08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창고 정보 조회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* 받아올 값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CODENAME 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창고명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MINORCODE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창고코드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* 조회 조건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MAJORCODE 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메이저코드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MINORCODE 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마이너코드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ㅡㅡㅡㅡㅡㅡㅡㅡㅡㅡㅡㅡㅡㅡㅡㅡㅡㅡㅡㅡㅡㅡㅡㅡㅡㅡ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 조회 대상 테이블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TB_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Standard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100" b="0" i="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기능 설명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콤보박스에서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선택한 창고명을 기준으로 창고명과 창고코드를 받아온다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작업자 정보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콤보박스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세팅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* 받아올 값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WORKERNAME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작업자명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WORKERID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  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작업자코드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조회 테이블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TB_WorkerList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선택된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창고별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품목정보 조회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 받아올 값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IMGSRC 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이미지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ITEMCODE 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품목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CUR_STOCKQTY 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 재고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ORDERQTY 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자동발주 수량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조회 테이블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TB_ItemMaster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TB_StockMM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조회 조건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WHCODE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7165" cy="301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ko-KR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웹페이지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29448"/>
              </p:ext>
            </p:extLst>
          </p:nvPr>
        </p:nvGraphicFramePr>
        <p:xfrm>
          <a:off x="134620" y="728980"/>
          <a:ext cx="12044045" cy="593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Web page ( html )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구매자재 관리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현장 발주 화면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웹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2023-08-08</a:t>
                      </a:r>
                    </a:p>
                  </a:txBody>
                  <a:tcPr marL="112395" marR="112395" marT="43180" marB="4318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10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105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자동발주 가능 품목 발주 로직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INSERT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할 </a:t>
                      </a:r>
                      <a:r>
                        <a:rPr lang="ko-KR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값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PLANTCODE, PONO, ITEMCODE, PODATE, POQTY, UNITCODE, MAKER, MAKEDATE, CUSTCODE, POSEQ, AORDERSTATUS, O/W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* 조건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발주번호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(PONO)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채번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POSEQ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채번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*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삽입</a:t>
                      </a: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대상 테이블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TB_MaterialOrder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비고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발주번호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(PONO)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채번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POSEQ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채번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자동발주 불가능 품목 발주요청 로직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INSERT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할 값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PLATNCODE,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ReqSEQ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ReqDATE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ITEMCODE,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ReqQTY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CUSTCODE,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ApprSTATUS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MAKER, MAKEDATE, O/W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조건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ReqSEQ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채번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* 삽입 대상 테이블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OrderRequestList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 0"/>
          <p:cNvSpPr>
            <a:spLocks/>
          </p:cNvSpPr>
          <p:nvPr/>
        </p:nvSpPr>
        <p:spPr bwMode="auto">
          <a:xfrm>
            <a:off x="9466580" y="361950"/>
            <a:ext cx="2717165" cy="301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571500" indent="-571500" algn="r" eaLnBrk="1" latinLnBrk="1" hangingPunct="1">
              <a:buFontTx/>
              <a:buNone/>
              <a:defRPr/>
            </a:pPr>
            <a:r>
              <a:rPr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</a:t>
            </a:r>
            <a:r>
              <a:rPr lang="ko-KR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웹페이지</a:t>
            </a:r>
            <a:r>
              <a: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charset="0"/>
                <a:ea typeface="굴림" charset="0"/>
                <a:cs typeface="+mn-cs"/>
              </a:rPr>
              <a:t> 설계</a:t>
            </a:r>
            <a:endParaRPr lang="ko-KR" altLang="en-US" sz="1600">
              <a:solidFill>
                <a:schemeClr val="tx1"/>
              </a:solidFill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Pages>21</Pages>
  <Words>3165</Words>
  <Characters>0</Characters>
  <Application>Microsoft Office PowerPoint</Application>
  <DocSecurity>0</DocSecurity>
  <PresentationFormat>와이드스크린</PresentationFormat>
  <Lines>0</Lines>
  <Paragraphs>1056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Arial</vt:lpstr>
      <vt:lpstr>Wingdings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550</dc:creator>
  <cp:lastModifiedBy>권문규</cp:lastModifiedBy>
  <cp:revision>49</cp:revision>
  <dcterms:modified xsi:type="dcterms:W3CDTF">2023-09-02T02:58:17Z</dcterms:modified>
  <cp:version>9.104.180.50690</cp:version>
</cp:coreProperties>
</file>