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2" r:id="rId13"/>
  </p:sldMasterIdLst>
  <p:notesMasterIdLst>
    <p:notesMasterId r:id="rId15"/>
  </p:notesMasterIdLst>
  <p:sldIdLst>
    <p:sldId id="381" r:id="rId17"/>
    <p:sldId id="330" r:id="rId18"/>
    <p:sldId id="382" r:id="rId19"/>
    <p:sldId id="38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12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3" Type="http://schemas.openxmlformats.org/officeDocument/2006/relationships/viewProps" Target="viewProps.xml"></Relationship><Relationship Id="rId24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D8EF3-39DD-4FB9-90DB-DA6FE70E6A75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B57BE-7288-4919-A306-C578603239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995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FC4B2-736B-4A74-BD9B-579EDC55051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0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FC4B2-736B-4A74-BD9B-579EDC55051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98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4FEE2-0C82-B152-4A2C-909A33730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88F5F1-BFFB-8BF5-762A-4B4ABFFB7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ABF71-7CC2-428F-2F30-E7461801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9952C-23DD-C993-C7A6-C57D74F27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FCA19-A41E-65D1-A8C4-16A048EC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5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975F1-B14D-DAEB-5F32-00B14ADF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3E11F2-4B5D-B46E-5097-5ED14F8CB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F7DDA0-65A8-511F-5E25-E13A22AD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67A7C3-C932-D500-A9F6-DED54BF8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1591A-9B3A-83DA-9A6C-53B601BD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65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B17FC9-CE78-E52E-4A8A-49369DC1D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5DA107-DAEE-8F33-6B68-FBF7945E5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607D6C-C843-3CCB-5BEA-4275F74E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5FB14-3A22-5BF7-8446-8DEEA985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412437-E85F-C9D5-985A-889EDAD7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50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27273-B829-901C-BA19-A349CFF0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1D1C0-5804-0539-EC91-36BE7EDBA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D820C-A125-73DF-5717-6E6AE5AB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F7DF9-7F90-E68E-D29C-C269A4CA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CB8E68-3F49-5600-59F7-33508D95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32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B2328-644B-3A43-B396-333BDEA0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0EB85-2964-EE68-2997-0B95F4762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2A0269-6B72-145F-389E-8DA5830D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76C20-0C24-7CB1-6456-B34A9C5F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CB9CB-3320-8ED1-9C46-2DE69172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8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28759-E230-83B5-415E-C72317E2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0EFB6-9FDC-6AC4-BD9E-29BAC3462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83C26E-27FC-26AC-6A5E-4E3E9E314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F2CF58-6A0C-1F33-7266-718BBE36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254E3E-D60B-74AA-D282-6E944F11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DDA682-D50F-FAF2-2BBB-DAC1883E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27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B05FC-36B1-CD21-B526-3E39965FC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A5A44D-6626-EF7D-80A8-4E6EFCDA9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5E10EE-627A-2CC9-9BD4-038C97693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C90B81-D890-DE47-34DD-E22FA5D6F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3BABF5-3C80-7AAA-DF11-25804B1EA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FAA165-5A24-D714-3B5E-4203B674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1A514A-8C96-2DFE-DEEF-CDD62A0D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19454B-9FD6-5E74-0A24-6D889737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58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E7596-AF60-6706-B6F6-9781AB22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553164-44F8-2D3C-D672-4FCA3ACF2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20B0C1-D7B2-8700-F6C5-8695E2C4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13A5E9-F4E4-6DA0-6F86-3AD68906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96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0FF715-3767-5B2B-2E40-F426DA43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59A3C8-2576-45D3-16D0-91BA57B2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469202-3E14-F2E1-AE0A-2F797604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10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5BD31-EBFC-A0CD-6FFB-F7D002CD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A19E0-C84B-09EA-3B91-E5CE8A761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08EB72-ABA3-428E-B04D-EFB4101E7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FBC920-3EBC-8D5D-4E17-709AF786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F87373-3F7C-477F-7065-C33FAFA8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F320F4-F750-69F2-A64D-6064BA0E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36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7F79A-6216-0889-0E55-3DCC4E348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752A92-94A2-1BED-E19E-BC31141DB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D1A9DE-674A-5107-CB96-4AE9BC5A3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79E206-9373-26B2-2A14-F2AB2FE8B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EC3B-D161-4802-ACCB-A5DD9A35154E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C11715-3955-EE00-BB02-E140DE51B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A225A7-E278-1015-F8A5-BC76346A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44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AC73CB-87D2-8FB3-F8C6-F4F63DF62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8A2749-255A-06A1-E469-94B1CA89D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BB9356-A2E3-55D6-F2E0-D65CC8B35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5EC3B-D161-4802-ACCB-A5DD9A35154E}" type="datetimeFigureOut">
              <a:rPr lang="ko-KR" altLang="en-US" smtClean="0"/>
              <a:t>2023-01-15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DB016-4A1B-5D6E-CD0A-CC8DBC360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A071C2-2640-62C7-3293-2A318A930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4E94E-1D98-4AE3-BC9F-5BD4AD82A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22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1" Type="http://schemas.openxmlformats.org/officeDocument/2006/relationships/slideLayout" Target="../slideLayouts/slideLayout2.xml"></Relationship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34620" y="728980"/>
          <a:ext cx="11964670" cy="584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/>
                <a:gridCol w="151130"/>
                <a:gridCol w="1078230"/>
                <a:gridCol w="1229360"/>
                <a:gridCol w="2743200"/>
                <a:gridCol w="1229360"/>
                <a:gridCol w="807085"/>
                <a:gridCol w="683260"/>
                <a:gridCol w="1106805"/>
                <a:gridCol w="1710690"/>
              </a:tblGrid>
              <a:tr h="23622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DC_MES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품질관리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50825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Q</a:t>
                      </a: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M_</a:t>
                      </a: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D</a:t>
                      </a: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eletedMM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폐기처리물품리스트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권문규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</a:t>
                      </a: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023-06-23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0825">
                <a:tc gridSpan="5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화 면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LAYOUT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데이터 베이스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482465">
                <a:tc gridSpan="5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3" gridSpan="2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3" grid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주요항목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228600" indent="-22860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공장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콤보박스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,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그리드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.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기초 코드의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PLANTCODE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데이터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2.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그리드 창고 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기초 코드의 창고 코드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_</a:t>
                      </a:r>
                      <a:r>
                        <a:rPr lang="en-US" altLang="ko-KR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Common.Standard_CODE("WHCODE");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3.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전 항목 수정 불가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.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(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 화면 기능 고정으로 수정 안됨</a:t>
                      </a: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4. </a:t>
                      </a:r>
                      <a:r>
                        <a:rPr lang="ko-KR" altLang="en-US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품목 콤보박스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rtnDtTemp = _Common.GET_ItemCodeFERT_Code("ROH");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4.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프로시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저 명 :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T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GR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_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QM_DeletedMM_S1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ko-KR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필요한 테이블들 </a:t>
                      </a:r>
                      <a:r>
                        <a:rPr lang="ko-KR" altLang="ko-KR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: </a:t>
                      </a:r>
                      <a:r>
                        <a:rPr lang="ko-KR" altLang="ko-KR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T</a:t>
                      </a:r>
                      <a:r>
                        <a:rPr lang="ko-KR" altLang="ko-KR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B_Item</a:t>
                      </a:r>
                      <a:r>
                        <a:rPr lang="ko-KR" altLang="ko-KR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M</a:t>
                      </a:r>
                      <a:r>
                        <a:rPr lang="ko-KR" altLang="ko-KR" sz="11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aster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T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B_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불량제품들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Pl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ant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c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ode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 공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장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W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orkcenter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c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ode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작업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장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Item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c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ode - 품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목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temname - 품목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명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Q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TY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수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량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Unitcode - 단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위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- 불량원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인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B - 폐기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사유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akedate -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폐기일시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Worker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폐기처리자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rowSpan="3"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79095">
                <a:tc gridSpan="2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조회테이블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B_Del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e</a:t>
                      </a:r>
                      <a:r>
                        <a:rPr lang="ko-KR" altLang="ko-KR" sz="900" kern="1200" i="0" b="0">
                          <a:solidFill>
                            <a:schemeClr val="dk1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tedMM</a:t>
                      </a:r>
                      <a:endParaRPr lang="ko-KR" altLang="en-US" sz="900" kern="1200" i="0" b="0">
                        <a:solidFill>
                          <a:schemeClr val="dk1"/>
                        </a:solidFill>
                        <a:latin typeface="맑은 고딕" charset="0"/>
                        <a:ea typeface="+mn-ea"/>
                        <a:cs typeface="+mn-cs"/>
                      </a:endParaRP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50190">
                <a:tc gridSpan="2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갱신테이블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dk1"/>
                        </a:solidFill>
                      </a:endParaRPr>
                    </a:p>
                  </a:txBody>
                  <a:tcPr marL="112395" marR="112395" marT="41275" marB="4127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2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9466580" y="361950"/>
            <a:ext cx="2715895" cy="30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 algn="r" eaLnBrk="1" latinLnBrk="1" hangingPunct="1"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Application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설계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6932295" y="4260850"/>
            <a:ext cx="1303655" cy="3562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1" latinLnBrk="1" hangingPunct="1">
              <a:lnSpc>
                <a:spcPct val="120000"/>
              </a:lnSpc>
              <a:buFontTx/>
              <a:buNone/>
              <a:defRPr/>
            </a:pPr>
            <a:r>
              <a:rPr lang="ko-KR" altLang="en-US" sz="900">
                <a:solidFill>
                  <a:schemeClr val="tx1"/>
                </a:solidFill>
                <a:latin typeface="굴림" charset="0"/>
                <a:ea typeface="굴림" charset="0"/>
              </a:rPr>
              <a:t>폐기처리물품리스트</a:t>
            </a:r>
            <a:endParaRPr lang="ko-KR" altLang="en-US" sz="90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sp>
        <p:nvSpPr>
          <p:cNvPr id="49" name="순서도: 자기 디스크 48"/>
          <p:cNvSpPr/>
          <p:nvPr/>
        </p:nvSpPr>
        <p:spPr>
          <a:xfrm>
            <a:off x="6607810" y="2945130"/>
            <a:ext cx="932815" cy="694055"/>
          </a:xfrm>
          <a:prstGeom prst="flowChartMagneticDisk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>
                <a:solidFill>
                  <a:schemeClr val="dk1"/>
                </a:solidFill>
              </a:rPr>
              <a:t>TB_</a:t>
            </a:r>
            <a:r>
              <a:rPr lang="ko-KR" altLang="ko-KR" sz="800">
                <a:solidFill>
                  <a:schemeClr val="dk1"/>
                </a:solidFill>
              </a:rPr>
              <a:t>D</a:t>
            </a:r>
            <a:r>
              <a:rPr lang="ko-KR" altLang="ko-KR" sz="800">
                <a:solidFill>
                  <a:schemeClr val="dk1"/>
                </a:solidFill>
              </a:rPr>
              <a:t>eletedMM</a:t>
            </a:r>
            <a:endParaRPr lang="ko-KR" altLang="en-US" sz="800">
              <a:solidFill>
                <a:schemeClr val="dk1"/>
              </a:solidFill>
            </a:endParaRPr>
          </a:p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r>
              <a:rPr lang="en-US" altLang="ko-KR" sz="800">
                <a:solidFill>
                  <a:schemeClr val="tx1"/>
                </a:solidFill>
                <a:latin typeface="굴림" charset="0"/>
                <a:ea typeface="굴림" charset="0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굴림" charset="0"/>
                <a:ea typeface="굴림" charset="0"/>
              </a:rPr>
              <a:t>폐기품관리</a:t>
            </a:r>
            <a:r>
              <a:rPr lang="en-US" altLang="ko-KR" sz="800">
                <a:solidFill>
                  <a:schemeClr val="tx1"/>
                </a:solidFill>
                <a:latin typeface="굴림" charset="0"/>
                <a:ea typeface="굴림" charset="0"/>
              </a:rPr>
              <a:t>)</a:t>
            </a:r>
            <a:endParaRPr lang="ko-KR" altLang="en-US" sz="80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cxnSp>
        <p:nvCxnSpPr>
          <p:cNvPr id="5172" name="꺾인 연결선 4"/>
          <p:cNvCxnSpPr>
            <a:cxnSpLocks noChangeShapeType="1"/>
            <a:stCxn id="49" idx="3"/>
            <a:endCxn id="47" idx="0"/>
          </p:cNvCxnSpPr>
          <p:nvPr/>
        </p:nvCxnSpPr>
        <p:spPr bwMode="auto">
          <a:xfrm rot="16200000" flipH="1">
            <a:off x="7018655" y="3694430"/>
            <a:ext cx="622300" cy="509905"/>
          </a:xfrm>
          <a:prstGeom prst="bentConnector3">
            <a:avLst>
              <a:gd name="adj1" fmla="val 50000"/>
            </a:avLst>
          </a:prstGeom>
          <a:noFill/>
          <a:ln w="12700" cap="sq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순서도: 자기 디스크 22"/>
          <p:cNvSpPr>
            <a:spLocks/>
          </p:cNvSpPr>
          <p:nvPr/>
        </p:nvSpPr>
        <p:spPr>
          <a:xfrm rot="0">
            <a:off x="7623810" y="2933700"/>
            <a:ext cx="932815" cy="694690"/>
          </a:xfrm>
          <a:prstGeom prst="flowChartMagneticDisk"/>
          <a:solidFill>
            <a:srgbClr val="FFFF00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eaLnBrk="1" latinLnBrk="1" hangingPunct="1">
              <a:lnSpc>
                <a:spcPts val="800"/>
              </a:lnSpc>
              <a:buFontTx/>
              <a:buNone/>
              <a:defRPr/>
            </a:pPr>
            <a:endParaRPr lang="ko-KR" altLang="en-US" sz="80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  <p:cxnSp>
        <p:nvCxnSpPr>
          <p:cNvPr id="5174" name="꺾인 연결선 4"/>
          <p:cNvCxnSpPr>
            <a:cxnSpLocks noChangeShapeType="1"/>
            <a:endCxn id="47" idx="0"/>
          </p:cNvCxnSpPr>
          <p:nvPr/>
        </p:nvCxnSpPr>
        <p:spPr bwMode="auto">
          <a:xfrm rot="5400000">
            <a:off x="7523480" y="3699510"/>
            <a:ext cx="622300" cy="500380"/>
          </a:xfrm>
          <a:prstGeom prst="bentConnector3">
            <a:avLst>
              <a:gd name="adj1" fmla="val 50000"/>
            </a:avLst>
          </a:prstGeom>
          <a:noFill/>
          <a:ln w="12700" cap="sq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2">
            <a:extLst>
              <a:ext uri="{FF2B5EF4-FFF2-40B4-BE49-F238E27FC236}">
                <a16:creationId xmlns:a16="http://schemas.microsoft.com/office/drawing/2014/main" id="{7C9A1641-E67F-0FCE-4F65-D3F5B575D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590" y="1617980"/>
            <a:ext cx="93218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1pPr>
            <a:lvl2pPr marL="742950" indent="-285750"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2pPr>
            <a:lvl3pPr marL="1143000" indent="-228600"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3pPr>
            <a:lvl4pPr marL="1600200" indent="-228600"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4pPr>
            <a:lvl5pPr marL="2057400" indent="-228600"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9pPr>
          </a:lstStyle>
          <a:p>
            <a:pPr algn="r" eaLnBrk="1" latin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공장 </a:t>
            </a:r>
          </a:p>
        </p:txBody>
      </p:sp>
      <p:grpSp>
        <p:nvGrpSpPr>
          <p:cNvPr id="9" name="그룹 3">
            <a:extLst>
              <a:ext uri="{FF2B5EF4-FFF2-40B4-BE49-F238E27FC236}">
                <a16:creationId xmlns:a16="http://schemas.microsoft.com/office/drawing/2014/main" id="{AAE7215E-0515-0957-C703-3B2BBDBE777A}"/>
              </a:ext>
            </a:extLst>
          </p:cNvPr>
          <p:cNvGrpSpPr>
            <a:grpSpLocks/>
          </p:cNvGrpSpPr>
          <p:nvPr/>
        </p:nvGrpSpPr>
        <p:grpSpPr bwMode="auto">
          <a:xfrm>
            <a:off x="1289685" y="1617980"/>
            <a:ext cx="988695" cy="276225"/>
            <a:chOff x="1289685" y="1617980"/>
            <a:chExt cx="988695" cy="276225"/>
          </a:xfrm>
        </p:grpSpPr>
        <p:sp>
          <p:nvSpPr>
            <p:cNvPr id="10" name="직사각형 25"/>
            <p:cNvSpPr>
              <a:spLocks noChangeArrowheads="1"/>
            </p:cNvSpPr>
            <p:nvPr/>
          </p:nvSpPr>
          <p:spPr bwMode="auto">
            <a:xfrm rot="0">
              <a:off x="1289685" y="1633220"/>
              <a:ext cx="842645" cy="246380"/>
            </a:xfrm>
            <a:prstGeom prst="rect"/>
            <a:noFill/>
            <a:ln w="12700" cap="sq" cmpd="sng">
              <a:solidFill>
                <a:schemeClr val="tx1">
                  <a:alpha val="100000"/>
                </a:schemeClr>
              </a:solidFill>
              <a:prstDash val="solid"/>
              <a:round/>
            </a:ln>
          </p:spPr>
          <p:txBody>
            <a:bodyPr wrap="square" lIns="90170" tIns="46990" rIns="90170" bIns="46990" numCol="1" vert="horz" anchor="t">
              <a:noAutofit/>
            </a:bodyPr>
            <a:lstStyle/>
            <a:p>
              <a:pPr marL="0" indent="0" eaLnBrk="1" latinLnBrk="1" hangingPunct="1">
                <a:lnSpc>
                  <a:spcPct val="120000"/>
                </a:lnSpc>
                <a:buFontTx/>
                <a:buNone/>
              </a:pPr>
              <a:endParaRPr lang="ko-KR" altLang="en-US"/>
            </a:p>
          </p:txBody>
        </p:sp>
        <p:sp>
          <p:nvSpPr>
            <p:cNvPr id="11" name="TextBox 26"/>
            <p:cNvSpPr txBox="1">
              <a:spLocks noChangeArrowheads="1"/>
            </p:cNvSpPr>
            <p:nvPr/>
          </p:nvSpPr>
          <p:spPr bwMode="auto">
            <a:xfrm rot="0">
              <a:off x="1857375" y="1617980"/>
              <a:ext cx="421640" cy="276860"/>
            </a:xfrm>
            <a:prstGeom prst="rect"/>
            <a:noFill/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spAutoFit/>
            </a:bodyPr>
            <a:lstStyle>
              <a:lvl1pPr marL="0" indent="0" latinLnBrk="0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1pPr>
              <a:lvl2pPr marL="742950" indent="-285750" latinLnBrk="0" lvl="1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2pPr>
              <a:lvl3pPr marL="1143000" indent="-228600" latinLnBrk="0" lvl="2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3pPr>
              <a:lvl4pPr marL="1600200" indent="-228600" latinLnBrk="0" lvl="3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4pPr>
              <a:lvl5pPr marL="2057400" indent="-228600" latinLnBrk="0" lvl="4"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5pPr>
              <a:lvl6pPr marL="2514600" indent="-228600" fontAlgn="base" eaLnBrk="0" latinLnBrk="0" hangingPunct="0" lvl="5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6pPr>
              <a:lvl7pPr marL="2971800" indent="-228600" fontAlgn="base" eaLnBrk="0" latinLnBrk="0" hangingPunct="0" lvl="6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7pPr>
              <a:lvl8pPr marL="3429000" indent="-228600" fontAlgn="base" eaLnBrk="0" latinLnBrk="0" hangingPunct="0" lvl="7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8pPr>
              <a:lvl9pPr marL="3886200" indent="-228600" fontAlgn="base" eaLnBrk="0" latinLnBrk="0" hangingPunct="0" lvl="8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 sz="1400" b="1">
                  <a:solidFill>
                    <a:srgbClr val="FF0000"/>
                  </a:solidFill>
                  <a:latin typeface="HY울릉도L" charset="0"/>
                  <a:ea typeface="HY울릉도L" charset="0"/>
                  <a:cs typeface="HY울릉도L" charset="0"/>
                </a:defRPr>
              </a:lvl9pPr>
            </a:lstStyle>
            <a:p>
              <a:pPr marL="0" indent="0" eaLnBrk="1" latinLnBrk="1" hangingPunct="1">
                <a:lnSpc>
                  <a:spcPct val="120000"/>
                </a:lnSpc>
                <a:buFontTx/>
                <a:buNone/>
              </a:pPr>
              <a:r>
                <a:rPr lang="ko-KR" altLang="en-US" sz="100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▼</a:t>
              </a:r>
              <a:endParaRPr lang="ko-KR" altLang="en-US" sz="10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2" name="TextBox 2">
            <a:extLst>
              <a:ext uri="{FF2B5EF4-FFF2-40B4-BE49-F238E27FC236}">
                <a16:creationId xmlns:a16="http://schemas.microsoft.com/office/drawing/2014/main" id="{A070A5AB-D5F6-B82D-0167-360C29975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370" y="1916430"/>
            <a:ext cx="57658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1pPr>
            <a:lvl2pPr marL="742950" indent="-285750"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2pPr>
            <a:lvl3pPr marL="1143000" indent="-228600"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3pPr>
            <a:lvl4pPr marL="1600200" indent="-228600"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4pPr>
            <a:lvl5pPr marL="2057400" indent="-228600"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9pPr>
          </a:lstStyle>
          <a:p>
            <a:pPr algn="r" eaLnBrk="1" latin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품목</a:t>
            </a:r>
          </a:p>
        </p:txBody>
      </p:sp>
      <p:sp>
        <p:nvSpPr>
          <p:cNvPr id="13" name="직사각형 31">
            <a:extLst>
              <a:ext uri="{FF2B5EF4-FFF2-40B4-BE49-F238E27FC236}">
                <a16:creationId xmlns:a16="http://schemas.microsoft.com/office/drawing/2014/main" id="{21C70B82-2B62-35C0-AF50-49C395043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780" y="1916430"/>
            <a:ext cx="885190" cy="245745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/>
          <a:p>
            <a:pPr eaLnBrk="1" latinLnBrk="1" hangingPunct="1">
              <a:lnSpc>
                <a:spcPct val="120000"/>
              </a:lnSpc>
              <a:buFont typeface="Wingdings" pitchFamily="2" charset="2"/>
              <a:buNone/>
            </a:pPr>
            <a:endParaRPr lang="ko-KR" altLang="en-US"/>
          </a:p>
        </p:txBody>
      </p:sp>
      <p:sp>
        <p:nvSpPr>
          <p:cNvPr id="14" name="직사각형 31"/>
          <p:cNvSpPr>
            <a:spLocks noChangeArrowheads="1"/>
          </p:cNvSpPr>
          <p:nvPr/>
        </p:nvSpPr>
        <p:spPr bwMode="auto">
          <a:xfrm rot="0">
            <a:off x="2954020" y="1651000"/>
            <a:ext cx="1374140" cy="247015"/>
          </a:xfrm>
          <a:prstGeom prst="rect"/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90170" tIns="46990" rIns="90170" bIns="46990" numCol="1" vert="horz" anchor="t">
            <a:noAutofit/>
          </a:bodyPr>
          <a:lstStyle/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endParaRPr lang="ko-KR" altLang="en-US"/>
          </a:p>
        </p:txBody>
      </p:sp>
      <p:cxnSp>
        <p:nvCxnSpPr>
          <p:cNvPr id="17" name="꺾인 연결선 4">
            <a:extLst>
              <a:ext uri="{FF2B5EF4-FFF2-40B4-BE49-F238E27FC236}">
                <a16:creationId xmlns:a16="http://schemas.microsoft.com/office/drawing/2014/main" id="{59E3A39B-CFE7-B3AC-D4E6-A55E04D96A79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7018655" y="3694430"/>
            <a:ext cx="622300" cy="509905"/>
          </a:xfrm>
          <a:prstGeom prst="bentConnector3">
            <a:avLst>
              <a:gd name="adj1" fmla="val 50000"/>
            </a:avLst>
          </a:prstGeom>
          <a:noFill/>
          <a:ln w="12700" cap="sq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꺾인 연결선 4">
            <a:extLst>
              <a:ext uri="{FF2B5EF4-FFF2-40B4-BE49-F238E27FC236}">
                <a16:creationId xmlns:a16="http://schemas.microsoft.com/office/drawing/2014/main" id="{33E3C8CC-7116-5EB5-B6D3-EDADFBDE0EC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523480" y="3699510"/>
            <a:ext cx="622300" cy="500380"/>
          </a:xfrm>
          <a:prstGeom prst="bentConnector3">
            <a:avLst>
              <a:gd name="adj1" fmla="val 50000"/>
            </a:avLst>
          </a:prstGeom>
          <a:noFill/>
          <a:ln w="12700" cap="sq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321945" y="2298700"/>
          <a:ext cx="5830570" cy="245300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518795"/>
                <a:gridCol w="707390"/>
                <a:gridCol w="608330"/>
                <a:gridCol w="708025"/>
                <a:gridCol w="556895"/>
                <a:gridCol w="454660"/>
                <a:gridCol w="606425"/>
                <a:gridCol w="403860"/>
                <a:gridCol w="454660"/>
                <a:gridCol w="811530"/>
              </a:tblGrid>
              <a:tr h="70485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작업장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품목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품목명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수량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단위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불량원인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폐기사유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폐기일시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폐기처리자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748155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Plantcode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Wo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rkcenter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ode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tem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ode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temname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q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ty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nit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ode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aa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bb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ate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w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orker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TextBox 2"/>
          <p:cNvSpPr txBox="1">
            <a:spLocks noChangeArrowheads="1"/>
          </p:cNvSpPr>
          <p:nvPr/>
        </p:nvSpPr>
        <p:spPr bwMode="auto">
          <a:xfrm rot="0">
            <a:off x="2058670" y="1621155"/>
            <a:ext cx="932815" cy="277495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indent="-285750" latinLnBrk="0" lvl="1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indent="-228600" latinLnBrk="0" lvl="2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indent="-228600" latinLnBrk="0" lvl="3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indent="-228600" latinLnBrk="0" lvl="4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indent="-228600" fontAlgn="base" eaLnBrk="0" latinLnBrk="0" hangingPunct="0" lvl="5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indent="-228600" fontAlgn="base" eaLnBrk="0" latinLnBrk="0" hangingPunct="0" lvl="6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indent="-228600" fontAlgn="base" eaLnBrk="0" latinLnBrk="0" hangingPunct="0" lvl="7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indent="-228600" fontAlgn="base" eaLnBrk="0" latinLnBrk="0" hangingPunct="0" lvl="8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en-US" alt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LOT NO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TextBox 26">
            <a:extLst>
              <a:ext uri="{FF2B5EF4-FFF2-40B4-BE49-F238E27FC236}">
                <a16:creationId xmlns:a16="http://schemas.microsoft.com/office/drawing/2014/main" id="{1FDEE218-877E-4EA5-BC0E-597C38585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0705" y="1900555"/>
            <a:ext cx="422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1pPr>
            <a:lvl2pPr marL="742950" indent="-285750"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2pPr>
            <a:lvl3pPr marL="1143000" indent="-228600"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3pPr>
            <a:lvl4pPr marL="1600200" indent="-228600"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4pPr>
            <a:lvl5pPr marL="2057400" indent="-228600"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FF0000"/>
                </a:solidFill>
                <a:latin typeface="HY울릉도L"/>
                <a:ea typeface="HY울릉도L"/>
                <a:cs typeface="HY울릉도L"/>
              </a:defRPr>
            </a:lvl9pPr>
          </a:lstStyle>
          <a:p>
            <a:pPr eaLnBrk="1" latin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ko-KR" altLang="en-US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sp>
        <p:nvSpPr>
          <p:cNvPr id="5175" name="텍스트 상자 2"/>
          <p:cNvSpPr txBox="1">
            <a:spLocks/>
          </p:cNvSpPr>
          <p:nvPr/>
        </p:nvSpPr>
        <p:spPr bwMode="auto">
          <a:xfrm rot="0">
            <a:off x="2037080" y="1878965"/>
            <a:ext cx="932815" cy="2768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indent="-285750" latinLnBrk="0" lvl="1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indent="-228600" latinLnBrk="0" lvl="2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indent="-228600" latinLnBrk="0" lvl="3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indent="-228600" latinLnBrk="0" lvl="4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indent="-228600" fontAlgn="base" eaLnBrk="0" latinLnBrk="0" hangingPunct="0" lvl="5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indent="-228600" fontAlgn="base" eaLnBrk="0" latinLnBrk="0" hangingPunct="0" lvl="6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indent="-228600" fontAlgn="base" eaLnBrk="0" latinLnBrk="0" hangingPunct="0" lvl="7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indent="-228600" fontAlgn="base" eaLnBrk="0" latinLnBrk="0" hangingPunct="0" lvl="8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기간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76" name="도형 3"/>
          <p:cNvSpPr>
            <a:spLocks/>
          </p:cNvSpPr>
          <p:nvPr/>
        </p:nvSpPr>
        <p:spPr bwMode="auto">
          <a:xfrm rot="0">
            <a:off x="3000375" y="1943100"/>
            <a:ext cx="988060" cy="247015"/>
          </a:xfrm>
          <a:prstGeom prst="rect"/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90170" tIns="46990" rIns="90170" bIns="46990" numCol="1" vert="horz" anchor="t">
            <a:noAutofit/>
          </a:bodyPr>
          <a:lstStyle/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endParaRPr lang="ko-KR" altLang="en-US"/>
          </a:p>
        </p:txBody>
      </p:sp>
      <p:sp>
        <p:nvSpPr>
          <p:cNvPr id="5177" name="도형 4"/>
          <p:cNvSpPr>
            <a:spLocks/>
          </p:cNvSpPr>
          <p:nvPr/>
        </p:nvSpPr>
        <p:spPr bwMode="auto">
          <a:xfrm rot="0">
            <a:off x="4401185" y="1946910"/>
            <a:ext cx="988060" cy="247015"/>
          </a:xfrm>
          <a:prstGeom prst="rect"/>
          <a:noFill/>
          <a:ln w="12700" cap="sq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90170" tIns="46990" rIns="90170" bIns="46990" numCol="1" vert="horz" anchor="t">
            <a:noAutofit/>
          </a:bodyPr>
          <a:lstStyle/>
          <a:p>
            <a:pPr marL="0" indent="0" eaLnBrk="1" latinLnBrk="1" hangingPunct="1">
              <a:lnSpc>
                <a:spcPct val="120000"/>
              </a:lnSpc>
              <a:buFontTx/>
              <a:buNone/>
            </a:pPr>
            <a:endParaRPr lang="ko-KR" altLang="en-US"/>
          </a:p>
        </p:txBody>
      </p:sp>
      <p:sp>
        <p:nvSpPr>
          <p:cNvPr id="5178" name="텍스트 상자 5"/>
          <p:cNvSpPr txBox="1">
            <a:spLocks/>
          </p:cNvSpPr>
          <p:nvPr/>
        </p:nvSpPr>
        <p:spPr bwMode="auto">
          <a:xfrm rot="0">
            <a:off x="4098290" y="1899920"/>
            <a:ext cx="289560" cy="276860"/>
          </a:xfrm>
          <a:prstGeom prst="rect"/>
          <a:noFill/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>
            <a:lvl1pPr marL="0" indent="0" latinLnBrk="0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1pPr>
            <a:lvl2pPr marL="742950" indent="-285750" latinLnBrk="0" lvl="1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2pPr>
            <a:lvl3pPr marL="1143000" indent="-228600" latinLnBrk="0" lvl="2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3pPr>
            <a:lvl4pPr marL="1600200" indent="-228600" latinLnBrk="0" lvl="3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4pPr>
            <a:lvl5pPr marL="2057400" indent="-228600" latinLnBrk="0" lvl="4"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5pPr>
            <a:lvl6pPr marL="2514600" indent="-228600" fontAlgn="base" eaLnBrk="0" latinLnBrk="0" hangingPunct="0" lvl="5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6pPr>
            <a:lvl7pPr marL="2971800" indent="-228600" fontAlgn="base" eaLnBrk="0" latinLnBrk="0" hangingPunct="0" lvl="6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7pPr>
            <a:lvl8pPr marL="3429000" indent="-228600" fontAlgn="base" eaLnBrk="0" latinLnBrk="0" hangingPunct="0" lvl="7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8pPr>
            <a:lvl9pPr marL="3886200" indent="-228600" fontAlgn="base" eaLnBrk="0" latinLnBrk="0" hangingPunct="0" lvl="8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 sz="1400" b="1">
                <a:solidFill>
                  <a:srgbClr val="FF0000"/>
                </a:solidFill>
                <a:latin typeface="HY울릉도L" charset="0"/>
                <a:ea typeface="HY울릉도L" charset="0"/>
                <a:cs typeface="HY울릉도L" charset="0"/>
              </a:defRPr>
            </a:lvl9pPr>
          </a:lstStyle>
          <a:p>
            <a:pPr marL="0" indent="0" algn="r" eaLnBrk="1" latinLnBrk="1" hangingPunct="1">
              <a:lnSpc>
                <a:spcPct val="120000"/>
              </a:lnSpc>
              <a:buFontTx/>
              <a:buNone/>
            </a:pPr>
            <a:r>
              <a:rPr lang="ko-KR" altLang="ko-KR"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~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59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4620" y="728980"/>
          <a:ext cx="12044045" cy="5920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/>
                <a:gridCol w="1501140"/>
                <a:gridCol w="886460"/>
                <a:gridCol w="266065"/>
                <a:gridCol w="2548890"/>
                <a:gridCol w="1229360"/>
                <a:gridCol w="165100"/>
                <a:gridCol w="1403985"/>
                <a:gridCol w="1336675"/>
                <a:gridCol w="1480820"/>
              </a:tblGrid>
              <a:tr h="259080"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DC_MES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SUB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시스템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l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품질관리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ID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Q</a:t>
                      </a: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M_</a:t>
                      </a: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D</a:t>
                      </a: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eletedMM</a:t>
                      </a:r>
                      <a:endParaRPr lang="ko-KR" altLang="en-US" sz="9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프로그램 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폐기처리물품리스트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latinLnBrk="1" lvl="1"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권문규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작성일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2</a:t>
                      </a:r>
                      <a:r>
                        <a:rPr lang="ko-KR" altLang="ko-KR" sz="1000" kern="1200" i="0" b="0">
                          <a:solidFill>
                            <a:schemeClr val="dk1"/>
                          </a:solidFill>
                          <a:latin typeface="굴림" charset="0"/>
                          <a:ea typeface="굴림" charset="0"/>
                        </a:rPr>
                        <a:t>023-06-23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9080">
                <a:tc gridSpan="10">
                  <a:txBody>
                    <a:bodyPr/>
                    <a:lstStyle/>
                    <a:p>
                      <a:pPr marL="0" indent="0" rtl="0" algn="ctr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처 리 요 약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5158105">
                <a:tc grid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▣ 주요항목 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조회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SP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명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: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T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GR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_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QM_DeletedMM_S1</a:t>
                      </a:r>
                      <a:endParaRPr lang="ko-KR" altLang="en-US" sz="11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171450" indent="-17145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조회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내역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 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조회 테이블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TB_</a:t>
                      </a:r>
                      <a:r>
                        <a:rPr lang="ko-KR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불량제품들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Pl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ant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c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ode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  - 공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장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W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orkcenter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c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ode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작업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장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Item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c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ode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   - 품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목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I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temname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  - 품목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명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Q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TY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         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수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량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Unitcode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   - 단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위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              - 불량원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인(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원자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재/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공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정)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B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            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 폐기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사유(비고)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M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akedate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  -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폐기일시</a:t>
                      </a:r>
                      <a:endParaRPr lang="ko-KR" altLang="en-US" sz="11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Worker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           </a:t>
                      </a:r>
                      <a:r>
                        <a:rPr lang="ko-KR" altLang="ko-KR" sz="11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 폐기처리자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-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조회 조건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: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공장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(PLANTCODE),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작업장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(WORKCENTERCODE) 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품목(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I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EMCODE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기간(S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TARTDATE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, </a:t>
                      </a:r>
                      <a:r>
                        <a:rPr lang="ko-KR" altLang="en-US" sz="1000" kern="1200" i="0" b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  <a:cs typeface="+mn-cs"/>
                        </a:rPr>
                        <a:t>ENDDATE)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4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gridSpan="3">
                  <a:txBody>
                    <a:bodyPr/>
                    <a:lstStyle/>
                    <a:p>
                      <a:pPr marL="0" indent="0" rtl="0" algn="l" fontAlgn="auto" defTabSz="914400" eaLnBrk="1" latinLnBrk="1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100" kern="1200" i="0" b="0">
                        <a:solidFill>
                          <a:schemeClr val="dk1"/>
                        </a:solidFill>
                        <a:latin typeface="굴림" charset="0"/>
                        <a:ea typeface="굴림" charset="0"/>
                        <a:cs typeface="+mn-cs"/>
                      </a:endParaRPr>
                    </a:p>
                  </a:txBody>
                  <a:tcPr marL="112395" marR="112395" marT="45085" marB="4508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9466580" y="361950"/>
            <a:ext cx="2715895" cy="30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 algn="r" eaLnBrk="1" latinLnBrk="1" hangingPunct="1"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Application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설계</a:t>
            </a:r>
          </a:p>
        </p:txBody>
      </p:sp>
    </p:spTree>
    <p:extLst>
      <p:ext uri="{BB962C8B-B14F-4D97-AF65-F5344CB8AC3E}">
        <p14:creationId xmlns:p14="http://schemas.microsoft.com/office/powerpoint/2010/main" val="2145203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53D0A59-DDB8-150E-8C2C-D5C0F8498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122840"/>
              </p:ext>
            </p:extLst>
          </p:nvPr>
        </p:nvGraphicFramePr>
        <p:xfrm>
          <a:off x="134816" y="728664"/>
          <a:ext cx="11965353" cy="5724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6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2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6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71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35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364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809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45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시스템</a:t>
                      </a:r>
                    </a:p>
                  </a:txBody>
                  <a:tcPr marL="112546" marR="112546" marT="43391" marB="43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6" marR="112546" marT="43391" marB="43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SUB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시스템</a:t>
                      </a:r>
                    </a:p>
                  </a:txBody>
                  <a:tcPr marL="112546" marR="112546" marT="43391" marB="43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6" marR="112546" marT="43391" marB="43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9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프로그램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6" marR="112546" marT="43391" marB="43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6" marR="112546" marT="43391" marB="43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프로그램 명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6" marR="112546" marT="43391" marB="43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6" marR="112546" marT="43391" marB="43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6" marR="112546" marT="43391" marB="43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6" marR="112546" marT="43391" marB="43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L="112546" marR="112546" marT="43391" marB="43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6" marR="112546" marT="43391" marB="43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903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화 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LAYOUT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6" marR="112546" marT="43391" marB="43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데이터 베이스</a:t>
                      </a:r>
                    </a:p>
                  </a:txBody>
                  <a:tcPr marL="112546" marR="112546" marT="43391" marB="43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7" marR="91437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처 리 요 약</a:t>
                      </a:r>
                    </a:p>
                  </a:txBody>
                  <a:tcPr marL="112546" marR="112546" marT="43391" marB="43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91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6" marR="112546" marT="43391" marB="43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latinLnBrk="1"/>
                      <a:endParaRPr lang="en-US" altLang="ko-KR" sz="900" b="0" kern="12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112546" marR="112546" marT="43391" marB="43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7" marR="91437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▣ 화면 구성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6" marR="112546" marT="43391" marB="43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65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조회테이블</a:t>
                      </a:r>
                    </a:p>
                  </a:txBody>
                  <a:tcPr marL="112546" marR="112546" marT="43391" marB="433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112546" marR="112546" marT="43391" marB="433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7" marR="91437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05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갱신테이블</a:t>
                      </a:r>
                    </a:p>
                  </a:txBody>
                  <a:tcPr marL="112546" marR="112546" marT="43391" marB="433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112546" marR="112546" marT="43391" marB="433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7" marR="91437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01E11CB6-AC8A-696A-E71A-4B68B200E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6386" y="361950"/>
            <a:ext cx="2715846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 algn="r" eaLnBrk="1" latinLnBrk="1" hangingPunct="1"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Application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설계</a:t>
            </a:r>
          </a:p>
        </p:txBody>
      </p:sp>
    </p:spTree>
    <p:extLst>
      <p:ext uri="{BB962C8B-B14F-4D97-AF65-F5344CB8AC3E}">
        <p14:creationId xmlns:p14="http://schemas.microsoft.com/office/powerpoint/2010/main" val="2145976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538897"/>
              </p:ext>
            </p:extLst>
          </p:nvPr>
        </p:nvGraphicFramePr>
        <p:xfrm>
          <a:off x="134817" y="728663"/>
          <a:ext cx="12043508" cy="5935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8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3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038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364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808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9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시스템</a:t>
                      </a: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SUB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시스템</a:t>
                      </a:r>
                    </a:p>
                  </a:txBody>
                  <a:tcPr marL="112546" marR="112546" marT="43391" marB="43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6" marR="112546" marT="43391" marB="43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프로그램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프로그램 명</a:t>
                      </a: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4" marR="91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112546" marR="112546" marT="43391" marB="43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6" marR="112546" marT="43391" marB="43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L="112546" marR="112546" marT="43391" marB="43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12546" marR="112546" marT="43391" marB="433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3">
                <a:tc gridSpan="10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처 리 요 약</a:t>
                      </a: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4" marR="91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7" marR="91437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841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▣ 주요항목 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조회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kern="1200" baseline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4" marR="914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7" marR="91437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>
                        <a:solidFill>
                          <a:schemeClr val="dk1"/>
                        </a:solidFill>
                        <a:latin typeface="굴림" pitchFamily="50" charset="-127"/>
                        <a:ea typeface="굴림" pitchFamily="50" charset="-127"/>
                        <a:cs typeface="+mn-cs"/>
                      </a:endParaRPr>
                    </a:p>
                  </a:txBody>
                  <a:tcPr marL="112543" marR="1125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9466386" y="361950"/>
            <a:ext cx="2715846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 algn="r" eaLnBrk="1" latinLnBrk="1" hangingPunct="1">
              <a:buFont typeface="Wingdings" panose="05000000000000000000" pitchFamily="2" charset="2"/>
              <a:buNone/>
              <a:defRPr/>
            </a:pP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Application</a:t>
            </a:r>
            <a:r>
              <a:rPr lang="ko-KR" alt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  <a:cs typeface="+mn-cs"/>
              </a:rPr>
              <a:t> 설계</a:t>
            </a:r>
          </a:p>
        </p:txBody>
      </p:sp>
    </p:spTree>
    <p:extLst>
      <p:ext uri="{BB962C8B-B14F-4D97-AF65-F5344CB8AC3E}">
        <p14:creationId xmlns:p14="http://schemas.microsoft.com/office/powerpoint/2010/main" val="87981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4</Pages>
  <Paragraphs>201</Paragraphs>
  <Words>806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550</dc:creator>
  <cp:lastModifiedBy>kmg_713</cp:lastModifiedBy>
  <dc:title>PowerPoint 프레젠테이션</dc:title>
  <cp:version>9.104.165.50235</cp:version>
  <dcterms:modified xsi:type="dcterms:W3CDTF">2023-01-15T13:32:01Z</dcterms:modified>
</cp:coreProperties>
</file>