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11" r:id="rId13"/>
  </p:sldMasterIdLst>
  <p:notesMasterIdLst>
    <p:notesMasterId r:id="rId15"/>
  </p:notesMasterIdLst>
  <p:sldIdLst>
    <p:sldId id="381" r:id="rId17"/>
    <p:sldId id="384" r:id="rId18"/>
    <p:sldId id="385" r:id="rId19"/>
    <p:sldId id="383" r:id="rId20"/>
    <p:sldId id="38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2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D8EF3-39DD-4FB9-90DB-DA6FE70E6A75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B57BE-7288-4919-A306-C57860323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99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FC4B2-736B-4A74-BD9B-579EDC55051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02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4FEE2-0C82-B152-4A2C-909A33730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88F5F1-BFFB-8BF5-762A-4B4ABFFB7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ABF71-7CC2-428F-2F30-E7461801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9952C-23DD-C993-C7A6-C57D74F2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FCA19-A41E-65D1-A8C4-16A048EC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975F1-B14D-DAEB-5F32-00B14ADF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3E11F2-4B5D-B46E-5097-5ED14F8CB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7DDA0-65A8-511F-5E25-E13A22AD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7A7C3-C932-D500-A9F6-DED54BF8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1591A-9B3A-83DA-9A6C-53B601BD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5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B17FC9-CE78-E52E-4A8A-49369DC1D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5DA107-DAEE-8F33-6B68-FBF7945E5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07D6C-C843-3CCB-5BEA-4275F74E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5FB14-3A22-5BF7-8446-8DEEA985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12437-E85F-C9D5-985A-889EDAD7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0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27273-B829-901C-BA19-A349CFF0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1D1C0-5804-0539-EC91-36BE7EDB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D820C-A125-73DF-5717-6E6AE5AB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F7DF9-7F90-E68E-D29C-C269A4CA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B8E68-3F49-5600-59F7-33508D95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32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B2328-644B-3A43-B396-333BDEA0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0EB85-2964-EE68-2997-0B95F4762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A0269-6B72-145F-389E-8DA5830D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76C20-0C24-7CB1-6456-B34A9C5F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CB9CB-3320-8ED1-9C46-2DE69172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8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28759-E230-83B5-415E-C72317E2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0EFB6-9FDC-6AC4-BD9E-29BAC3462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83C26E-27FC-26AC-6A5E-4E3E9E314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2CF58-6A0C-1F33-7266-718BBE36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54E3E-D60B-74AA-D282-6E944F11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DDA682-D50F-FAF2-2BBB-DAC1883E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27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B05FC-36B1-CD21-B526-3E39965F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A5A44D-6626-EF7D-80A8-4E6EFCDA9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5E10EE-627A-2CC9-9BD4-038C97693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90B81-D890-DE47-34DD-E22FA5D6F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3BABF5-3C80-7AAA-DF11-25804B1EA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FAA165-5A24-D714-3B5E-4203B674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1A514A-8C96-2DFE-DEEF-CDD62A0D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19454B-9FD6-5E74-0A24-6D889737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8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E7596-AF60-6706-B6F6-9781AB22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553164-44F8-2D3C-D672-4FCA3ACF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20B0C1-D7B2-8700-F6C5-8695E2C4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13A5E9-F4E4-6DA0-6F86-3AD68906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6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0FF715-3767-5B2B-2E40-F426DA43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59A3C8-2576-45D3-16D0-91BA57B2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469202-3E14-F2E1-AE0A-2F797604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0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5BD31-EBFC-A0CD-6FFB-F7D002CD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A19E0-C84B-09EA-3B91-E5CE8A761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08EB72-ABA3-428E-B04D-EFB4101E7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FBC920-3EBC-8D5D-4E17-709AF786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F87373-3F7C-477F-7065-C33FAFA8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320F4-F750-69F2-A64D-6064BA0E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36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7F79A-6216-0889-0E55-3DCC4E34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752A92-94A2-1BED-E19E-BC31141DB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D1A9DE-674A-5107-CB96-4AE9BC5A3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9E206-9373-26B2-2A14-F2AB2FE8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11715-3955-EE00-BB02-E140DE51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225A7-E278-1015-F8A5-BC76346A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4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AC73CB-87D2-8FB3-F8C6-F4F63DF6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8A2749-255A-06A1-E469-94B1CA89D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B9356-A2E3-55D6-F2E0-D65CC8B35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DB016-4A1B-5D6E-CD0A-CC8DBC360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071C2-2640-62C7-3293-2A318A930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22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34620" y="728980"/>
          <a:ext cx="11964670" cy="622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/>
                <a:gridCol w="151130"/>
                <a:gridCol w="1316990"/>
                <a:gridCol w="990600"/>
                <a:gridCol w="2743200"/>
                <a:gridCol w="1229360"/>
                <a:gridCol w="807085"/>
                <a:gridCol w="683260"/>
                <a:gridCol w="1106805"/>
                <a:gridCol w="1710690"/>
              </a:tblGrid>
              <a:tr h="23622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구매자재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관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0825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M_MaterialOrderIn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구매자재 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발주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 및 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입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고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권문규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0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8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08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825">
                <a:tc gridSpan="5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 면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LAYOUT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 베이스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482465">
                <a:tc gridSpan="5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(화면구성)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1.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조건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부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1-1.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공장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콤보박스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기초 코드의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1-2.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거래처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팝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업(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BizTextBoxManager)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1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3.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거래처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Co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mmon.Get_Cust_Code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), Common.FillComboboxMaster(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,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1-4.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발주일자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날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짜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포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맷(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dt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Start, dtpEnd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2.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그리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드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1-1. 공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장,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품목,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단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위,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거래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처: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콤보박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스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UltraGridUtil.SetComboUltraGrid(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1-2. 입고등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록 :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체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크박스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1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- 공장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O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NO -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발주번호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Itemcode - 품목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POd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at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e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발주일자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O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QTY - 수량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Unitcode - 단위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Cu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stcode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-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거래처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ORDERSTATUS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자동발주여부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CHK - 입고등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록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Inq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y - 입고수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량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OTNO -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OT번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호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ndat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e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입고일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자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Inworker -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입고자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Makedate -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등록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일시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Worker -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등록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자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Ed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itdate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수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정일시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Editor - 수정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자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79095">
                <a:tc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M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aterialOrder</a:t>
                      </a:r>
                      <a:endParaRPr lang="ko-KR" altLang="en-US" sz="9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626110">
                <a:tc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갱신테이블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M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aterialOrder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TB_StockMM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TB_StockMMRec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466580" y="361950"/>
            <a:ext cx="2715895" cy="30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algn="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Application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설계</a:t>
            </a: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 rot="0">
            <a:off x="6932295" y="4260850"/>
            <a:ext cx="1475740" cy="35687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1" latinLnBrk="1" hangingPunct="1">
              <a:lnSpc>
                <a:spcPct val="120000"/>
              </a:lnSpc>
              <a:buFontTx/>
              <a:buNone/>
              <a:defRPr/>
            </a:pPr>
            <a:r>
              <a:rPr lang="ko-KR" altLang="en-US" sz="1000" i="0" b="0">
                <a:solidFill>
                  <a:schemeClr val="dk1"/>
                </a:solidFill>
                <a:latin typeface="굴림" charset="0"/>
                <a:ea typeface="굴림" charset="0"/>
              </a:rPr>
              <a:t>구매자재 </a:t>
            </a:r>
            <a:r>
              <a:rPr lang="ko-KR" altLang="en-US" sz="1000" i="0" b="0">
                <a:solidFill>
                  <a:schemeClr val="dk1"/>
                </a:solidFill>
                <a:latin typeface="굴림" charset="0"/>
                <a:ea typeface="굴림" charset="0"/>
              </a:rPr>
              <a:t>발주</a:t>
            </a:r>
            <a:r>
              <a:rPr lang="ko-KR" altLang="en-US" sz="1000" i="0" b="0">
                <a:solidFill>
                  <a:schemeClr val="dk1"/>
                </a:solidFill>
                <a:latin typeface="굴림" charset="0"/>
                <a:ea typeface="굴림" charset="0"/>
              </a:rPr>
              <a:t> 및 </a:t>
            </a:r>
            <a:r>
              <a:rPr lang="ko-KR" altLang="en-US" sz="1000" i="0" b="0">
                <a:solidFill>
                  <a:schemeClr val="dk1"/>
                </a:solidFill>
                <a:latin typeface="굴림" charset="0"/>
                <a:ea typeface="굴림" charset="0"/>
              </a:rPr>
              <a:t>입</a:t>
            </a:r>
            <a:r>
              <a:rPr lang="ko-KR" altLang="en-US" sz="1000" i="0" b="0">
                <a:solidFill>
                  <a:schemeClr val="dk1"/>
                </a:solidFill>
                <a:latin typeface="굴림" charset="0"/>
                <a:ea typeface="굴림" charset="0"/>
              </a:rPr>
              <a:t>고</a:t>
            </a:r>
            <a:endParaRPr lang="ko-KR" altLang="en-US" sz="9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49" name="순서도: 자기 디스크 48"/>
          <p:cNvSpPr>
            <a:spLocks/>
          </p:cNvSpPr>
          <p:nvPr/>
        </p:nvSpPr>
        <p:spPr>
          <a:xfrm rot="0">
            <a:off x="7163435" y="2233930"/>
            <a:ext cx="1024890" cy="694690"/>
          </a:xfrm>
          <a:prstGeom prst="flowChartMagneticDisk"/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dk1"/>
                </a:solidFill>
              </a:rPr>
              <a:t>TB_</a:t>
            </a:r>
            <a:r>
              <a:rPr lang="ko-KR" altLang="ko-KR" sz="800">
                <a:solidFill>
                  <a:schemeClr val="dk1"/>
                </a:solidFill>
              </a:rPr>
              <a:t>M</a:t>
            </a:r>
            <a:r>
              <a:rPr lang="ko-KR" altLang="ko-KR" sz="800">
                <a:solidFill>
                  <a:schemeClr val="dk1"/>
                </a:solidFill>
              </a:rPr>
              <a:t>aterialOrder</a:t>
            </a:r>
            <a:endParaRPr lang="ko-KR" altLang="en-US" sz="80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구매자재 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발주등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록 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테이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블</a:t>
            </a: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5172" name="꺾인 연결선 4"/>
          <p:cNvCxnSpPr>
            <a:stCxn id="49" idx="3"/>
            <a:endCxn id="47" idx="0"/>
            <a:cxnSpLocks noChangeShapeType="1"/>
          </p:cNvCxnSpPr>
          <p:nvPr/>
        </p:nvCxnSpPr>
        <p:spPr bwMode="auto">
          <a:xfrm rot="5400000">
            <a:off x="7006590" y="3591560"/>
            <a:ext cx="1333500" cy="5715"/>
          </a:xfrm>
          <a:prstGeom prst="bentConnector3">
            <a:avLst>
              <a:gd name="adj1" fmla="val 50028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"/>
          <p:cNvSpPr txBox="1">
            <a:spLocks noChangeArrowheads="1"/>
          </p:cNvSpPr>
          <p:nvPr/>
        </p:nvSpPr>
        <p:spPr bwMode="auto">
          <a:xfrm rot="0">
            <a:off x="402590" y="1617980"/>
            <a:ext cx="47053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공장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9" name="그룹 3">
            <a:extLst>
              <a:ext uri="{FF2B5EF4-FFF2-40B4-BE49-F238E27FC236}">
                <a16:creationId xmlns:a16="http://schemas.microsoft.com/office/drawing/2014/main" id="{AAE7215E-0515-0957-C703-3B2BBDBE777A}"/>
              </a:ext>
            </a:extLst>
          </p:cNvPr>
          <p:cNvGrpSpPr>
            <a:grpSpLocks/>
          </p:cNvGrpSpPr>
          <p:nvPr/>
        </p:nvGrpSpPr>
        <p:grpSpPr bwMode="auto">
          <a:xfrm>
            <a:off x="1009015" y="1617980"/>
            <a:ext cx="1141730" cy="276860"/>
            <a:chOff x="1009015" y="1617980"/>
            <a:chExt cx="1141730" cy="276860"/>
          </a:xfrm>
        </p:grpSpPr>
        <p:sp>
          <p:nvSpPr>
            <p:cNvPr id="10" name="직사각형 25"/>
            <p:cNvSpPr>
              <a:spLocks noChangeArrowheads="1"/>
            </p:cNvSpPr>
            <p:nvPr/>
          </p:nvSpPr>
          <p:spPr bwMode="auto">
            <a:xfrm rot="0">
              <a:off x="1009015" y="1633220"/>
              <a:ext cx="972820" cy="247015"/>
            </a:xfrm>
            <a:prstGeom prst="rect"/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square" lIns="90170" tIns="46990" rIns="90170" bIns="46990" numCol="1" vert="horz" anchor="t">
              <a:noAutofit/>
            </a:bodyPr>
            <a:lstStyle/>
            <a:p>
              <a:pPr marL="0" indent="0" eaLnBrk="1" latinLnBrk="1" hangingPunct="1">
                <a:lnSpc>
                  <a:spcPct val="120000"/>
                </a:lnSpc>
                <a:buFontTx/>
                <a:buNone/>
              </a:pPr>
              <a:endParaRPr lang="ko-KR" altLang="en-US"/>
            </a:p>
          </p:txBody>
        </p:sp>
        <p:sp>
          <p:nvSpPr>
            <p:cNvPr id="11" name="TextBox 26"/>
            <p:cNvSpPr txBox="1">
              <a:spLocks noChangeArrowheads="1"/>
            </p:cNvSpPr>
            <p:nvPr/>
          </p:nvSpPr>
          <p:spPr bwMode="auto">
            <a:xfrm rot="0">
              <a:off x="1664970" y="1617980"/>
              <a:ext cx="486410" cy="277495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spAutoFit/>
            </a:bodyPr>
            <a:lstStyle>
              <a:lvl1pPr marL="0" indent="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1pPr>
              <a:lvl2pPr marL="742950" indent="-285750" latinLnBrk="0" lvl="1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2pPr>
              <a:lvl3pPr marL="1143000" indent="-228600" latinLnBrk="0" lvl="2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3pPr>
              <a:lvl4pPr marL="1600200" indent="-228600" latinLnBrk="0" lvl="3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4pPr>
              <a:lvl5pPr marL="2057400" indent="-228600" latinLnBrk="0" lvl="4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5pPr>
              <a:lvl6pPr marL="2514600" indent="-228600" fontAlgn="base" eaLnBrk="0" latinLnBrk="0" hangingPunct="0" lvl="5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6pPr>
              <a:lvl7pPr marL="2971800" indent="-228600" fontAlgn="base" eaLnBrk="0" latinLnBrk="0" hangingPunct="0" lvl="6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7pPr>
              <a:lvl8pPr marL="3429000" indent="-228600" fontAlgn="base" eaLnBrk="0" latinLnBrk="0" hangingPunct="0" lvl="7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8pPr>
              <a:lvl9pPr marL="3886200" indent="-228600" fontAlgn="base" eaLnBrk="0" latinLnBrk="0" hangingPunct="0" lvl="8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9pPr>
            </a:lstStyle>
            <a:p>
              <a:pPr marL="0" indent="0" eaLnBrk="1" latinLnBrk="1" hangingPunct="1">
                <a:lnSpc>
                  <a:spcPct val="120000"/>
                </a:lnSpc>
                <a:buFontTx/>
                <a:buNone/>
              </a:pPr>
              <a:r>
                <a:rPr lang="ko-KR" altLang="en-US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▼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2" name="TextBox 2"/>
          <p:cNvSpPr txBox="1">
            <a:spLocks noChangeArrowheads="1"/>
          </p:cNvSpPr>
          <p:nvPr/>
        </p:nvSpPr>
        <p:spPr bwMode="auto">
          <a:xfrm rot="0">
            <a:off x="406400" y="1950085"/>
            <a:ext cx="46418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품목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직사각형 31"/>
          <p:cNvSpPr>
            <a:spLocks noChangeArrowheads="1"/>
          </p:cNvSpPr>
          <p:nvPr/>
        </p:nvSpPr>
        <p:spPr bwMode="auto">
          <a:xfrm rot="0">
            <a:off x="1008380" y="1984375"/>
            <a:ext cx="990600" cy="252095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numCol="1" vert="horz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14" name="직사각형 31"/>
          <p:cNvSpPr>
            <a:spLocks noChangeArrowheads="1"/>
          </p:cNvSpPr>
          <p:nvPr/>
        </p:nvSpPr>
        <p:spPr bwMode="auto">
          <a:xfrm rot="0">
            <a:off x="2666365" y="1651000"/>
            <a:ext cx="1068070" cy="247650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numCol="1" vert="horz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313690" y="2752090"/>
          <a:ext cx="6093460" cy="135001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73405"/>
                <a:gridCol w="782320"/>
                <a:gridCol w="672465"/>
                <a:gridCol w="782955"/>
                <a:gridCol w="930910"/>
                <a:gridCol w="688975"/>
                <a:gridCol w="831215"/>
                <a:gridCol w="831215"/>
              </a:tblGrid>
              <a:tr h="39751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발주번호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품목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발주일자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발주수량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거래처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자동발주여부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Plantcode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ONO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Itemcode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ate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Oqty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nitcode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ustcode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AO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RDERS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ATUS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"/>
          <p:cNvSpPr txBox="1">
            <a:spLocks noChangeArrowheads="1"/>
          </p:cNvSpPr>
          <p:nvPr/>
        </p:nvSpPr>
        <p:spPr bwMode="auto">
          <a:xfrm rot="0">
            <a:off x="2082800" y="1621155"/>
            <a:ext cx="579120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거래처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TextBox 26"/>
          <p:cNvSpPr txBox="1">
            <a:spLocks noChangeArrowheads="1"/>
          </p:cNvSpPr>
          <p:nvPr/>
        </p:nvSpPr>
        <p:spPr bwMode="auto">
          <a:xfrm rot="0">
            <a:off x="1686560" y="1985010"/>
            <a:ext cx="30416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75" name="텍스트 상자 2"/>
          <p:cNvSpPr txBox="1">
            <a:spLocks/>
          </p:cNvSpPr>
          <p:nvPr/>
        </p:nvSpPr>
        <p:spPr bwMode="auto">
          <a:xfrm rot="0">
            <a:off x="1967230" y="1954530"/>
            <a:ext cx="71056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발주일자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76" name="도형 3"/>
          <p:cNvSpPr>
            <a:spLocks/>
          </p:cNvSpPr>
          <p:nvPr/>
        </p:nvSpPr>
        <p:spPr bwMode="auto">
          <a:xfrm rot="0">
            <a:off x="2620010" y="1950720"/>
            <a:ext cx="780415" cy="248285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numCol="1" vert="horz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5177" name="도형 4"/>
          <p:cNvSpPr>
            <a:spLocks/>
          </p:cNvSpPr>
          <p:nvPr/>
        </p:nvSpPr>
        <p:spPr bwMode="auto">
          <a:xfrm rot="0">
            <a:off x="3642360" y="1954530"/>
            <a:ext cx="833120" cy="248285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numCol="1" vert="horz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5178" name="텍스트 상자 5"/>
          <p:cNvSpPr txBox="1">
            <a:spLocks/>
          </p:cNvSpPr>
          <p:nvPr/>
        </p:nvSpPr>
        <p:spPr bwMode="auto">
          <a:xfrm rot="0">
            <a:off x="3390265" y="1907540"/>
            <a:ext cx="290830" cy="27813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~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179" name="표 2"/>
          <p:cNvGraphicFramePr>
            <a:graphicFrameLocks noGrp="1"/>
          </p:cNvGraphicFramePr>
          <p:nvPr/>
        </p:nvGraphicFramePr>
        <p:xfrm>
          <a:off x="292100" y="4258945"/>
          <a:ext cx="6151245" cy="14046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39750"/>
                <a:gridCol w="735965"/>
                <a:gridCol w="760730"/>
                <a:gridCol w="685800"/>
                <a:gridCol w="609600"/>
                <a:gridCol w="770255"/>
                <a:gridCol w="635000"/>
                <a:gridCol w="753745"/>
                <a:gridCol w="660400"/>
              </a:tblGrid>
              <a:tr h="40195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입고등록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입고수량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</a:t>
                      </a: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OT번</a:t>
                      </a: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입고일자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입고자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등록일시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등록자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수정일시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수정자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002665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HK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nqty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LO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ndate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nworker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akedate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aker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ditdate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ditor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180" name="텍스트 상자 4"/>
          <p:cNvSpPr txBox="1">
            <a:spLocks/>
          </p:cNvSpPr>
          <p:nvPr/>
        </p:nvSpPr>
        <p:spPr bwMode="auto">
          <a:xfrm rot="0">
            <a:off x="3443605" y="1616710"/>
            <a:ext cx="30416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81" name="텍스트 상자 5"/>
          <p:cNvSpPr txBox="1">
            <a:spLocks/>
          </p:cNvSpPr>
          <p:nvPr/>
        </p:nvSpPr>
        <p:spPr bwMode="auto">
          <a:xfrm rot="0">
            <a:off x="4516755" y="1951355"/>
            <a:ext cx="94678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자동발주여부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84" name="텍스트 상자 10"/>
          <p:cNvSpPr txBox="1">
            <a:spLocks/>
          </p:cNvSpPr>
          <p:nvPr/>
        </p:nvSpPr>
        <p:spPr>
          <a:xfrm rot="0">
            <a:off x="135255" y="1464310"/>
            <a:ext cx="754380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조회 </a:t>
            </a:r>
            <a:r>
              <a:rPr lang="ko-KR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조건</a:t>
            </a:r>
            <a:r>
              <a:rPr lang="ko-KR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부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85" name="텍스트 상자 11"/>
          <p:cNvSpPr txBox="1">
            <a:spLocks/>
          </p:cNvSpPr>
          <p:nvPr/>
        </p:nvSpPr>
        <p:spPr>
          <a:xfrm rot="0">
            <a:off x="135255" y="2513965"/>
            <a:ext cx="568325" cy="21653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그리드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186" name="도형 12"/>
          <p:cNvCxnSpPr/>
          <p:nvPr/>
        </p:nvCxnSpPr>
        <p:spPr>
          <a:xfrm rot="0" flipV="1">
            <a:off x="135890" y="2404110"/>
            <a:ext cx="6409690" cy="9525"/>
          </a:xfrm>
          <a:prstGeom prst="line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7" name="텍스트 상자 100"/>
          <p:cNvSpPr txBox="1">
            <a:spLocks/>
          </p:cNvSpPr>
          <p:nvPr/>
        </p:nvSpPr>
        <p:spPr bwMode="auto">
          <a:xfrm rot="0">
            <a:off x="3906520" y="1619885"/>
            <a:ext cx="709930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발주번호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88" name="도형 101"/>
          <p:cNvSpPr>
            <a:spLocks/>
          </p:cNvSpPr>
          <p:nvPr/>
        </p:nvSpPr>
        <p:spPr bwMode="auto">
          <a:xfrm rot="0">
            <a:off x="4660900" y="1616075"/>
            <a:ext cx="1571625" cy="247650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numCol="1" vert="horz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5189" name="도형 2"/>
          <p:cNvSpPr>
            <a:spLocks/>
          </p:cNvSpPr>
          <p:nvPr/>
        </p:nvSpPr>
        <p:spPr bwMode="auto">
          <a:xfrm rot="0">
            <a:off x="5430520" y="1988820"/>
            <a:ext cx="1068705" cy="248285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numCol="1" vert="horz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5190" name="텍스트 상자 3"/>
          <p:cNvSpPr txBox="1">
            <a:spLocks/>
          </p:cNvSpPr>
          <p:nvPr/>
        </p:nvSpPr>
        <p:spPr bwMode="auto">
          <a:xfrm rot="0">
            <a:off x="6207760" y="1954530"/>
            <a:ext cx="304800" cy="2774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5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134620" y="728980"/>
          <a:ext cx="12044045" cy="593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/>
                <a:gridCol w="1501140"/>
                <a:gridCol w="886460"/>
                <a:gridCol w="266065"/>
                <a:gridCol w="2548890"/>
                <a:gridCol w="1229360"/>
                <a:gridCol w="165100"/>
                <a:gridCol w="1403985"/>
                <a:gridCol w="1336675"/>
                <a:gridCol w="1480820"/>
              </a:tblGrid>
              <a:tr h="25908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구매자재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관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908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M_MaterialOrderIn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구매자재 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발주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 및 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입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고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권문규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023-08-08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080">
                <a:tc gridSpan="10"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5158105"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: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1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JO_MM_MaterialOrderIn_S1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*</a:t>
                      </a: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받아올 값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@PLANTCODE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공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@C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USTCODE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거래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STARTDATE : 발주시작일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ENDDATE : 발주종료일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PONO : 발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주번호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ITEMCODE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품목코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드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*</a:t>
                      </a: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조회 </a:t>
                      </a: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조</a:t>
                      </a: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건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공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CUSTCODE 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거래처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ITEMCODE  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품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목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PONO     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: 발주번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호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PODATE   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: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발주일자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ORDERSTATUS :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자동발주여부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대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상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테이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TB_MaterialOrder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구매자재 발주 신규등록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1J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O_MM_MaterialOrderIn_I1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받아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올 값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PLANTCODE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: 공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ITEMCODE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: 품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목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PODATE  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: 발주일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POQTY   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: 발주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수량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UNITCODE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: 단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CUSTCODE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: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거래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MAKER   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 : 등록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자(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발주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자)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발주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번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호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채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번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발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주 수량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0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일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경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우 r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eturn하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는 로직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구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삽입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내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용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PLANTCODE, PODATE, POSEQ, PONO, ITEMCODE, POQTY,  UNITCODE, CUSTCODE, MAKEDATE, MAKER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삽입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대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상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테이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TB_MaterialOrder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발주 등록내역 취소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: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1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JO_MM_MaterialOrderIn_D1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받아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올 값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@PLANTCODE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: 공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@PONO	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발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주번호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발주를 취소할 수 없는 상황인지 체크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이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미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입고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가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잡혀있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을 때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발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주취소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불가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능.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발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주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취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소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로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직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삭제 대상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테이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블</a:t>
                      </a:r>
                      <a:endParaRPr lang="ko-KR" altLang="en-US" sz="1800" kern="1200"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TB_MaterialOrder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2" name="Rect 0"/>
          <p:cNvSpPr>
            <a:spLocks/>
          </p:cNvSpPr>
          <p:nvPr/>
        </p:nvSpPr>
        <p:spPr bwMode="auto">
          <a:xfrm rot="0">
            <a:off x="9466580" y="361950"/>
            <a:ext cx="2716530" cy="3009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571500" indent="-571500" algn="r" eaLnBrk="1" latinLnBrk="1" hangingPunct="1">
              <a:buFontTx/>
              <a:buNone/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Application</a:t>
            </a:r>
            <a:r>
              <a:rPr lang="ko-KR" altLang="en-US"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134620" y="728980"/>
          <a:ext cx="12044045" cy="5920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/>
                <a:gridCol w="1501140"/>
                <a:gridCol w="886460"/>
                <a:gridCol w="266065"/>
                <a:gridCol w="2548890"/>
                <a:gridCol w="1229360"/>
                <a:gridCol w="165100"/>
                <a:gridCol w="1403985"/>
                <a:gridCol w="1336675"/>
                <a:gridCol w="1480820"/>
              </a:tblGrid>
              <a:tr h="25908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구매자재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관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M_MaterialOrderIn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구매자재 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발주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 및 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입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고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권문규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023-08-08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080">
                <a:tc gridSpan="10"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5158105"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원자재 발주내역으로 입고등록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: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1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JO_MM_MaterialOrderIn_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U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받아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올 값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@PLANTCODE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공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@PONO    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: 발주번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호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@INQTY   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: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입고수량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@INWORKER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: 입고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입고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수량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이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0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인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경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우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return하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는 로직.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OT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번호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채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번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발주내역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에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입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고내역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등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록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U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PDATE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T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B_MaterialO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r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der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원자재 창고 테이블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에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입고내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역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등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록.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INSERT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TB_StockMM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원자재 입고 이력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남기기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INSERT - TB_StockMMR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e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2" name="Rect 0"/>
          <p:cNvSpPr>
            <a:spLocks/>
          </p:cNvSpPr>
          <p:nvPr/>
        </p:nvSpPr>
        <p:spPr bwMode="auto">
          <a:xfrm rot="0">
            <a:off x="9466580" y="361950"/>
            <a:ext cx="2716530" cy="3009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571500" indent="-571500" algn="r" eaLnBrk="1" latinLnBrk="1" hangingPunct="1">
              <a:buFontTx/>
              <a:buNone/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Application</a:t>
            </a:r>
            <a:r>
              <a:rPr lang="ko-KR" altLang="en-US"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4620" y="728980"/>
          <a:ext cx="1196467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/>
                <a:gridCol w="151130"/>
                <a:gridCol w="2197100"/>
                <a:gridCol w="982345"/>
                <a:gridCol w="1871345"/>
                <a:gridCol w="1229360"/>
                <a:gridCol w="807085"/>
                <a:gridCol w="683260"/>
                <a:gridCol w="1336675"/>
                <a:gridCol w="1480820"/>
              </a:tblGrid>
              <a:tr h="24574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구매자재 관리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82575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MM_MatOrderApproval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현장발주내역 승인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권문규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2023-08-08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5745">
                <a:tc gridSpan="5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 면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LAYOUT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 베이스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818890">
                <a:tc gridSpan="5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화면 구성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555625">
                <a:tc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TB_MaterialOrder</a:t>
                      </a:r>
                      <a:endParaRPr lang="ko-KR" altLang="en-US" sz="9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612140">
                <a:tc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갱신테이블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TB_MaterialOrder, TB_StockMM, TB_StockMMRec</a:t>
                      </a:r>
                      <a:endParaRPr lang="ko-KR" altLang="en-US" sz="9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01E11CB6-AC8A-696A-E71A-4B68B200E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6580" y="361950"/>
            <a:ext cx="2715895" cy="30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algn="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Application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설계</a:t>
            </a:r>
          </a:p>
        </p:txBody>
      </p:sp>
      <p:graphicFrame>
        <p:nvGraphicFramePr>
          <p:cNvPr id="11" name="표 14"/>
          <p:cNvGraphicFramePr>
            <a:graphicFrameLocks noGrp="1"/>
          </p:cNvGraphicFramePr>
          <p:nvPr/>
        </p:nvGraphicFramePr>
        <p:xfrm>
          <a:off x="245745" y="2785745"/>
          <a:ext cx="6093460" cy="11677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73405"/>
                <a:gridCol w="654050"/>
                <a:gridCol w="711200"/>
                <a:gridCol w="804545"/>
                <a:gridCol w="998855"/>
                <a:gridCol w="787400"/>
                <a:gridCol w="787400"/>
                <a:gridCol w="776605"/>
              </a:tblGrid>
              <a:tr h="39751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체크박스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발주번호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품목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발주요청일자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발주요청수량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거래처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70255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chk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Plantcode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PONO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Itemcode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POdate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POqty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Unitcode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Custcode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텍스트 상자 15"/>
          <p:cNvSpPr txBox="1">
            <a:spLocks/>
          </p:cNvSpPr>
          <p:nvPr/>
        </p:nvSpPr>
        <p:spPr>
          <a:xfrm rot="0">
            <a:off x="245110" y="2513965"/>
            <a:ext cx="568960" cy="21717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그리드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5" name="그룹 18"/>
          <p:cNvGrpSpPr>
            <a:grpSpLocks/>
          </p:cNvGrpSpPr>
          <p:nvPr/>
        </p:nvGrpSpPr>
        <p:grpSpPr>
          <a:xfrm rot="0">
            <a:off x="4944745" y="2074545"/>
            <a:ext cx="1490345" cy="278130"/>
            <a:chOff x="4944745" y="2074545"/>
            <a:chExt cx="1490345" cy="278130"/>
          </a:xfrm>
        </p:grpSpPr>
        <p:sp>
          <p:nvSpPr>
            <p:cNvPr id="13" name="도형 16"/>
            <p:cNvSpPr>
              <a:spLocks/>
            </p:cNvSpPr>
            <p:nvPr/>
          </p:nvSpPr>
          <p:spPr bwMode="auto">
            <a:xfrm rot="0">
              <a:off x="4944745" y="2103755"/>
              <a:ext cx="1397635" cy="247650"/>
            </a:xfrm>
            <a:prstGeom prst="rect"/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square" lIns="90170" tIns="46990" rIns="90170" bIns="46990" numCol="1" vert="horz" anchor="t">
              <a:noAutofit/>
            </a:bodyPr>
            <a:lstStyle/>
            <a:p>
              <a:pPr marL="0" indent="0" eaLnBrk="1" latinLnBrk="1" hangingPunct="1">
                <a:lnSpc>
                  <a:spcPct val="120000"/>
                </a:lnSpc>
                <a:buFontTx/>
                <a:buNone/>
              </a:pPr>
              <a:endParaRPr lang="ko-KR" altLang="en-US"/>
            </a:p>
          </p:txBody>
        </p:sp>
        <p:sp>
          <p:nvSpPr>
            <p:cNvPr id="14" name="텍스트 상자 17"/>
            <p:cNvSpPr txBox="1">
              <a:spLocks/>
            </p:cNvSpPr>
            <p:nvPr/>
          </p:nvSpPr>
          <p:spPr>
            <a:xfrm rot="0">
              <a:off x="4953000" y="2074545"/>
              <a:ext cx="1482090" cy="27813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sz="1200">
                  <a:latin typeface="맑은 고딕" charset="0"/>
                  <a:ea typeface="맑은 고딕" charset="0"/>
                </a:rPr>
                <a:t>발주내</a:t>
              </a:r>
              <a:r>
                <a:rPr lang="ko-KR" sz="1200">
                  <a:latin typeface="맑은 고딕" charset="0"/>
                  <a:ea typeface="맑은 고딕" charset="0"/>
                </a:rPr>
                <a:t>역승인버튼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6" name="텍스트 상자 71"/>
          <p:cNvSpPr txBox="1">
            <a:spLocks/>
          </p:cNvSpPr>
          <p:nvPr/>
        </p:nvSpPr>
        <p:spPr bwMode="auto">
          <a:xfrm rot="0">
            <a:off x="377190" y="1720850"/>
            <a:ext cx="47053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공장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0" name="그룹 74"/>
          <p:cNvGrpSpPr>
            <a:grpSpLocks/>
          </p:cNvGrpSpPr>
          <p:nvPr/>
        </p:nvGrpSpPr>
        <p:grpSpPr bwMode="auto">
          <a:xfrm rot="0">
            <a:off x="983615" y="1720850"/>
            <a:ext cx="1142365" cy="276860"/>
            <a:chOff x="983615" y="1720850"/>
            <a:chExt cx="1142365" cy="276860"/>
          </a:xfrm>
        </p:grpSpPr>
        <p:sp>
          <p:nvSpPr>
            <p:cNvPr id="21" name="도형 72"/>
            <p:cNvSpPr>
              <a:spLocks/>
            </p:cNvSpPr>
            <p:nvPr/>
          </p:nvSpPr>
          <p:spPr bwMode="auto">
            <a:xfrm rot="0">
              <a:off x="983615" y="1736090"/>
              <a:ext cx="972820" cy="247015"/>
            </a:xfrm>
            <a:prstGeom prst="rect"/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square" lIns="90170" tIns="46990" rIns="90170" bIns="46990" numCol="1" vert="horz" anchor="t">
              <a:noAutofit/>
            </a:bodyPr>
            <a:lstStyle/>
            <a:p>
              <a:pPr marL="0" indent="0" eaLnBrk="1" latinLnBrk="1" hangingPunct="1">
                <a:lnSpc>
                  <a:spcPct val="120000"/>
                </a:lnSpc>
                <a:buFontTx/>
                <a:buNone/>
              </a:pPr>
              <a:endParaRPr lang="ko-KR" altLang="en-US"/>
            </a:p>
          </p:txBody>
        </p:sp>
        <p:sp>
          <p:nvSpPr>
            <p:cNvPr id="22" name="텍스트 상자 73"/>
            <p:cNvSpPr txBox="1">
              <a:spLocks/>
            </p:cNvSpPr>
            <p:nvPr/>
          </p:nvSpPr>
          <p:spPr bwMode="auto">
            <a:xfrm rot="0">
              <a:off x="1639570" y="1720850"/>
              <a:ext cx="486410" cy="27686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spAutoFit/>
            </a:bodyPr>
            <a:lstStyle>
              <a:lvl1pPr marL="0" indent="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1pPr>
              <a:lvl2pPr marL="742950" indent="-285750" latinLnBrk="0" lvl="1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2pPr>
              <a:lvl3pPr marL="1143000" indent="-228600" latinLnBrk="0" lvl="2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3pPr>
              <a:lvl4pPr marL="1600200" indent="-228600" latinLnBrk="0" lvl="3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4pPr>
              <a:lvl5pPr marL="2057400" indent="-228600" latinLnBrk="0" lvl="4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5pPr>
              <a:lvl6pPr marL="2514600" indent="-228600" fontAlgn="base" eaLnBrk="0" latinLnBrk="0" hangingPunct="0" lvl="5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6pPr>
              <a:lvl7pPr marL="2971800" indent="-228600" fontAlgn="base" eaLnBrk="0" latinLnBrk="0" hangingPunct="0" lvl="6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7pPr>
              <a:lvl8pPr marL="3429000" indent="-228600" fontAlgn="base" eaLnBrk="0" latinLnBrk="0" hangingPunct="0" lvl="7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8pPr>
              <a:lvl9pPr marL="3886200" indent="-228600" fontAlgn="base" eaLnBrk="0" latinLnBrk="0" hangingPunct="0" lvl="8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9pPr>
            </a:lstStyle>
            <a:p>
              <a:pPr marL="0" indent="0" eaLnBrk="1" latinLnBrk="1" hangingPunct="1">
                <a:lnSpc>
                  <a:spcPct val="120000"/>
                </a:lnSpc>
                <a:buFontTx/>
                <a:buNone/>
              </a:pPr>
              <a:r>
                <a:rPr lang="ko-KR" altLang="en-US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▼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3" name="텍스트 상자 75"/>
          <p:cNvSpPr txBox="1">
            <a:spLocks/>
          </p:cNvSpPr>
          <p:nvPr/>
        </p:nvSpPr>
        <p:spPr bwMode="auto">
          <a:xfrm rot="0">
            <a:off x="381000" y="2052955"/>
            <a:ext cx="46418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품목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76"/>
          <p:cNvSpPr>
            <a:spLocks/>
          </p:cNvSpPr>
          <p:nvPr/>
        </p:nvSpPr>
        <p:spPr bwMode="auto">
          <a:xfrm rot="0">
            <a:off x="982980" y="2087245"/>
            <a:ext cx="990600" cy="252095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numCol="1" vert="horz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25" name="도형 77"/>
          <p:cNvSpPr>
            <a:spLocks/>
          </p:cNvSpPr>
          <p:nvPr/>
        </p:nvSpPr>
        <p:spPr bwMode="auto">
          <a:xfrm rot="0">
            <a:off x="2640965" y="1753870"/>
            <a:ext cx="1068070" cy="247650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numCol="1" vert="horz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26" name="텍스트 상자 78"/>
          <p:cNvSpPr txBox="1">
            <a:spLocks/>
          </p:cNvSpPr>
          <p:nvPr/>
        </p:nvSpPr>
        <p:spPr bwMode="auto">
          <a:xfrm rot="0">
            <a:off x="2057400" y="1724025"/>
            <a:ext cx="579120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거래처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79"/>
          <p:cNvSpPr txBox="1">
            <a:spLocks/>
          </p:cNvSpPr>
          <p:nvPr/>
        </p:nvSpPr>
        <p:spPr bwMode="auto">
          <a:xfrm rot="0">
            <a:off x="1661160" y="2087880"/>
            <a:ext cx="30416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80"/>
          <p:cNvSpPr txBox="1">
            <a:spLocks/>
          </p:cNvSpPr>
          <p:nvPr/>
        </p:nvSpPr>
        <p:spPr bwMode="auto">
          <a:xfrm rot="0">
            <a:off x="2150110" y="2074545"/>
            <a:ext cx="710565" cy="2774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발주일자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81"/>
          <p:cNvSpPr>
            <a:spLocks/>
          </p:cNvSpPr>
          <p:nvPr/>
        </p:nvSpPr>
        <p:spPr bwMode="auto">
          <a:xfrm rot="0">
            <a:off x="2802890" y="2070735"/>
            <a:ext cx="780415" cy="248285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numCol="1" vert="horz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30" name="도형 82"/>
          <p:cNvSpPr>
            <a:spLocks/>
          </p:cNvSpPr>
          <p:nvPr/>
        </p:nvSpPr>
        <p:spPr bwMode="auto">
          <a:xfrm rot="0">
            <a:off x="3825240" y="2074545"/>
            <a:ext cx="833120" cy="248285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numCol="1" vert="horz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31" name="텍스트 상자 83"/>
          <p:cNvSpPr txBox="1">
            <a:spLocks/>
          </p:cNvSpPr>
          <p:nvPr/>
        </p:nvSpPr>
        <p:spPr bwMode="auto">
          <a:xfrm rot="0">
            <a:off x="3573145" y="2027555"/>
            <a:ext cx="290830" cy="27813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~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84"/>
          <p:cNvSpPr txBox="1">
            <a:spLocks/>
          </p:cNvSpPr>
          <p:nvPr/>
        </p:nvSpPr>
        <p:spPr bwMode="auto">
          <a:xfrm rot="0">
            <a:off x="3418205" y="1719580"/>
            <a:ext cx="30416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99"/>
          <p:cNvSpPr txBox="1">
            <a:spLocks/>
          </p:cNvSpPr>
          <p:nvPr/>
        </p:nvSpPr>
        <p:spPr>
          <a:xfrm rot="0">
            <a:off x="248920" y="1560830"/>
            <a:ext cx="624205" cy="21653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조회조건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4"/>
          <p:cNvSpPr txBox="1">
            <a:spLocks/>
          </p:cNvSpPr>
          <p:nvPr/>
        </p:nvSpPr>
        <p:spPr bwMode="auto">
          <a:xfrm rot="0">
            <a:off x="3793490" y="1727835"/>
            <a:ext cx="72834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발주번호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5"/>
          <p:cNvSpPr>
            <a:spLocks/>
          </p:cNvSpPr>
          <p:nvPr/>
        </p:nvSpPr>
        <p:spPr bwMode="auto">
          <a:xfrm rot="0">
            <a:off x="4551045" y="1744980"/>
            <a:ext cx="1774190" cy="248285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numCol="1" vert="horz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graphicFrame>
        <p:nvGraphicFramePr>
          <p:cNvPr id="36" name="표 6"/>
          <p:cNvGraphicFramePr>
            <a:graphicFrameLocks noGrp="1"/>
          </p:cNvGraphicFramePr>
          <p:nvPr/>
        </p:nvGraphicFramePr>
        <p:xfrm>
          <a:off x="249555" y="4027805"/>
          <a:ext cx="1773555" cy="11074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96645"/>
                <a:gridCol w="676910"/>
              </a:tblGrid>
              <a:tr h="38481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발주요청일시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요청자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2263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MAKEDATE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AKER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976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134620" y="728980"/>
          <a:ext cx="1196467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/>
                <a:gridCol w="151130"/>
                <a:gridCol w="2197100"/>
                <a:gridCol w="982345"/>
                <a:gridCol w="1871345"/>
                <a:gridCol w="1229360"/>
                <a:gridCol w="807085"/>
                <a:gridCol w="683260"/>
                <a:gridCol w="1336675"/>
                <a:gridCol w="1480820"/>
              </a:tblGrid>
              <a:tr h="24574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82575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현장발주화면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권문규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023-08-08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5745">
                <a:tc gridSpan="5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 면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LAYOUT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 베이스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818890">
                <a:tc gridSpan="5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화면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구성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555625">
                <a:tc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612140">
                <a:tc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갱신테이블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10" name="Rect 0"/>
          <p:cNvSpPr>
            <a:spLocks/>
          </p:cNvSpPr>
          <p:nvPr/>
        </p:nvSpPr>
        <p:spPr bwMode="auto">
          <a:xfrm rot="0">
            <a:off x="9466580" y="361950"/>
            <a:ext cx="2716530" cy="3009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571500" indent="-571500" algn="r" eaLnBrk="1" latinLnBrk="1" hangingPunct="1">
              <a:buFontTx/>
              <a:buNone/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</a:t>
            </a:r>
            <a:r>
              <a:rPr lang="ko-KR" altLang="ko-KR"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웹페이지 </a:t>
            </a:r>
            <a:r>
              <a:rPr lang="ko-KR" altLang="en-US" sz="1600">
                <a:solidFill>
                  <a:schemeClr val="tx1"/>
                </a:solidFill>
                <a:effectLst>
                  <a:outerShdw sx="100000" sy="100000" blurRad="38100" dist="38100" dir="2700000" rotWithShape="1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245110" y="2387600"/>
            <a:ext cx="568325" cy="21653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그리드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5" name="Group 5"/>
          <p:cNvGrpSpPr>
            <a:grpSpLocks/>
          </p:cNvGrpSpPr>
          <p:nvPr/>
        </p:nvGrpSpPr>
        <p:grpSpPr>
          <a:xfrm rot="0">
            <a:off x="5384800" y="1651000"/>
            <a:ext cx="847090" cy="278130"/>
            <a:chOff x="5384800" y="1651000"/>
            <a:chExt cx="847090" cy="278130"/>
          </a:xfrm>
        </p:grpSpPr>
        <p:sp>
          <p:nvSpPr>
            <p:cNvPr id="13" name="Rect 0"/>
            <p:cNvSpPr>
              <a:spLocks/>
            </p:cNvSpPr>
            <p:nvPr/>
          </p:nvSpPr>
          <p:spPr bwMode="auto">
            <a:xfrm rot="0">
              <a:off x="5384800" y="1680210"/>
              <a:ext cx="813435" cy="247650"/>
            </a:xfrm>
            <a:prstGeom prst="rect"/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square" lIns="90170" tIns="46990" rIns="90170" bIns="46990" numCol="1" vert="horz" anchor="t">
              <a:noAutofit/>
            </a:bodyPr>
            <a:lstStyle/>
            <a:p>
              <a:pPr marL="0" indent="0" eaLnBrk="1" latinLnBrk="1" hangingPunct="1">
                <a:lnSpc>
                  <a:spcPct val="120000"/>
                </a:lnSpc>
                <a:buFontTx/>
                <a:buNone/>
              </a:pPr>
              <a:endParaRPr lang="ko-KR" altLang="en-US"/>
            </a:p>
          </p:txBody>
        </p:sp>
        <p:sp>
          <p:nvSpPr>
            <p:cNvPr id="14" name="Rect 0"/>
            <p:cNvSpPr txBox="1">
              <a:spLocks/>
            </p:cNvSpPr>
            <p:nvPr/>
          </p:nvSpPr>
          <p:spPr>
            <a:xfrm rot="0">
              <a:off x="5393055" y="1651000"/>
              <a:ext cx="838835" cy="27813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조회</a:t>
              </a:r>
              <a:r>
                <a:rPr lang="ko-KR" sz="1200">
                  <a:latin typeface="맑은 고딕" charset="0"/>
                  <a:ea typeface="맑은 고딕" charset="0"/>
                </a:rPr>
                <a:t>버튼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6" name="텍스트 상자 20"/>
          <p:cNvSpPr txBox="1">
            <a:spLocks/>
          </p:cNvSpPr>
          <p:nvPr/>
        </p:nvSpPr>
        <p:spPr bwMode="auto">
          <a:xfrm rot="0">
            <a:off x="389255" y="1653540"/>
            <a:ext cx="46418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품목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21"/>
          <p:cNvSpPr>
            <a:spLocks/>
          </p:cNvSpPr>
          <p:nvPr/>
        </p:nvSpPr>
        <p:spPr bwMode="auto">
          <a:xfrm rot="0">
            <a:off x="991235" y="1653540"/>
            <a:ext cx="990600" cy="252095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numCol="1" vert="horz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18" name="텍스트 상자 22"/>
          <p:cNvSpPr txBox="1">
            <a:spLocks/>
          </p:cNvSpPr>
          <p:nvPr/>
        </p:nvSpPr>
        <p:spPr bwMode="auto">
          <a:xfrm rot="0">
            <a:off x="2188210" y="1631950"/>
            <a:ext cx="46418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품명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23"/>
          <p:cNvSpPr>
            <a:spLocks/>
          </p:cNvSpPr>
          <p:nvPr/>
        </p:nvSpPr>
        <p:spPr bwMode="auto">
          <a:xfrm rot="0">
            <a:off x="2790190" y="1649095"/>
            <a:ext cx="990600" cy="252095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numCol="1" vert="horz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20" name="텍스트 상자 24"/>
          <p:cNvSpPr txBox="1">
            <a:spLocks/>
          </p:cNvSpPr>
          <p:nvPr/>
        </p:nvSpPr>
        <p:spPr>
          <a:xfrm rot="0">
            <a:off x="207010" y="1485900"/>
            <a:ext cx="750570" cy="21653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조회조건부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5"/>
          <p:cNvSpPr txBox="1">
            <a:spLocks/>
          </p:cNvSpPr>
          <p:nvPr/>
        </p:nvSpPr>
        <p:spPr bwMode="auto">
          <a:xfrm rot="0">
            <a:off x="249555" y="2606040"/>
            <a:ext cx="76771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품목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/품명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6"/>
          <p:cNvSpPr>
            <a:spLocks/>
          </p:cNvSpPr>
          <p:nvPr/>
        </p:nvSpPr>
        <p:spPr bwMode="auto">
          <a:xfrm rot="0">
            <a:off x="1046480" y="2606040"/>
            <a:ext cx="977900" cy="252095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numCol="1" vert="horz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23" name="텍스트 상자 27"/>
          <p:cNvSpPr txBox="1">
            <a:spLocks/>
          </p:cNvSpPr>
          <p:nvPr/>
        </p:nvSpPr>
        <p:spPr bwMode="auto">
          <a:xfrm rot="0">
            <a:off x="244475" y="2931795"/>
            <a:ext cx="746760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현재재고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28"/>
          <p:cNvSpPr>
            <a:spLocks/>
          </p:cNvSpPr>
          <p:nvPr/>
        </p:nvSpPr>
        <p:spPr bwMode="auto">
          <a:xfrm rot="0">
            <a:off x="1041400" y="2929255"/>
            <a:ext cx="939800" cy="271780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numCol="1" vert="horz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25" name="텍스트 상자 29"/>
          <p:cNvSpPr txBox="1">
            <a:spLocks/>
          </p:cNvSpPr>
          <p:nvPr/>
        </p:nvSpPr>
        <p:spPr bwMode="auto">
          <a:xfrm rot="0">
            <a:off x="248285" y="3282950"/>
            <a:ext cx="717550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안전재고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30"/>
          <p:cNvSpPr>
            <a:spLocks/>
          </p:cNvSpPr>
          <p:nvPr/>
        </p:nvSpPr>
        <p:spPr bwMode="auto">
          <a:xfrm rot="0">
            <a:off x="1061720" y="3300095"/>
            <a:ext cx="990600" cy="252095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numCol="1" vert="horz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27" name="텍스트 상자 31"/>
          <p:cNvSpPr txBox="1">
            <a:spLocks/>
          </p:cNvSpPr>
          <p:nvPr/>
        </p:nvSpPr>
        <p:spPr bwMode="auto">
          <a:xfrm rot="0">
            <a:off x="243840" y="3676650"/>
            <a:ext cx="70548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적정재고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32"/>
          <p:cNvSpPr>
            <a:spLocks/>
          </p:cNvSpPr>
          <p:nvPr/>
        </p:nvSpPr>
        <p:spPr bwMode="auto">
          <a:xfrm rot="0">
            <a:off x="1031875" y="3693795"/>
            <a:ext cx="990600" cy="252095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numCol="1" vert="horz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grpSp>
        <p:nvGrpSpPr>
          <p:cNvPr id="29" name="그룹 35"/>
          <p:cNvGrpSpPr>
            <a:grpSpLocks/>
          </p:cNvGrpSpPr>
          <p:nvPr/>
        </p:nvGrpSpPr>
        <p:grpSpPr>
          <a:xfrm rot="0">
            <a:off x="4947920" y="2573020"/>
            <a:ext cx="1165860" cy="291465"/>
            <a:chOff x="4947920" y="2573020"/>
            <a:chExt cx="1165860" cy="291465"/>
          </a:xfrm>
        </p:grpSpPr>
        <p:sp>
          <p:nvSpPr>
            <p:cNvPr id="30" name="도형 33"/>
            <p:cNvSpPr>
              <a:spLocks/>
            </p:cNvSpPr>
            <p:nvPr/>
          </p:nvSpPr>
          <p:spPr bwMode="auto">
            <a:xfrm rot="0">
              <a:off x="4974590" y="2573020"/>
              <a:ext cx="943610" cy="247650"/>
            </a:xfrm>
            <a:prstGeom prst="rect"/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square" lIns="90170" tIns="46990" rIns="90170" bIns="46990" numCol="1" vert="horz" anchor="t">
              <a:noAutofit/>
            </a:bodyPr>
            <a:lstStyle/>
            <a:p>
              <a:pPr marL="0" indent="0" eaLnBrk="1" latinLnBrk="1" hangingPunct="1">
                <a:lnSpc>
                  <a:spcPct val="120000"/>
                </a:lnSpc>
                <a:buFontTx/>
                <a:buNone/>
              </a:pPr>
              <a:endParaRPr lang="ko-KR" altLang="en-US"/>
            </a:p>
          </p:txBody>
        </p:sp>
        <p:sp>
          <p:nvSpPr>
            <p:cNvPr id="31" name="텍스트 상자 34"/>
            <p:cNvSpPr txBox="1">
              <a:spLocks/>
            </p:cNvSpPr>
            <p:nvPr/>
          </p:nvSpPr>
          <p:spPr>
            <a:xfrm rot="0">
              <a:off x="4947920" y="2586355"/>
              <a:ext cx="1165860" cy="27813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자동발주버튼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4" name="그룹 42"/>
          <p:cNvGrpSpPr>
            <a:grpSpLocks/>
          </p:cNvGrpSpPr>
          <p:nvPr/>
        </p:nvGrpSpPr>
        <p:grpSpPr>
          <a:xfrm rot="0">
            <a:off x="5518785" y="3211830"/>
            <a:ext cx="1165860" cy="291465"/>
            <a:chOff x="5518785" y="3211830"/>
            <a:chExt cx="1165860" cy="291465"/>
          </a:xfrm>
        </p:grpSpPr>
        <p:sp>
          <p:nvSpPr>
            <p:cNvPr id="35" name="도형 40"/>
            <p:cNvSpPr>
              <a:spLocks/>
            </p:cNvSpPr>
            <p:nvPr/>
          </p:nvSpPr>
          <p:spPr bwMode="auto">
            <a:xfrm rot="0">
              <a:off x="5545455" y="3211830"/>
              <a:ext cx="943610" cy="247650"/>
            </a:xfrm>
            <a:prstGeom prst="rect"/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square" lIns="90170" tIns="46990" rIns="90170" bIns="46990" numCol="1" vert="horz" anchor="t">
              <a:noAutofit/>
            </a:bodyPr>
            <a:lstStyle/>
            <a:p>
              <a:pPr marL="0" indent="0" eaLnBrk="1" latinLnBrk="1" hangingPunct="1">
                <a:lnSpc>
                  <a:spcPct val="120000"/>
                </a:lnSpc>
                <a:buFontTx/>
                <a:buNone/>
              </a:pPr>
              <a:endParaRPr lang="ko-KR" altLang="en-US"/>
            </a:p>
          </p:txBody>
        </p:sp>
        <p:sp>
          <p:nvSpPr>
            <p:cNvPr id="36" name="텍스트 상자 41"/>
            <p:cNvSpPr txBox="1">
              <a:spLocks/>
            </p:cNvSpPr>
            <p:nvPr/>
          </p:nvSpPr>
          <p:spPr>
            <a:xfrm rot="0">
              <a:off x="5518785" y="3225165"/>
              <a:ext cx="1165860" cy="27813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수량발주버튼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7" name="그룹 45"/>
          <p:cNvGrpSpPr>
            <a:grpSpLocks/>
          </p:cNvGrpSpPr>
          <p:nvPr/>
        </p:nvGrpSpPr>
        <p:grpSpPr>
          <a:xfrm rot="0">
            <a:off x="4455795" y="3181985"/>
            <a:ext cx="1233805" cy="383540"/>
            <a:chOff x="4455795" y="3181985"/>
            <a:chExt cx="1233805" cy="383540"/>
          </a:xfrm>
        </p:grpSpPr>
        <p:sp>
          <p:nvSpPr>
            <p:cNvPr id="38" name="도형 43"/>
            <p:cNvSpPr>
              <a:spLocks/>
            </p:cNvSpPr>
            <p:nvPr/>
          </p:nvSpPr>
          <p:spPr bwMode="auto">
            <a:xfrm rot="0">
              <a:off x="4483735" y="3181985"/>
              <a:ext cx="998220" cy="326390"/>
            </a:xfrm>
            <a:prstGeom prst="rect"/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square" lIns="90170" tIns="46990" rIns="90170" bIns="46990" numCol="1" vert="horz" anchor="t">
              <a:noAutofit/>
            </a:bodyPr>
            <a:lstStyle/>
            <a:p>
              <a:pPr marL="0" indent="0" eaLnBrk="1" latinLnBrk="1" hangingPunct="1">
                <a:lnSpc>
                  <a:spcPct val="120000"/>
                </a:lnSpc>
                <a:buFontTx/>
                <a:buNone/>
              </a:pPr>
              <a:endParaRPr lang="ko-KR" altLang="en-US"/>
            </a:p>
          </p:txBody>
        </p:sp>
        <p:sp>
          <p:nvSpPr>
            <p:cNvPr id="39" name="텍스트 상자 44"/>
            <p:cNvSpPr txBox="1">
              <a:spLocks/>
            </p:cNvSpPr>
            <p:nvPr/>
          </p:nvSpPr>
          <p:spPr>
            <a:xfrm rot="0">
              <a:off x="4455795" y="3199765"/>
              <a:ext cx="1233805" cy="36576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발주수량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201</Paragraphs>
  <Words>806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550</dc:creator>
  <cp:lastModifiedBy>kmg_713</cp:lastModifiedBy>
  <dc:title>PowerPoint 프레젠테이션</dc:title>
  <cp:version>9.104.165.50235</cp:version>
  <dcterms:modified xsi:type="dcterms:W3CDTF">2023-01-15T13:32:01Z</dcterms:modified>
</cp:coreProperties>
</file>