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44" r:id="rId24"/>
    <p:sldMasterId id="2147483945" r:id="rId26"/>
  </p:sldMasterIdLst>
  <p:notesMasterIdLst>
    <p:notesMasterId r:id="rId28"/>
  </p:notesMasterIdLst>
  <p:sldIdLst>
    <p:sldId id="381" r:id="rId30"/>
    <p:sldId id="384" r:id="rId31"/>
    <p:sldId id="385" r:id="rId32"/>
    <p:sldId id="383" r:id="rId33"/>
    <p:sldId id="393" r:id="rId34"/>
    <p:sldId id="391" r:id="rId35"/>
    <p:sldId id="387" r:id="rId36"/>
    <p:sldId id="388" r:id="rId37"/>
    <p:sldId id="38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notesMaster" Target="notesMasters/notesMaster1.xml"></Relationship><Relationship Id="rId30" Type="http://schemas.openxmlformats.org/officeDocument/2006/relationships/slide" Target="slides/slide1.xml"></Relationship><Relationship Id="rId31" Type="http://schemas.openxmlformats.org/officeDocument/2006/relationships/slide" Target="slides/slide2.xml"></Relationship><Relationship Id="rId32" Type="http://schemas.openxmlformats.org/officeDocument/2006/relationships/slide" Target="slides/slide3.xml"></Relationship><Relationship Id="rId33" Type="http://schemas.openxmlformats.org/officeDocument/2006/relationships/slide" Target="slides/slide4.xml"></Relationship><Relationship Id="rId34" Type="http://schemas.openxmlformats.org/officeDocument/2006/relationships/slide" Target="slides/slide5.xml"></Relationship><Relationship Id="rId35" Type="http://schemas.openxmlformats.org/officeDocument/2006/relationships/slide" Target="slides/slide6.xml"></Relationship><Relationship Id="rId36" Type="http://schemas.openxmlformats.org/officeDocument/2006/relationships/slide" Target="slides/slide7.xml"></Relationship><Relationship Id="rId37" Type="http://schemas.openxmlformats.org/officeDocument/2006/relationships/slide" Target="slides/slide8.xml"></Relationship><Relationship Id="rId38" Type="http://schemas.openxmlformats.org/officeDocument/2006/relationships/slide" Target="slides/slide9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D8EF3-39DD-4FB9-90DB-DA6FE70E6A75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B57BE-7288-4919-A306-C5786032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9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4FEE2-0C82-B152-4A2C-909A33730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8F5F1-BFFB-8BF5-762A-4B4ABFFB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ABF71-7CC2-428F-2F30-E746180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9952C-23DD-C993-C7A6-C57D74F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FCA19-A41E-65D1-A8C4-16A048E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75F1-B14D-DAEB-5F32-00B14AD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E11F2-4B5D-B46E-5097-5ED14F8CB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7DDA0-65A8-511F-5E25-E13A22A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7A7C3-C932-D500-A9F6-DED54BF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1591A-9B3A-83DA-9A6C-53B601BD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B17FC9-CE78-E52E-4A8A-49369DC1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DA107-DAEE-8F33-6B68-FBF7945E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07D6C-C843-3CCB-5BEA-4275F74E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5FB14-3A22-5BF7-8446-8DEEA98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12437-E85F-C9D5-985A-889EDAD7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0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27273-B829-901C-BA19-A349CFF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1D1C0-5804-0539-EC91-36BE7EDB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820C-A125-73DF-5717-6E6AE5AB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F7DF9-7F90-E68E-D29C-C269A4C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B8E68-3F49-5600-59F7-33508D95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2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2328-644B-3A43-B396-333BDEA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0EB85-2964-EE68-2997-0B95F476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A0269-6B72-145F-389E-8DA5830D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76C20-0C24-7CB1-6456-B34A9C5F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CB9CB-3320-8ED1-9C46-2DE69172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8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8759-E230-83B5-415E-C72317E2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0EFB6-9FDC-6AC4-BD9E-29BAC3462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3C26E-27FC-26AC-6A5E-4E3E9E31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2CF58-6A0C-1F33-7266-718BBE3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54E3E-D60B-74AA-D282-6E944F1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DA682-D50F-FAF2-2BBB-DAC1883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B05FC-36B1-CD21-B526-3E39965F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5A44D-6626-EF7D-80A8-4E6EFCDA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E10EE-627A-2CC9-9BD4-038C9769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90B81-D890-DE47-34DD-E22FA5D6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BABF5-3C80-7AAA-DF11-25804B1E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AA165-5A24-D714-3B5E-4203B674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1A514A-8C96-2DFE-DEEF-CDD62A0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9454B-9FD6-5E74-0A24-6D889737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7596-AF60-6706-B6F6-9781AB22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53164-44F8-2D3C-D672-4FCA3ACF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20B0C1-D7B2-8700-F6C5-8695E2C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3A5E9-F4E4-6DA0-6F86-3AD68906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FF715-3767-5B2B-2E40-F426DA4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9A3C8-2576-45D3-16D0-91BA57B2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69202-3E14-F2E1-AE0A-2F797604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BD31-EBFC-A0CD-6FFB-F7D002CD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A19E0-C84B-09EA-3B91-E5CE8A76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8EB72-ABA3-428E-B04D-EFB4101E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BC920-3EBC-8D5D-4E17-709AF786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87373-3F7C-477F-7065-C33FAFA8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320F4-F750-69F2-A64D-6064BA0E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6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7F79A-6216-0889-0E55-3DCC4E3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52A92-94A2-1BED-E19E-BC31141DB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1A9DE-674A-5107-CB96-4AE9BC5A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9E206-9373-26B2-2A14-F2AB2FE8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11715-3955-EE00-BB02-E140DE51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225A7-E278-1015-F8A5-BC76346A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C73CB-87D2-8FB3-F8C6-F4F63DF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A2749-255A-06A1-E469-94B1CA89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9356-A2E3-55D6-F2E0-D65CC8B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B016-4A1B-5D6E-CD0A-CC8DBC36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071C2-2640-62C7-3293-2A318A930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2023-01-15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4620" y="531495"/>
          <a:ext cx="11964670" cy="622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1130"/>
                <a:gridCol w="1316990"/>
                <a:gridCol w="990600"/>
                <a:gridCol w="2743200"/>
                <a:gridCol w="1229360"/>
                <a:gridCol w="807085"/>
                <a:gridCol w="683260"/>
                <a:gridCol w="1106805"/>
                <a:gridCol w="1710690"/>
              </a:tblGrid>
              <a:tr h="23622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082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MM_MaterialOrderIn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구매자재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발주 및 입고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825">
                <a:tc gridSpan="5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482465">
                <a:tc gridSpan="5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주요항목(화면구성)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1. 조회 조건부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공장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기초 코드의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1-2.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거래처 팝업(BizTextBoxManager)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1-3. 거래처 : Common.Get_Cust_Code(), Common.FillComboboxMaster(),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1-4. 발주일자 : 날짜 포맷(dtpStart, dtpEnd)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그리드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공장, 품목, 단위, 거래처: 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UltraGridUtil.SetComboUltraGrid()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1-2. 입고등록 : 체크박스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- 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- 발주번호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- 품목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POdate - 발주일자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POQTY - 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- 단위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 - 거래처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AORDERSTATUS - 자동발주여부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CHK - 입고등록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Inqty - 입고수량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LOTNO - LOT번호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Indate - 입고일자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Inworker - 입고자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 - 등록일시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Worker - 등록자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Editdate - 수정일시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Editor - 수정자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9095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TB_MaterialOrder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2611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TB_MaterialOrder, TB_StockMM, TB_StockMMRec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 rot="0">
            <a:off x="9387840" y="56515"/>
            <a:ext cx="2716530" cy="3009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</a:t>
            </a:r>
            <a:r>
              <a:rPr lang="ko-KR" altLang="en-US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 rot="0">
            <a:off x="6932295" y="4260850"/>
            <a:ext cx="1475740" cy="3568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구매자재 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발주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 및 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입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고</a:t>
            </a:r>
            <a:endParaRPr lang="ko-KR" altLang="en-US" sz="9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49" name="순서도: 자기 디스크 48"/>
          <p:cNvSpPr>
            <a:spLocks/>
          </p:cNvSpPr>
          <p:nvPr/>
        </p:nvSpPr>
        <p:spPr>
          <a:xfrm rot="0">
            <a:off x="7163435" y="2233930"/>
            <a:ext cx="1025525" cy="695325"/>
          </a:xfrm>
          <a:prstGeom prst="flowChartMagneticDisk"/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TB_</a:t>
            </a:r>
            <a:r>
              <a:rPr lang="ko-KR" altLang="ko-KR" sz="800">
                <a:solidFill>
                  <a:schemeClr val="dk1"/>
                </a:solidFill>
              </a:rPr>
              <a:t>MaterialOrder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구매자재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발주등록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72" name="꺾인 연결선 4"/>
          <p:cNvCxnSpPr>
            <a:endCxn id="47" idx="0"/>
            <a:cxnSpLocks noChangeShapeType="1"/>
          </p:cNvCxnSpPr>
          <p:nvPr/>
        </p:nvCxnSpPr>
        <p:spPr bwMode="auto">
          <a:xfrm rot="5400000">
            <a:off x="7006590" y="3592195"/>
            <a:ext cx="1332865" cy="6350"/>
          </a:xfrm>
          <a:prstGeom prst="bentConnector3">
            <a:avLst>
              <a:gd name="adj1" fmla="val 49995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>
            <a:spLocks noChangeArrowheads="1"/>
          </p:cNvSpPr>
          <p:nvPr/>
        </p:nvSpPr>
        <p:spPr bwMode="auto">
          <a:xfrm rot="0">
            <a:off x="402590" y="1617980"/>
            <a:ext cx="47053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공장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3">
            <a:extLst>
              <a:ext uri="{FF2B5EF4-FFF2-40B4-BE49-F238E27FC236}">
                <a16:creationId xmlns:a16="http://schemas.microsoft.com/office/drawing/2014/main" id="{AAE7215E-0515-0957-C703-3B2BBDBE777A}"/>
              </a:ext>
            </a:extLst>
          </p:cNvPr>
          <p:cNvGrpSpPr>
            <a:grpSpLocks/>
          </p:cNvGrpSpPr>
          <p:nvPr/>
        </p:nvGrpSpPr>
        <p:grpSpPr bwMode="auto">
          <a:xfrm>
            <a:off x="1009015" y="1617980"/>
            <a:ext cx="1141730" cy="276860"/>
            <a:chOff x="1009015" y="1617980"/>
            <a:chExt cx="1141730" cy="276860"/>
          </a:xfrm>
        </p:grpSpPr>
        <p:sp>
          <p:nvSpPr>
            <p:cNvPr id="10" name="직사각형 25"/>
            <p:cNvSpPr>
              <a:spLocks noChangeArrowheads="1"/>
            </p:cNvSpPr>
            <p:nvPr/>
          </p:nvSpPr>
          <p:spPr bwMode="auto">
            <a:xfrm rot="0">
              <a:off x="1009015" y="1633220"/>
              <a:ext cx="972820" cy="247015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numCol="1" vert="horz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11" name="TextBox 26"/>
            <p:cNvSpPr txBox="1">
              <a:spLocks noChangeArrowheads="1"/>
            </p:cNvSpPr>
            <p:nvPr/>
          </p:nvSpPr>
          <p:spPr bwMode="auto">
            <a:xfrm rot="0">
              <a:off x="1664970" y="1617980"/>
              <a:ext cx="486410" cy="27749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indent="-285750" latinLnBrk="0" lvl="1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indent="-228600" latinLnBrk="0" lvl="2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indent="-228600" latinLnBrk="0" lvl="3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indent="-228600" latinLnBrk="0" lvl="4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indent="-228600" fontAlgn="base" eaLnBrk="0" latinLnBrk="0" hangingPunct="0" lvl="5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indent="-228600" fontAlgn="base" eaLnBrk="0" latinLnBrk="0" hangingPunct="0" lvl="6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indent="-228600" fontAlgn="base" eaLnBrk="0" latinLnBrk="0" hangingPunct="0" lvl="7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indent="-228600" fontAlgn="base" eaLnBrk="0" latinLnBrk="0" hangingPunct="0" lvl="8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TextBox 2"/>
          <p:cNvSpPr txBox="1">
            <a:spLocks noChangeArrowheads="1"/>
          </p:cNvSpPr>
          <p:nvPr/>
        </p:nvSpPr>
        <p:spPr bwMode="auto">
          <a:xfrm rot="0">
            <a:off x="406400" y="1950085"/>
            <a:ext cx="46418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품목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직사각형 31"/>
          <p:cNvSpPr>
            <a:spLocks noChangeArrowheads="1"/>
          </p:cNvSpPr>
          <p:nvPr/>
        </p:nvSpPr>
        <p:spPr bwMode="auto">
          <a:xfrm rot="0">
            <a:off x="1008380" y="1984375"/>
            <a:ext cx="990600" cy="25209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14" name="직사각형 31"/>
          <p:cNvSpPr>
            <a:spLocks noChangeArrowheads="1"/>
          </p:cNvSpPr>
          <p:nvPr/>
        </p:nvSpPr>
        <p:spPr bwMode="auto">
          <a:xfrm rot="0">
            <a:off x="2666365" y="1651000"/>
            <a:ext cx="1068070" cy="247650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13690" y="2752090"/>
          <a:ext cx="6093460" cy="13500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73405"/>
                <a:gridCol w="782320"/>
                <a:gridCol w="672465"/>
                <a:gridCol w="782955"/>
                <a:gridCol w="930910"/>
                <a:gridCol w="688975"/>
                <a:gridCol w="831215"/>
                <a:gridCol w="831215"/>
              </a:tblGrid>
              <a:tr h="39751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발주번호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발주일자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발주수량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거래처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자동발주여부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ONO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Oqty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nitcode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ustcode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AO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RDERS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ATUS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"/>
          <p:cNvSpPr txBox="1">
            <a:spLocks noChangeArrowheads="1"/>
          </p:cNvSpPr>
          <p:nvPr/>
        </p:nvSpPr>
        <p:spPr bwMode="auto">
          <a:xfrm rot="0">
            <a:off x="2082800" y="1621155"/>
            <a:ext cx="57912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거래처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 rot="0">
            <a:off x="1686560" y="1985010"/>
            <a:ext cx="30416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75" name="텍스트 상자 2"/>
          <p:cNvSpPr txBox="1">
            <a:spLocks/>
          </p:cNvSpPr>
          <p:nvPr/>
        </p:nvSpPr>
        <p:spPr bwMode="auto">
          <a:xfrm rot="0">
            <a:off x="1967230" y="1954530"/>
            <a:ext cx="71056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발주일자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76" name="도형 3"/>
          <p:cNvSpPr>
            <a:spLocks/>
          </p:cNvSpPr>
          <p:nvPr/>
        </p:nvSpPr>
        <p:spPr bwMode="auto">
          <a:xfrm rot="0">
            <a:off x="2620010" y="1950720"/>
            <a:ext cx="780415" cy="24828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77" name="도형 4"/>
          <p:cNvSpPr>
            <a:spLocks/>
          </p:cNvSpPr>
          <p:nvPr/>
        </p:nvSpPr>
        <p:spPr bwMode="auto">
          <a:xfrm rot="0">
            <a:off x="3642360" y="1954530"/>
            <a:ext cx="833120" cy="24828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78" name="텍스트 상자 5"/>
          <p:cNvSpPr txBox="1">
            <a:spLocks/>
          </p:cNvSpPr>
          <p:nvPr/>
        </p:nvSpPr>
        <p:spPr bwMode="auto">
          <a:xfrm rot="0">
            <a:off x="3390265" y="1907540"/>
            <a:ext cx="290830" cy="2781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~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179" name="표 2"/>
          <p:cNvGraphicFramePr>
            <a:graphicFrameLocks noGrp="1"/>
          </p:cNvGraphicFramePr>
          <p:nvPr/>
        </p:nvGraphicFramePr>
        <p:xfrm>
          <a:off x="292100" y="4258945"/>
          <a:ext cx="6151245" cy="14046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39750"/>
                <a:gridCol w="735965"/>
                <a:gridCol w="760730"/>
                <a:gridCol w="685800"/>
                <a:gridCol w="609600"/>
                <a:gridCol w="770255"/>
                <a:gridCol w="635000"/>
                <a:gridCol w="753745"/>
                <a:gridCol w="660400"/>
              </a:tblGrid>
              <a:tr h="4019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입고등록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입고수량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OT번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입고일자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등록일시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수정일시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0266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HK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nqty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ndate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nworker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akedate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aker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ditdate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ditor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80" name="텍스트 상자 4"/>
          <p:cNvSpPr txBox="1">
            <a:spLocks/>
          </p:cNvSpPr>
          <p:nvPr/>
        </p:nvSpPr>
        <p:spPr bwMode="auto">
          <a:xfrm rot="0">
            <a:off x="3443605" y="1616710"/>
            <a:ext cx="30416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81" name="텍스트 상자 5"/>
          <p:cNvSpPr txBox="1">
            <a:spLocks/>
          </p:cNvSpPr>
          <p:nvPr/>
        </p:nvSpPr>
        <p:spPr bwMode="auto">
          <a:xfrm rot="0">
            <a:off x="4516755" y="1951355"/>
            <a:ext cx="94678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자동발주여부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84" name="텍스트 상자 10"/>
          <p:cNvSpPr txBox="1">
            <a:spLocks/>
          </p:cNvSpPr>
          <p:nvPr/>
        </p:nvSpPr>
        <p:spPr>
          <a:xfrm rot="0">
            <a:off x="135255" y="1464310"/>
            <a:ext cx="75438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조회 </a:t>
            </a: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조건</a:t>
            </a: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부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85" name="텍스트 상자 11"/>
          <p:cNvSpPr txBox="1">
            <a:spLocks/>
          </p:cNvSpPr>
          <p:nvPr/>
        </p:nvSpPr>
        <p:spPr>
          <a:xfrm rot="0">
            <a:off x="292735" y="2474595"/>
            <a:ext cx="568960" cy="21717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그리드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86" name="도형 12"/>
          <p:cNvCxnSpPr/>
          <p:nvPr/>
        </p:nvCxnSpPr>
        <p:spPr>
          <a:xfrm rot="0" flipV="1">
            <a:off x="135890" y="2404110"/>
            <a:ext cx="6409690" cy="952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7" name="텍스트 상자 100"/>
          <p:cNvSpPr txBox="1">
            <a:spLocks/>
          </p:cNvSpPr>
          <p:nvPr/>
        </p:nvSpPr>
        <p:spPr bwMode="auto">
          <a:xfrm rot="0">
            <a:off x="3906520" y="1619885"/>
            <a:ext cx="70993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88" name="도형 101"/>
          <p:cNvSpPr>
            <a:spLocks/>
          </p:cNvSpPr>
          <p:nvPr/>
        </p:nvSpPr>
        <p:spPr bwMode="auto">
          <a:xfrm rot="0">
            <a:off x="4660900" y="1616075"/>
            <a:ext cx="1571625" cy="247650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89" name="도형 2"/>
          <p:cNvSpPr>
            <a:spLocks/>
          </p:cNvSpPr>
          <p:nvPr/>
        </p:nvSpPr>
        <p:spPr bwMode="auto">
          <a:xfrm rot="0">
            <a:off x="5430520" y="1988820"/>
            <a:ext cx="1068705" cy="24828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90" name="텍스트 상자 3"/>
          <p:cNvSpPr txBox="1">
            <a:spLocks/>
          </p:cNvSpPr>
          <p:nvPr/>
        </p:nvSpPr>
        <p:spPr bwMode="auto">
          <a:xfrm rot="0">
            <a:off x="6207760" y="1954530"/>
            <a:ext cx="304800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관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908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M_MaterialOrderIn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구매자재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발주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및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입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고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023-08-08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58105"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JO_MM_MaterialOrderIn_S1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받아올 값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공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@C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USTCODE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거래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STARTDATE : 발주시작일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ENDDATE : 발주종료일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: 발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품목코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드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조회 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조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공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거래처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품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  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: 발주번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PODATE 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: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ORDERSTATUS :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자동발주여부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대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상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테이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발주 신규등록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1J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O_MM_MaterialOrderIn_I1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받아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올 값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PLANTCODE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공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ITEMCODE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: 품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PODATE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: 발주일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POQTY 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: 발주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수량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UNITCODE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: 단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CUSTCODE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: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거래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MAKER 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: 등록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자(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발주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자)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발주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번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호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채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번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발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주 수량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0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일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경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우 r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eturn하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는 로직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구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삽입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내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PLANTCODE, PODATE, POSEQ, PONO, ITEMCODE, POQTY,  UNITCODE, CUSTCODE, MAKEDATE, MAKER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삽입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대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상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테이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 등록내역 취소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JO_MM_MaterialOrderIn_D1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올 값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: 공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	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발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발주를 취소할 수 없는 상황인지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미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입고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가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잡혀있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을 때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주취소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불가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능.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취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소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로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직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삭제 대상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테이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블</a:t>
                      </a:r>
                      <a:endParaRPr lang="ko-KR" altLang="en-US" sz="1800" kern="1200"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 rot="0">
            <a:off x="9466580" y="361950"/>
            <a:ext cx="2716530" cy="3009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관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M_MaterialOrderIn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구매자재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발주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및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입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고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023-08-08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58105"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원자재 발주내역으로 입고등록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JO_MM_MaterialOrderIn_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올 값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공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  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: 발주번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@INQTY 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: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입고수량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@INWORKER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: 입고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입고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수량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인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경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우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return하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는 로직.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OT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번호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채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번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발주내역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에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고내역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록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PDATE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T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B_MaterialO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r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der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원자재 창고 테이블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에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입고내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역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록.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INSERT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TB_StockMM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원자재 입고 이력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남기기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INSERT - TB_StockMMR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 rot="0">
            <a:off x="9466580" y="361950"/>
            <a:ext cx="2716530" cy="3009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4620" y="728980"/>
          <a:ext cx="1196467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1130"/>
                <a:gridCol w="2197100"/>
                <a:gridCol w="982345"/>
                <a:gridCol w="1871345"/>
                <a:gridCol w="1229360"/>
                <a:gridCol w="807085"/>
                <a:gridCol w="683260"/>
                <a:gridCol w="1336675"/>
                <a:gridCol w="1480820"/>
              </a:tblGrid>
              <a:tr h="2457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8257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MM_MatOrderApproval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현장발주내역 승인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745">
                <a:tc gridSpan="5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18890">
                <a:tc gridSpan="5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화면 구성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1. 조회 조건부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공장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기초 코드의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1-2.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거래처 팝업(BizTextBoxManager)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1-3. 거래처 : Common.Get_Cust_Code(), Common.FillComboboxMaster(),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1-4. 발주일자 : 날짜 포맷(dtpStart, dtpEnd)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1-5. 발주번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호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텍스트박스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그리드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공장, 품목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단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위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거래처: 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UltraGridUtil.SetComboUltraGrid()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1-2.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현장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승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인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: 체크박스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- 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- 발주번호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- 품목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POdate - 발주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요청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일자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POQTY 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발주요청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- 단위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 - 거래처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akerDate - 발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요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청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일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aker - 요청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55625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TB_MaterialOrder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구매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자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재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발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주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등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록 테이블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1214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TB_MaterialOrder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( 구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매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자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재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발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주 테이블)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TB_StockMM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원자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재 출고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등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록,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원자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재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재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고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현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황 테이블)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TB_StockMMRec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원자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재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출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고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력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테이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블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01E11CB6-AC8A-696A-E71A-4B68B200E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  <p:graphicFrame>
        <p:nvGraphicFramePr>
          <p:cNvPr id="11" name="표 14"/>
          <p:cNvGraphicFramePr>
            <a:graphicFrameLocks noGrp="1"/>
          </p:cNvGraphicFramePr>
          <p:nvPr/>
        </p:nvGraphicFramePr>
        <p:xfrm>
          <a:off x="245745" y="2785745"/>
          <a:ext cx="6093460" cy="11677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73405"/>
                <a:gridCol w="654050"/>
                <a:gridCol w="711200"/>
                <a:gridCol w="804545"/>
                <a:gridCol w="998855"/>
                <a:gridCol w="787400"/>
                <a:gridCol w="787400"/>
                <a:gridCol w="776605"/>
              </a:tblGrid>
              <a:tr h="39751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체크박스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발주번호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발주요청일자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발주요청수량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거래처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7025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chk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PONO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POdate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POqty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Custcode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텍스트 상자 15"/>
          <p:cNvSpPr txBox="1">
            <a:spLocks/>
          </p:cNvSpPr>
          <p:nvPr/>
        </p:nvSpPr>
        <p:spPr>
          <a:xfrm rot="0">
            <a:off x="245110" y="2513965"/>
            <a:ext cx="568960" cy="21717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그리드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5" name="그룹 18"/>
          <p:cNvGrpSpPr>
            <a:grpSpLocks/>
          </p:cNvGrpSpPr>
          <p:nvPr/>
        </p:nvGrpSpPr>
        <p:grpSpPr>
          <a:xfrm rot="0">
            <a:off x="4944745" y="2074545"/>
            <a:ext cx="1490345" cy="278130"/>
            <a:chOff x="4944745" y="2074545"/>
            <a:chExt cx="1490345" cy="278130"/>
          </a:xfrm>
        </p:grpSpPr>
        <p:sp>
          <p:nvSpPr>
            <p:cNvPr id="13" name="도형 16"/>
            <p:cNvSpPr>
              <a:spLocks/>
            </p:cNvSpPr>
            <p:nvPr/>
          </p:nvSpPr>
          <p:spPr bwMode="auto">
            <a:xfrm rot="0">
              <a:off x="4944745" y="2103755"/>
              <a:ext cx="1397635" cy="247650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numCol="1" vert="horz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14" name="텍스트 상자 17"/>
            <p:cNvSpPr txBox="1">
              <a:spLocks/>
            </p:cNvSpPr>
            <p:nvPr/>
          </p:nvSpPr>
          <p:spPr>
            <a:xfrm rot="0">
              <a:off x="4953000" y="2074545"/>
              <a:ext cx="1482090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발주내</a:t>
              </a:r>
              <a:r>
                <a:rPr lang="ko-KR" sz="1200">
                  <a:latin typeface="맑은 고딕" charset="0"/>
                  <a:ea typeface="맑은 고딕" charset="0"/>
                </a:rPr>
                <a:t>역승인버튼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6" name="텍스트 상자 71"/>
          <p:cNvSpPr txBox="1">
            <a:spLocks/>
          </p:cNvSpPr>
          <p:nvPr/>
        </p:nvSpPr>
        <p:spPr bwMode="auto">
          <a:xfrm rot="0">
            <a:off x="377190" y="1720850"/>
            <a:ext cx="47053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공장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74"/>
          <p:cNvGrpSpPr>
            <a:grpSpLocks/>
          </p:cNvGrpSpPr>
          <p:nvPr/>
        </p:nvGrpSpPr>
        <p:grpSpPr bwMode="auto">
          <a:xfrm rot="0">
            <a:off x="983615" y="1720850"/>
            <a:ext cx="1142365" cy="276860"/>
            <a:chOff x="983615" y="1720850"/>
            <a:chExt cx="1142365" cy="276860"/>
          </a:xfrm>
        </p:grpSpPr>
        <p:sp>
          <p:nvSpPr>
            <p:cNvPr id="21" name="도형 72"/>
            <p:cNvSpPr>
              <a:spLocks/>
            </p:cNvSpPr>
            <p:nvPr/>
          </p:nvSpPr>
          <p:spPr bwMode="auto">
            <a:xfrm rot="0">
              <a:off x="983615" y="1736090"/>
              <a:ext cx="972820" cy="247015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numCol="1" vert="horz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22" name="텍스트 상자 73"/>
            <p:cNvSpPr txBox="1">
              <a:spLocks/>
            </p:cNvSpPr>
            <p:nvPr/>
          </p:nvSpPr>
          <p:spPr bwMode="auto">
            <a:xfrm rot="0">
              <a:off x="1639570" y="1720850"/>
              <a:ext cx="486410" cy="27686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indent="-285750" latinLnBrk="0" lvl="1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indent="-228600" latinLnBrk="0" lvl="2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indent="-228600" latinLnBrk="0" lvl="3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indent="-228600" latinLnBrk="0" lvl="4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indent="-228600" fontAlgn="base" eaLnBrk="0" latinLnBrk="0" hangingPunct="0" lvl="5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indent="-228600" fontAlgn="base" eaLnBrk="0" latinLnBrk="0" hangingPunct="0" lvl="6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indent="-228600" fontAlgn="base" eaLnBrk="0" latinLnBrk="0" hangingPunct="0" lvl="7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indent="-228600" fontAlgn="base" eaLnBrk="0" latinLnBrk="0" hangingPunct="0" lvl="8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3" name="텍스트 상자 75"/>
          <p:cNvSpPr txBox="1">
            <a:spLocks/>
          </p:cNvSpPr>
          <p:nvPr/>
        </p:nvSpPr>
        <p:spPr bwMode="auto">
          <a:xfrm rot="0">
            <a:off x="381000" y="2052955"/>
            <a:ext cx="46418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품목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76"/>
          <p:cNvSpPr>
            <a:spLocks/>
          </p:cNvSpPr>
          <p:nvPr/>
        </p:nvSpPr>
        <p:spPr bwMode="auto">
          <a:xfrm rot="0">
            <a:off x="982980" y="2087245"/>
            <a:ext cx="990600" cy="25209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25" name="도형 77"/>
          <p:cNvSpPr>
            <a:spLocks/>
          </p:cNvSpPr>
          <p:nvPr/>
        </p:nvSpPr>
        <p:spPr bwMode="auto">
          <a:xfrm rot="0">
            <a:off x="2640965" y="1753870"/>
            <a:ext cx="1068070" cy="247650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26" name="텍스트 상자 78"/>
          <p:cNvSpPr txBox="1">
            <a:spLocks/>
          </p:cNvSpPr>
          <p:nvPr/>
        </p:nvSpPr>
        <p:spPr bwMode="auto">
          <a:xfrm rot="0">
            <a:off x="2057400" y="1724025"/>
            <a:ext cx="57912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거래처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79"/>
          <p:cNvSpPr txBox="1">
            <a:spLocks/>
          </p:cNvSpPr>
          <p:nvPr/>
        </p:nvSpPr>
        <p:spPr bwMode="auto">
          <a:xfrm rot="0">
            <a:off x="1661160" y="2087880"/>
            <a:ext cx="30416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80"/>
          <p:cNvSpPr txBox="1">
            <a:spLocks/>
          </p:cNvSpPr>
          <p:nvPr/>
        </p:nvSpPr>
        <p:spPr bwMode="auto">
          <a:xfrm rot="0">
            <a:off x="2150110" y="2074545"/>
            <a:ext cx="710565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발주일자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81"/>
          <p:cNvSpPr>
            <a:spLocks/>
          </p:cNvSpPr>
          <p:nvPr/>
        </p:nvSpPr>
        <p:spPr bwMode="auto">
          <a:xfrm rot="0">
            <a:off x="2802890" y="2070735"/>
            <a:ext cx="780415" cy="24828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30" name="도형 82"/>
          <p:cNvSpPr>
            <a:spLocks/>
          </p:cNvSpPr>
          <p:nvPr/>
        </p:nvSpPr>
        <p:spPr bwMode="auto">
          <a:xfrm rot="0">
            <a:off x="3825240" y="2074545"/>
            <a:ext cx="833120" cy="24828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31" name="텍스트 상자 83"/>
          <p:cNvSpPr txBox="1">
            <a:spLocks/>
          </p:cNvSpPr>
          <p:nvPr/>
        </p:nvSpPr>
        <p:spPr bwMode="auto">
          <a:xfrm rot="0">
            <a:off x="3573145" y="2027555"/>
            <a:ext cx="290830" cy="2781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~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84"/>
          <p:cNvSpPr txBox="1">
            <a:spLocks/>
          </p:cNvSpPr>
          <p:nvPr/>
        </p:nvSpPr>
        <p:spPr bwMode="auto">
          <a:xfrm rot="0">
            <a:off x="3418205" y="1719580"/>
            <a:ext cx="30416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99"/>
          <p:cNvSpPr txBox="1">
            <a:spLocks/>
          </p:cNvSpPr>
          <p:nvPr/>
        </p:nvSpPr>
        <p:spPr>
          <a:xfrm rot="0">
            <a:off x="248920" y="1560830"/>
            <a:ext cx="624205" cy="2165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조회조건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4"/>
          <p:cNvSpPr txBox="1">
            <a:spLocks/>
          </p:cNvSpPr>
          <p:nvPr/>
        </p:nvSpPr>
        <p:spPr bwMode="auto">
          <a:xfrm rot="0">
            <a:off x="3793490" y="1727835"/>
            <a:ext cx="72834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5"/>
          <p:cNvSpPr>
            <a:spLocks/>
          </p:cNvSpPr>
          <p:nvPr/>
        </p:nvSpPr>
        <p:spPr bwMode="auto">
          <a:xfrm rot="0">
            <a:off x="4551045" y="1744980"/>
            <a:ext cx="1774190" cy="24828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graphicFrame>
        <p:nvGraphicFramePr>
          <p:cNvPr id="36" name="표 6"/>
          <p:cNvGraphicFramePr>
            <a:graphicFrameLocks noGrp="1"/>
          </p:cNvGraphicFramePr>
          <p:nvPr/>
        </p:nvGraphicFramePr>
        <p:xfrm>
          <a:off x="249555" y="4027805"/>
          <a:ext cx="1773555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96645"/>
                <a:gridCol w="676910"/>
              </a:tblGrid>
              <a:tr h="38481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발주요청일시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요청자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MAKEDATE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AKER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5" name="그룹 26"/>
          <p:cNvGrpSpPr>
            <a:grpSpLocks/>
          </p:cNvGrpSpPr>
          <p:nvPr/>
        </p:nvGrpSpPr>
        <p:grpSpPr>
          <a:xfrm rot="0">
            <a:off x="245745" y="1558290"/>
            <a:ext cx="6215380" cy="847725"/>
            <a:chOff x="245745" y="1558290"/>
            <a:chExt cx="6215380" cy="847725"/>
          </a:xfrm>
        </p:grpSpPr>
        <p:sp>
          <p:nvSpPr>
            <p:cNvPr id="64" name="도형 24"/>
            <p:cNvSpPr>
              <a:spLocks/>
            </p:cNvSpPr>
            <p:nvPr/>
          </p:nvSpPr>
          <p:spPr>
            <a:xfrm rot="0">
              <a:off x="245745" y="1558290"/>
              <a:ext cx="6215380" cy="847725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vert="horz" anchor="t">
              <a:noAutofit/>
            </a:bodyPr>
            <a:lstStyle/>
            <a:p>
              <a:pPr marL="0" indent="0" rtl="0" algn="l" defTabSz="91440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5" name="텍스트 상자 25"/>
            <p:cNvSpPr txBox="1">
              <a:spLocks/>
            </p:cNvSpPr>
            <p:nvPr/>
          </p:nvSpPr>
          <p:spPr>
            <a:xfrm rot="0">
              <a:off x="1643380" y="1691640"/>
              <a:ext cx="304800" cy="33020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1" hangingPunct="1">
                <a:buFontTx/>
                <a:buNone/>
              </a:pPr>
              <a:endParaRPr lang="ko-KR" altLang="en-US" sz="1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66" name="도형 27"/>
          <p:cNvCxnSpPr/>
          <p:nvPr/>
        </p:nvCxnSpPr>
        <p:spPr>
          <a:xfrm rot="0" flipV="1">
            <a:off x="109855" y="2514600"/>
            <a:ext cx="6469380" cy="8890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도형 33"/>
          <p:cNvSpPr>
            <a:spLocks/>
          </p:cNvSpPr>
          <p:nvPr/>
        </p:nvSpPr>
        <p:spPr>
          <a:xfrm rot="0">
            <a:off x="7163435" y="2233930"/>
            <a:ext cx="1025525" cy="695325"/>
          </a:xfrm>
          <a:prstGeom prst="flowChartMagneticDisk"/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TB_</a:t>
            </a:r>
            <a:r>
              <a:rPr lang="ko-KR" altLang="ko-KR" sz="800">
                <a:solidFill>
                  <a:schemeClr val="dk1"/>
                </a:solidFill>
              </a:rPr>
              <a:t>MaterialOrder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구매자재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발주등록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68" name="도형 34"/>
          <p:cNvCxnSpPr>
            <a:endCxn id="47" idx="0"/>
          </p:cNvCxnSpPr>
          <p:nvPr/>
        </p:nvCxnSpPr>
        <p:spPr bwMode="auto">
          <a:xfrm rot="5400000">
            <a:off x="7006590" y="3592195"/>
            <a:ext cx="1332865" cy="6350"/>
          </a:xfrm>
          <a:prstGeom prst="bentConnector3">
            <a:avLst>
              <a:gd name="adj1" fmla="val 49995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도형 35"/>
          <p:cNvSpPr>
            <a:spLocks/>
          </p:cNvSpPr>
          <p:nvPr/>
        </p:nvSpPr>
        <p:spPr>
          <a:xfrm rot="0">
            <a:off x="6932295" y="4260850"/>
            <a:ext cx="1476375" cy="357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현장 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발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주 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내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역 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승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인</a:t>
            </a:r>
            <a:endParaRPr lang="ko-KR" altLang="en-US" sz="1000" i="0" b="0">
              <a:solidFill>
                <a:schemeClr val="dk1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7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730375"/>
                <a:gridCol w="657225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908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MatOrderApproval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구매자재 발주 및 입고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58105"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MatOrderApproval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_S1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받아올 값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@CUSTCODE  : 거래처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@STARTDATE : 발주시작일자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@ENDDATE : 발주종료일자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 : 발주번호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@ITEMCODE : 품목코드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조회 조건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: 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  : 거래처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: 품목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         : 발주번호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PODATE      : 발주일자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AORDERSTATUS : 자동발주여부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조회 대상 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발주 신규등록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MatOrderApproval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_I1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받아올 값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@PLANTCODE : 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@ITEMCODE   : 품목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@PODATE       : 발주일자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@POQTY        : 발주수량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@UNITCODE   : 단위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@CUSTCODE  : 거래처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@MAKER        : 등록자(발주자)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발주 번호 채번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발주 수량 0일 경우 return하는 로직 구현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삽입 내용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PLANTCODE, PODATE, POSEQ, PONO, ITEMCODE, POQTY,  UNITCODE, CUSTCODE, MAKEDATE, MAKER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삽입 대상 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 등록내역 취소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MatOrderApproval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_D1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받아올 값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 : 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	 : 발주번호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발주를 취소할 수 없는 상황인지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이미 입고가 잡혀있을 때 발주취소 불가능.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 취소 로직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삭제 대상 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 rot="0">
            <a:off x="9466580" y="361950"/>
            <a:ext cx="2717165" cy="3016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86230"/>
                <a:gridCol w="80137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MatOrderApproval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현장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발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주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내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역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승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인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58105"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원자재 발주내역으로 입고등록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1JO_MM_MaterialOrderIn_U1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받아올 값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: 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          : 발주번호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@INQTY          : 입고수량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@INWORKER   : 입고자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입고 수량이 0인 경우 return하는 로직.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LOT번호 채번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발주내역에 입고내역 등록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UPDATE - TB_MaterialOrder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원자재 창고 테이블에 입고내역 등록.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INSERT - TB_StockMM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원자재 입고 이력 남기기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INSERT - TB_StockMMRec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 rot="0">
            <a:off x="9466580" y="361950"/>
            <a:ext cx="2717165" cy="3016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4"/>
          <p:cNvGraphicFramePr>
            <a:graphicFrameLocks noGrp="1"/>
          </p:cNvGraphicFramePr>
          <p:nvPr/>
        </p:nvGraphicFramePr>
        <p:xfrm>
          <a:off x="160020" y="296545"/>
          <a:ext cx="11964670" cy="586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1130"/>
                <a:gridCol w="2197100"/>
                <a:gridCol w="982345"/>
                <a:gridCol w="1871345"/>
                <a:gridCol w="1229360"/>
                <a:gridCol w="807085"/>
                <a:gridCol w="683260"/>
                <a:gridCol w="1336675"/>
                <a:gridCol w="1480820"/>
              </a:tblGrid>
              <a:tr h="240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eb page 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html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재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관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8257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현장발주화면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745">
                <a:tc gridSpan="5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925570">
                <a:tc gridSpan="5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화면 구성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1. 조회 조건부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기초 코드의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TEM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CODE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1-2.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TEMNAME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그리드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품목코드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tem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ode - 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tock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Qt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y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현재재고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feStock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안전재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고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ppStock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적정재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고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55625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TB_StockMM ( 원자재 재고 현황, 원자재 출고 등록 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TB_ItemMaster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품목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마스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터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1214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 ( 구매 자재 발주 등록 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0" name="Rect 0"/>
          <p:cNvSpPr>
            <a:spLocks/>
          </p:cNvSpPr>
          <p:nvPr/>
        </p:nvSpPr>
        <p:spPr>
          <a:xfrm rot="0">
            <a:off x="9382125" y="-1905"/>
            <a:ext cx="2717165" cy="3016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571500" indent="-571500" rtl="0" algn="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</a:rPr>
              <a:t> </a:t>
            </a:r>
            <a:r>
              <a:rPr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</a:rPr>
              <a:t>웹페이지</a:t>
            </a:r>
            <a:r>
              <a:rPr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</a:rPr>
              <a:t> </a:t>
            </a:r>
            <a:r>
              <a:rPr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</a:rPr>
              <a:t>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40" name="Rect 0"/>
          <p:cNvCxnSpPr/>
          <p:nvPr/>
        </p:nvCxnSpPr>
        <p:spPr>
          <a:xfrm rot="0" flipV="1">
            <a:off x="109855" y="2336800"/>
            <a:ext cx="6469380" cy="8890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도형 5"/>
          <p:cNvSpPr>
            <a:spLocks/>
          </p:cNvSpPr>
          <p:nvPr/>
        </p:nvSpPr>
        <p:spPr>
          <a:xfrm rot="0">
            <a:off x="6570345" y="1802130"/>
            <a:ext cx="1025525" cy="695325"/>
          </a:xfrm>
          <a:prstGeom prst="flowChartMagneticDisk"/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TB_</a:t>
            </a:r>
            <a:r>
              <a:rPr lang="ko-KR" altLang="ko-KR" sz="800">
                <a:solidFill>
                  <a:schemeClr val="dk1"/>
                </a:solidFill>
              </a:rPr>
              <a:t>S</a:t>
            </a:r>
            <a:r>
              <a:rPr lang="ko-KR" altLang="ko-KR" sz="800">
                <a:solidFill>
                  <a:schemeClr val="dk1"/>
                </a:solidFill>
              </a:rPr>
              <a:t>tock</a:t>
            </a:r>
            <a:r>
              <a:rPr lang="ko-KR" altLang="ko-KR" sz="800">
                <a:solidFill>
                  <a:schemeClr val="dk1"/>
                </a:solidFill>
              </a:rPr>
              <a:t>M</a:t>
            </a:r>
            <a:r>
              <a:rPr lang="ko-KR" altLang="ko-KR" sz="800">
                <a:solidFill>
                  <a:schemeClr val="dk1"/>
                </a:solidFill>
              </a:rPr>
              <a:t>M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원자재 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출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고 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등록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8" name="도형 6"/>
          <p:cNvCxnSpPr/>
          <p:nvPr/>
        </p:nvCxnSpPr>
        <p:spPr bwMode="auto">
          <a:xfrm rot="16200000" flipH="1">
            <a:off x="6581140" y="3181350"/>
            <a:ext cx="1704975" cy="440055"/>
          </a:xfrm>
          <a:prstGeom prst="bentConnector3">
            <a:avLst>
              <a:gd name="adj1" fmla="val 49958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7"/>
          <p:cNvSpPr>
            <a:spLocks/>
          </p:cNvSpPr>
          <p:nvPr/>
        </p:nvSpPr>
        <p:spPr>
          <a:xfrm rot="0">
            <a:off x="6932295" y="4260850"/>
            <a:ext cx="1476375" cy="357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구매자재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 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발주 및 입고</a:t>
            </a:r>
            <a:endParaRPr lang="ko-KR" altLang="en-US" sz="1000" i="0" b="0">
              <a:solidFill>
                <a:schemeClr val="dk1"/>
              </a:solidFill>
              <a:latin typeface="굴림" charset="0"/>
              <a:ea typeface="굴림" charset="0"/>
            </a:endParaRPr>
          </a:p>
        </p:txBody>
      </p:sp>
      <p:sp>
        <p:nvSpPr>
          <p:cNvPr id="60" name="도형 8"/>
          <p:cNvSpPr>
            <a:spLocks/>
          </p:cNvSpPr>
          <p:nvPr/>
        </p:nvSpPr>
        <p:spPr>
          <a:xfrm rot="0">
            <a:off x="7590790" y="1839595"/>
            <a:ext cx="1025525" cy="695325"/>
          </a:xfrm>
          <a:prstGeom prst="flowChartMagneticDisk"/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TB_</a:t>
            </a:r>
            <a:r>
              <a:rPr lang="ko-KR" altLang="ko-KR" sz="800">
                <a:solidFill>
                  <a:schemeClr val="dk1"/>
                </a:solidFill>
              </a:rPr>
              <a:t>I</a:t>
            </a:r>
            <a:r>
              <a:rPr lang="ko-KR" altLang="ko-KR" sz="800">
                <a:solidFill>
                  <a:schemeClr val="dk1"/>
                </a:solidFill>
              </a:rPr>
              <a:t>temMaster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품목 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마스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터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61" name="도형 9"/>
          <p:cNvCxnSpPr/>
          <p:nvPr/>
        </p:nvCxnSpPr>
        <p:spPr bwMode="auto">
          <a:xfrm rot="5400000">
            <a:off x="6950710" y="3173095"/>
            <a:ext cx="1791335" cy="378460"/>
          </a:xfrm>
          <a:prstGeom prst="bentConnector3">
            <a:avLst>
              <a:gd name="adj1" fmla="val 5000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14"/>
          <p:cNvGrpSpPr>
            <a:grpSpLocks/>
          </p:cNvGrpSpPr>
          <p:nvPr/>
        </p:nvGrpSpPr>
        <p:grpSpPr>
          <a:xfrm rot="0">
            <a:off x="246380" y="1541780"/>
            <a:ext cx="6215380" cy="711835"/>
            <a:chOff x="246380" y="1541780"/>
            <a:chExt cx="6215380" cy="711835"/>
          </a:xfrm>
        </p:grpSpPr>
        <p:grpSp>
          <p:nvGrpSpPr>
            <p:cNvPr id="15" name="Group 5"/>
            <p:cNvGrpSpPr>
              <a:grpSpLocks/>
            </p:cNvGrpSpPr>
            <p:nvPr/>
          </p:nvGrpSpPr>
          <p:grpSpPr>
            <a:xfrm rot="0">
              <a:off x="4487545" y="1701800"/>
              <a:ext cx="847725" cy="278130"/>
              <a:chOff x="4487545" y="1701800"/>
              <a:chExt cx="847725" cy="278130"/>
            </a:xfrm>
          </p:grpSpPr>
          <p:sp>
            <p:nvSpPr>
              <p:cNvPr id="13" name="Rect 0"/>
              <p:cNvSpPr>
                <a:spLocks/>
              </p:cNvSpPr>
              <p:nvPr/>
            </p:nvSpPr>
            <p:spPr>
              <a:xfrm rot="0">
                <a:off x="4487545" y="1731010"/>
                <a:ext cx="814070" cy="248285"/>
              </a:xfrm>
              <a:prstGeom prst="rect"/>
              <a:noFill/>
              <a:ln w="1270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</p:spPr>
            <p:txBody>
              <a:bodyPr wrap="square" lIns="90170" tIns="46990" rIns="90170" bIns="46990" vert="horz" anchor="t">
                <a:noAutofit/>
              </a:bodyPr>
              <a:lstStyle/>
              <a:p>
                <a:pPr marL="0" indent="0" rtl="0" algn="l" defTabSz="914400" eaLnBrk="1" latinLnBrk="1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Rect 0"/>
              <p:cNvSpPr txBox="1">
                <a:spLocks/>
              </p:cNvSpPr>
              <p:nvPr/>
            </p:nvSpPr>
            <p:spPr>
              <a:xfrm rot="0">
                <a:off x="4495800" y="1701800"/>
                <a:ext cx="839470" cy="278130"/>
              </a:xfrm>
              <a:prstGeom prst="rect"/>
              <a:noFill/>
              <a:ln w="0" cap="flat" cmpd="sng">
                <a:solidFill>
                  <a:srgbClr val="FFFFFF">
                    <a:alpha val="100000"/>
                  </a:srgb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rtl="0" algn="l" defTabSz="914400" eaLnBrk="1" latinLnBrk="0" hangingPunct="1">
                  <a:buFontTx/>
                  <a:buNone/>
                </a:pPr>
                <a:r>
                  <a:rPr sz="1200">
                    <a:latin typeface="맑은 고딕" charset="0"/>
                    <a:ea typeface="맑은 고딕" charset="0"/>
                  </a:rPr>
                  <a:t>조회버튼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389255" y="1653540"/>
              <a:ext cx="464820" cy="27749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r" defTabSz="914400" eaLnBrk="1" latinLnBrk="1" hangingPunct="1">
                <a:buFontTx/>
                <a:buNone/>
              </a:pPr>
              <a:r>
                <a:rPr sz="10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품목</a:t>
              </a:r>
              <a:endParaRPr lang="ko-KR" altLang="en-US" sz="1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991235" y="1653540"/>
              <a:ext cx="991235" cy="252730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vert="horz" anchor="t">
              <a:noAutofit/>
            </a:bodyPr>
            <a:lstStyle/>
            <a:p>
              <a:pPr marL="0" indent="0" rtl="0" algn="l" defTabSz="91440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 txBox="1">
              <a:spLocks/>
            </p:cNvSpPr>
            <p:nvPr/>
          </p:nvSpPr>
          <p:spPr>
            <a:xfrm rot="0">
              <a:off x="2188210" y="1631950"/>
              <a:ext cx="464820" cy="27749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r" defTabSz="914400" eaLnBrk="1" latinLnBrk="1" hangingPunct="1">
                <a:buFontTx/>
                <a:buNone/>
              </a:pPr>
              <a:r>
                <a:rPr sz="10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품명</a:t>
              </a:r>
              <a:endParaRPr lang="ko-KR" altLang="en-US" sz="1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2630170" y="1656715"/>
              <a:ext cx="991235" cy="252730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vert="horz" anchor="t">
              <a:noAutofit/>
            </a:bodyPr>
            <a:lstStyle/>
            <a:p>
              <a:pPr marL="0" indent="0" rtl="0" algn="l" defTabSz="91440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>
            <a:xfrm rot="0">
              <a:off x="305435" y="1544955"/>
              <a:ext cx="746125" cy="21653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800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조회조건부</a:t>
              </a:r>
              <a:endParaRPr lang="ko-KR" altLang="en-US" sz="800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Rect 0"/>
            <p:cNvSpPr>
              <a:spLocks/>
            </p:cNvSpPr>
            <p:nvPr/>
          </p:nvSpPr>
          <p:spPr>
            <a:xfrm rot="0">
              <a:off x="246380" y="1541780"/>
              <a:ext cx="6215380" cy="711835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vert="horz" anchor="t">
              <a:noAutofit/>
            </a:bodyPr>
            <a:lstStyle/>
            <a:p>
              <a:pPr marL="0" indent="0" rtl="0" algn="l" defTabSz="91440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4" name="Rect 0"/>
            <p:cNvSpPr txBox="1">
              <a:spLocks/>
            </p:cNvSpPr>
            <p:nvPr/>
          </p:nvSpPr>
          <p:spPr>
            <a:xfrm rot="0">
              <a:off x="1644015" y="1654810"/>
              <a:ext cx="304800" cy="27749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1" hangingPunct="1">
                <a:buFontTx/>
                <a:buNone/>
              </a:pPr>
              <a:r>
                <a:rPr sz="100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  <a:endParaRPr lang="ko-KR" altLang="en-US" sz="1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Rect 0"/>
          <p:cNvSpPr txBox="1">
            <a:spLocks/>
          </p:cNvSpPr>
          <p:nvPr/>
        </p:nvSpPr>
        <p:spPr>
          <a:xfrm rot="0">
            <a:off x="245110" y="2387600"/>
            <a:ext cx="568960" cy="21717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그리드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Group 5"/>
          <p:cNvGrpSpPr>
            <a:grpSpLocks/>
          </p:cNvGrpSpPr>
          <p:nvPr/>
        </p:nvGrpSpPr>
        <p:grpSpPr>
          <a:xfrm rot="0">
            <a:off x="4639310" y="2707640"/>
            <a:ext cx="1393190" cy="347980"/>
            <a:chOff x="4639310" y="2707640"/>
            <a:chExt cx="1393190" cy="347980"/>
          </a:xfrm>
        </p:grpSpPr>
        <p:sp>
          <p:nvSpPr>
            <p:cNvPr id="30" name="Rect 0"/>
            <p:cNvSpPr>
              <a:spLocks/>
            </p:cNvSpPr>
            <p:nvPr/>
          </p:nvSpPr>
          <p:spPr>
            <a:xfrm rot="0">
              <a:off x="4639310" y="2707640"/>
              <a:ext cx="1291590" cy="347980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vert="horz" anchor="t">
              <a:noAutofit/>
            </a:bodyPr>
            <a:lstStyle/>
            <a:p>
              <a:pPr marL="0" indent="0" rtl="0" algn="l" defTabSz="91440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Rect 0"/>
            <p:cNvSpPr txBox="1">
              <a:spLocks/>
            </p:cNvSpPr>
            <p:nvPr/>
          </p:nvSpPr>
          <p:spPr>
            <a:xfrm rot="0">
              <a:off x="4714240" y="2726055"/>
              <a:ext cx="1318260" cy="27813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자동발주버튼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/>
        </p:nvGrpSpPr>
        <p:grpSpPr>
          <a:xfrm rot="0">
            <a:off x="5288280" y="3219450"/>
            <a:ext cx="1617345" cy="281305"/>
            <a:chOff x="5288280" y="3219450"/>
            <a:chExt cx="1617345" cy="281305"/>
          </a:xfrm>
        </p:grpSpPr>
        <p:sp>
          <p:nvSpPr>
            <p:cNvPr id="35" name="Rect 0"/>
            <p:cNvSpPr>
              <a:spLocks/>
            </p:cNvSpPr>
            <p:nvPr/>
          </p:nvSpPr>
          <p:spPr>
            <a:xfrm rot="0">
              <a:off x="5322570" y="3252470"/>
              <a:ext cx="1129030" cy="248285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vert="horz" anchor="t">
              <a:noAutofit/>
            </a:bodyPr>
            <a:lstStyle/>
            <a:p>
              <a:pPr marL="0" indent="0" rtl="0" algn="l" defTabSz="91440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Rect 0"/>
            <p:cNvSpPr txBox="1">
              <a:spLocks/>
            </p:cNvSpPr>
            <p:nvPr/>
          </p:nvSpPr>
          <p:spPr>
            <a:xfrm rot="0">
              <a:off x="5288280" y="3219450"/>
              <a:ext cx="1617345" cy="27813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수량발주버튼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7" name="Group 5"/>
          <p:cNvGrpSpPr>
            <a:grpSpLocks/>
          </p:cNvGrpSpPr>
          <p:nvPr/>
        </p:nvGrpSpPr>
        <p:grpSpPr>
          <a:xfrm rot="0">
            <a:off x="4104640" y="3258185"/>
            <a:ext cx="1234440" cy="327025"/>
            <a:chOff x="4104640" y="3258185"/>
            <a:chExt cx="1234440" cy="327025"/>
          </a:xfrm>
        </p:grpSpPr>
        <p:sp>
          <p:nvSpPr>
            <p:cNvPr id="38" name="Rect 0"/>
            <p:cNvSpPr>
              <a:spLocks/>
            </p:cNvSpPr>
            <p:nvPr/>
          </p:nvSpPr>
          <p:spPr>
            <a:xfrm rot="0">
              <a:off x="4132580" y="3258185"/>
              <a:ext cx="998855" cy="327025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vert="horz" anchor="t">
              <a:noAutofit/>
            </a:bodyPr>
            <a:lstStyle/>
            <a:p>
              <a:pPr marL="0" indent="0" rtl="0" algn="l" defTabSz="91440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Rect 0"/>
            <p:cNvSpPr txBox="1">
              <a:spLocks/>
            </p:cNvSpPr>
            <p:nvPr/>
          </p:nvSpPr>
          <p:spPr>
            <a:xfrm rot="0">
              <a:off x="4104640" y="3275965"/>
              <a:ext cx="1234440" cy="27813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발주수량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2" name="Rect 0"/>
          <p:cNvSpPr>
            <a:spLocks/>
          </p:cNvSpPr>
          <p:nvPr/>
        </p:nvSpPr>
        <p:spPr>
          <a:xfrm rot="0">
            <a:off x="4012565" y="2606040"/>
            <a:ext cx="2498090" cy="104203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5" name="Table 3"/>
          <p:cNvGraphicFramePr>
            <a:graphicFrameLocks noGrp="1"/>
          </p:cNvGraphicFramePr>
          <p:nvPr/>
        </p:nvGraphicFramePr>
        <p:xfrm>
          <a:off x="454025" y="2707640"/>
          <a:ext cx="3368040" cy="12680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09295"/>
                <a:gridCol w="809625"/>
                <a:gridCol w="922655"/>
                <a:gridCol w="926465"/>
              </a:tblGrid>
              <a:tr h="39751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품목코드</a:t>
                      </a: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?)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현재재고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안전재고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적정재고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7058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 k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000k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80 kg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텍스트 상자 13"/>
          <p:cNvSpPr txBox="1">
            <a:spLocks/>
          </p:cNvSpPr>
          <p:nvPr/>
        </p:nvSpPr>
        <p:spPr bwMode="auto">
          <a:xfrm rot="0">
            <a:off x="856615" y="3095625"/>
            <a:ext cx="30480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eb page 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html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908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현장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발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주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화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면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58105"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받아올 값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@CUSTCODE  : 거래처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@STARTDATE : 발주시작일자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@ENDDATE : 발주종료일자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 : 발주번호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@ITEMCODE : 품목코드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조회 조건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: 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  : 거래처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: 품목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         : 발주번호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PODATE      : 발주일자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AORDERSTATUS : 자동발주여부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ㅡㅡㅡㅡㅡㅡㅡㅡㅡㅡㅡㅡㅡㅡㅡㅡㅡㅡㅡㅡㅡㅡㅡㅡㅡㅡ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조회 대상 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tockMM ( 원자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재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출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고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록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테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이블,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원자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재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재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고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현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황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테이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블 )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B_I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Master ( 품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목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마스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터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테이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블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발주 신규등록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1JO_MM_MaterialOrderIn_I1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받아올 값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@PLANTCODE : 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@ITEMCODE   : 품목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@PODATE       : 발주일자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@POQTY        : 발주수량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@UNITCODE   : 단위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@CUSTCODE  : 거래처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@MAKER        : 등록자(발주자)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발주 번호 채번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발주 수량 0일 경우 return하는 로직 구현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삽입 내용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PLANTCODE, PODATE, POSEQ, PONO, ITEMCODE, POQTY,  UNITCODE, CUSTCODE, MAKEDATE, MAKER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삽입 대상 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 등록내역 취소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1JO_MM_MaterialOrderIn_D1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받아올 값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 : 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	 : 발주번호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발주를 취소할 수 없는 상황인지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이미 입고가 잡혀있을 때 발주취소 불가능.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 취소 로직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삭제 대상 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 rot="0">
            <a:off x="9466580" y="361950"/>
            <a:ext cx="2717165" cy="3016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ko-KR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웹페이지</a:t>
            </a:r>
            <a:r>
              <a:rPr lang="ko-KR" altLang="en-US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eb page 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html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908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현장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발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주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화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면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58105"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1JO_MM_MaterialOrderIn_S1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받아올 값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@CUSTCODE  : 거래처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@STARTDATE : 발주시작일자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@ENDDATE : 발주종료일자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 : 발주번호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@ITEMCODE : 품목코드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조회 조건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: 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  : 거래처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: 품목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         : 발주번호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PODATE      : 발주일자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AORDERSTATUS : 자동발주여부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조회 대상 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발주 신규등록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1JO_MM_MaterialOrderIn_I1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받아올 값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@PLANTCODE : 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@ITEMCODE   : 품목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@PODATE       : 발주일자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@POQTY        : 발주수량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@UNITCODE   : 단위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@CUSTCODE  : 거래처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@MAKER        : 등록자(발주자)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발주 번호 채번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발주 수량 0일 경우 return하는 로직 구현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삽입 내용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PLANTCODE, PODATE, POSEQ, PONO, ITEMCODE, POQTY,  UNITCODE, CUSTCODE, MAKEDATE, MAKER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삽입 대상 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 등록내역 취소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1JO_MM_MaterialOrderIn_D1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받아올 값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 : 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	 : 발주번호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발주를 취소할 수 없는 상황인지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이미 입고가 잡혀있을 때 발주취소 불가능.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 취소 로직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삭제 대상 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 rot="0">
            <a:off x="9466580" y="361950"/>
            <a:ext cx="2717165" cy="3016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</a:t>
            </a:r>
            <a:r>
              <a:rPr lang="ko-KR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웹페이지</a:t>
            </a:r>
            <a:r>
              <a:rPr lang="ko-KR" altLang="en-US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201</Paragraphs>
  <Words>806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550</dc:creator>
  <cp:lastModifiedBy>강명서姜明抒</cp:lastModifiedBy>
  <dc:title>PowerPoint 프레젠테이션</dc:title>
  <cp:version>9.104.180.50690</cp:version>
  <dcterms:modified xsi:type="dcterms:W3CDTF">2023-01-15T13:32:01Z</dcterms:modified>
</cp:coreProperties>
</file>