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7" r:id="rId5"/>
    <p:sldId id="264" r:id="rId6"/>
    <p:sldId id="286" r:id="rId7"/>
    <p:sldId id="279" r:id="rId8"/>
    <p:sldId id="283" r:id="rId9"/>
    <p:sldId id="269" r:id="rId10"/>
    <p:sldId id="271" r:id="rId11"/>
    <p:sldId id="272" r:id="rId12"/>
    <p:sldId id="277" r:id="rId13"/>
    <p:sldId id="278" r:id="rId14"/>
    <p:sldId id="261" r:id="rId15"/>
    <p:sldId id="266" r:id="rId16"/>
    <p:sldId id="270" r:id="rId17"/>
    <p:sldId id="273" r:id="rId18"/>
    <p:sldId id="280" r:id="rId19"/>
    <p:sldId id="282" r:id="rId20"/>
    <p:sldId id="289" r:id="rId21"/>
    <p:sldId id="288" r:id="rId22"/>
    <p:sldId id="276" r:id="rId23"/>
    <p:sldId id="262" r:id="rId24"/>
  </p:sldIdLst>
  <p:sldSz cx="12192000" cy="6858000"/>
  <p:notesSz cx="6858000" cy="9144000"/>
  <p:embeddedFontLst>
    <p:embeddedFont>
      <p:font typeface="배달의민족 주아 OTF" panose="02020603020101020101" pitchFamily="18" charset="-127"/>
      <p:regular r:id="rId26"/>
    </p:embeddedFont>
    <p:embeddedFont>
      <p:font typeface="배달의민족 한나체 Air OTF" panose="020B0600000101010101" pitchFamily="34" charset="-127"/>
      <p:regular r:id="rId27"/>
    </p:embeddedFont>
    <p:embeddedFont>
      <p:font typeface="배달의민족 주아" panose="02020603020101020101" pitchFamily="18" charset="-127"/>
      <p:regular r:id="rId28"/>
    </p:embeddedFont>
    <p:embeddedFont>
      <p:font typeface="배달의민족 한나는 열한살" panose="020B0600000101010101" pitchFamily="50" charset="-127"/>
      <p:regular r:id="rId29"/>
    </p:embeddedFont>
    <p:embeddedFont>
      <p:font typeface="배달의민족 한나체 Air" panose="020B0600000101010101" pitchFamily="50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6E6E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74040" autoAdjust="0"/>
  </p:normalViewPr>
  <p:slideViewPr>
    <p:cSldViewPr snapToGrid="0">
      <p:cViewPr varScale="1">
        <p:scale>
          <a:sx n="85" d="100"/>
          <a:sy n="85" d="100"/>
        </p:scale>
        <p:origin x="153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29A18-7200-49FA-931C-FBEE9A02E472}" type="doc">
      <dgm:prSet loTypeId="urn:microsoft.com/office/officeart/2005/8/layout/hProcess3" loCatId="process" qsTypeId="urn:microsoft.com/office/officeart/2005/8/quickstyle/simple1" qsCatId="simple" csTypeId="urn:microsoft.com/office/officeart/2005/8/colors/accent3_4" csCatId="accent3" phldr="1"/>
      <dgm:spPr/>
    </dgm:pt>
    <dgm:pt modelId="{F254665A-50A5-4221-B222-D5906D6376CD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상관관계</a:t>
          </a:r>
          <a:endParaRPr lang="en-US" altLang="ko-KR" dirty="0" smtClean="0">
            <a:solidFill>
              <a:schemeClr val="bg1">
                <a:lumMod val="95000"/>
              </a:schemeClr>
            </a:solidFill>
            <a:latin typeface="배달의민족 한나체 Air OTF" panose="020B0600000101010101" pitchFamily="34" charset="-127"/>
            <a:ea typeface="배달의민족 한나체 Air OTF" panose="020B0600000101010101" pitchFamily="34" charset="-127"/>
          </a:endParaRPr>
        </a:p>
      </dgm:t>
    </dgm:pt>
    <dgm:pt modelId="{CDFE207C-D1B3-4DFF-91D0-17D14B0224B0}" type="parTrans" cxnId="{55ADE32D-40EE-4B49-A671-FAC8A4E73C58}">
      <dgm:prSet/>
      <dgm:spPr/>
      <dgm:t>
        <a:bodyPr/>
        <a:lstStyle/>
        <a:p>
          <a:pPr latinLnBrk="1"/>
          <a:endParaRPr lang="ko-KR" altLang="en-US"/>
        </a:p>
      </dgm:t>
    </dgm:pt>
    <dgm:pt modelId="{15C8129D-1DCF-4803-B134-5570DB281FFC}" type="sibTrans" cxnId="{55ADE32D-40EE-4B49-A671-FAC8A4E73C58}">
      <dgm:prSet/>
      <dgm:spPr/>
      <dgm:t>
        <a:bodyPr/>
        <a:lstStyle/>
        <a:p>
          <a:pPr latinLnBrk="1"/>
          <a:endParaRPr lang="ko-KR" altLang="en-US"/>
        </a:p>
      </dgm:t>
    </dgm:pt>
    <dgm:pt modelId="{911C6802-5A1A-498E-9EB0-44699075C774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회귀분석</a:t>
          </a:r>
          <a:endParaRPr lang="ko-KR" altLang="en-US" dirty="0">
            <a:solidFill>
              <a:schemeClr val="bg1">
                <a:lumMod val="95000"/>
              </a:schemeClr>
            </a:solidFill>
            <a:latin typeface="배달의민족 한나체 Air OTF" panose="020B0600000101010101" pitchFamily="34" charset="-127"/>
            <a:ea typeface="배달의민족 한나체 Air OTF" panose="020B0600000101010101" pitchFamily="34" charset="-127"/>
          </a:endParaRPr>
        </a:p>
      </dgm:t>
    </dgm:pt>
    <dgm:pt modelId="{C224A442-1112-4D9F-AFB4-253582A13841}" type="parTrans" cxnId="{1D977AAD-B63D-4F12-BEA5-42E767A8F75E}">
      <dgm:prSet/>
      <dgm:spPr/>
      <dgm:t>
        <a:bodyPr/>
        <a:lstStyle/>
        <a:p>
          <a:pPr latinLnBrk="1"/>
          <a:endParaRPr lang="ko-KR" altLang="en-US"/>
        </a:p>
      </dgm:t>
    </dgm:pt>
    <dgm:pt modelId="{51F40070-C0B9-460D-98F6-2A6089467457}" type="sibTrans" cxnId="{1D977AAD-B63D-4F12-BEA5-42E767A8F75E}">
      <dgm:prSet/>
      <dgm:spPr/>
      <dgm:t>
        <a:bodyPr/>
        <a:lstStyle/>
        <a:p>
          <a:pPr latinLnBrk="1"/>
          <a:endParaRPr lang="ko-KR" altLang="en-US"/>
        </a:p>
      </dgm:t>
    </dgm:pt>
    <dgm:pt modelId="{AEBC616C-ABB3-418D-B371-9CD74D81F36A}">
      <dgm:prSet phldrT="[텍스트]"/>
      <dgm:spPr/>
      <dgm:t>
        <a:bodyPr/>
        <a:lstStyle/>
        <a:p>
          <a:pPr latinLnBrk="1"/>
          <a:r>
            <a:rPr lang="en-US" altLang="ko-KR" dirty="0" err="1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Kmeans</a:t>
          </a:r>
          <a:r>
            <a:rPr lang="en-US" altLang="ko-KR" dirty="0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 </a:t>
          </a:r>
        </a:p>
        <a:p>
          <a:pPr latinLnBrk="1"/>
          <a:r>
            <a:rPr lang="ko-KR" altLang="en-US" dirty="0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군집화</a:t>
          </a:r>
          <a:endParaRPr lang="ko-KR" altLang="en-US" dirty="0">
            <a:solidFill>
              <a:schemeClr val="bg1">
                <a:lumMod val="95000"/>
              </a:schemeClr>
            </a:solidFill>
            <a:latin typeface="배달의민족 한나체 Air OTF" panose="020B0600000101010101" pitchFamily="34" charset="-127"/>
            <a:ea typeface="배달의민족 한나체 Air OTF" panose="020B0600000101010101" pitchFamily="34" charset="-127"/>
          </a:endParaRPr>
        </a:p>
      </dgm:t>
    </dgm:pt>
    <dgm:pt modelId="{EE362FA4-92CE-49FD-954C-F818F3B0249B}" type="parTrans" cxnId="{719B50CA-6C26-449F-995E-B53B2A7384AF}">
      <dgm:prSet/>
      <dgm:spPr/>
      <dgm:t>
        <a:bodyPr/>
        <a:lstStyle/>
        <a:p>
          <a:pPr latinLnBrk="1"/>
          <a:endParaRPr lang="ko-KR" altLang="en-US"/>
        </a:p>
      </dgm:t>
    </dgm:pt>
    <dgm:pt modelId="{F1113B1F-169A-4089-9AA9-5849AFB6463A}" type="sibTrans" cxnId="{719B50CA-6C26-449F-995E-B53B2A7384AF}">
      <dgm:prSet/>
      <dgm:spPr/>
      <dgm:t>
        <a:bodyPr/>
        <a:lstStyle/>
        <a:p>
          <a:pPr latinLnBrk="1"/>
          <a:endParaRPr lang="ko-KR" altLang="en-US"/>
        </a:p>
      </dgm:t>
    </dgm:pt>
    <dgm:pt modelId="{F945C331-8274-4D0F-99F2-A55BEE1BE860}" type="pres">
      <dgm:prSet presAssocID="{0CC29A18-7200-49FA-931C-FBEE9A02E472}" presName="Name0" presStyleCnt="0">
        <dgm:presLayoutVars>
          <dgm:dir/>
          <dgm:animLvl val="lvl"/>
          <dgm:resizeHandles val="exact"/>
        </dgm:presLayoutVars>
      </dgm:prSet>
      <dgm:spPr/>
    </dgm:pt>
    <dgm:pt modelId="{CBA69A2E-BE8B-4303-8C25-D4DEDFD974D9}" type="pres">
      <dgm:prSet presAssocID="{0CC29A18-7200-49FA-931C-FBEE9A02E472}" presName="dummy" presStyleCnt="0"/>
      <dgm:spPr/>
    </dgm:pt>
    <dgm:pt modelId="{AB70D062-4D64-43F6-94B1-9D706BB85E97}" type="pres">
      <dgm:prSet presAssocID="{0CC29A18-7200-49FA-931C-FBEE9A02E472}" presName="linH" presStyleCnt="0"/>
      <dgm:spPr/>
    </dgm:pt>
    <dgm:pt modelId="{84B5CDAD-787B-4837-8E43-B6C8DADDC258}" type="pres">
      <dgm:prSet presAssocID="{0CC29A18-7200-49FA-931C-FBEE9A02E472}" presName="padding1" presStyleCnt="0"/>
      <dgm:spPr/>
    </dgm:pt>
    <dgm:pt modelId="{2D8EB98D-574D-4284-8626-B0B73EF03C12}" type="pres">
      <dgm:prSet presAssocID="{F254665A-50A5-4221-B222-D5906D6376CD}" presName="linV" presStyleCnt="0"/>
      <dgm:spPr/>
    </dgm:pt>
    <dgm:pt modelId="{A02E9938-1818-41D8-9736-7D0ECDC01CA3}" type="pres">
      <dgm:prSet presAssocID="{F254665A-50A5-4221-B222-D5906D6376CD}" presName="spVertical1" presStyleCnt="0"/>
      <dgm:spPr/>
    </dgm:pt>
    <dgm:pt modelId="{2FA5FFD2-AF44-410F-82FC-0B96D1E37E84}" type="pres">
      <dgm:prSet presAssocID="{F254665A-50A5-4221-B222-D5906D6376CD}" presName="parTx" presStyleLbl="revTx" presStyleIdx="0" presStyleCnt="3" custScaleY="82645" custLinFactNeighborX="-27078" custLinFactNeighborY="-189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8162C0-10BC-4E4E-B30E-CF5D1BE978A4}" type="pres">
      <dgm:prSet presAssocID="{F254665A-50A5-4221-B222-D5906D6376CD}" presName="spVertical2" presStyleCnt="0"/>
      <dgm:spPr/>
    </dgm:pt>
    <dgm:pt modelId="{CFFAE66C-0F9F-47D2-8935-FB67A725D081}" type="pres">
      <dgm:prSet presAssocID="{F254665A-50A5-4221-B222-D5906D6376CD}" presName="spVertical3" presStyleCnt="0"/>
      <dgm:spPr/>
    </dgm:pt>
    <dgm:pt modelId="{54BE4294-2E97-46CC-98D2-1030C83187BA}" type="pres">
      <dgm:prSet presAssocID="{15C8129D-1DCF-4803-B134-5570DB281FFC}" presName="space" presStyleCnt="0"/>
      <dgm:spPr/>
    </dgm:pt>
    <dgm:pt modelId="{B987E6ED-63EA-4EB0-9163-5A2BC9679E31}" type="pres">
      <dgm:prSet presAssocID="{911C6802-5A1A-498E-9EB0-44699075C774}" presName="linV" presStyleCnt="0"/>
      <dgm:spPr/>
    </dgm:pt>
    <dgm:pt modelId="{7EA8BAC3-92C1-429C-A438-9C59EA2FB3C7}" type="pres">
      <dgm:prSet presAssocID="{911C6802-5A1A-498E-9EB0-44699075C774}" presName="spVertical1" presStyleCnt="0"/>
      <dgm:spPr/>
    </dgm:pt>
    <dgm:pt modelId="{E49CBACD-C578-4B6C-A6CD-C8EE9B9A2A3C}" type="pres">
      <dgm:prSet presAssocID="{911C6802-5A1A-498E-9EB0-44699075C774}" presName="parTx" presStyleLbl="revTx" presStyleIdx="1" presStyleCnt="3" custScaleY="82645" custLinFactNeighborX="-41242" custLinFactNeighborY="-173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C38D28-72CD-4F24-A25C-9BD07E678ECA}" type="pres">
      <dgm:prSet presAssocID="{911C6802-5A1A-498E-9EB0-44699075C774}" presName="spVertical2" presStyleCnt="0"/>
      <dgm:spPr/>
    </dgm:pt>
    <dgm:pt modelId="{6896F3C3-D435-4E01-B917-684EF4082C49}" type="pres">
      <dgm:prSet presAssocID="{911C6802-5A1A-498E-9EB0-44699075C774}" presName="spVertical3" presStyleCnt="0"/>
      <dgm:spPr/>
    </dgm:pt>
    <dgm:pt modelId="{10B2F982-59A3-4184-B8AD-2C1332020631}" type="pres">
      <dgm:prSet presAssocID="{51F40070-C0B9-460D-98F6-2A6089467457}" presName="space" presStyleCnt="0"/>
      <dgm:spPr/>
    </dgm:pt>
    <dgm:pt modelId="{C0A49C29-6A3D-445D-945B-43C7F1AB74CF}" type="pres">
      <dgm:prSet presAssocID="{AEBC616C-ABB3-418D-B371-9CD74D81F36A}" presName="linV" presStyleCnt="0"/>
      <dgm:spPr/>
    </dgm:pt>
    <dgm:pt modelId="{6962EDC2-5D8E-4C62-922C-4A601FB555F2}" type="pres">
      <dgm:prSet presAssocID="{AEBC616C-ABB3-418D-B371-9CD74D81F36A}" presName="spVertical1" presStyleCnt="0"/>
      <dgm:spPr/>
    </dgm:pt>
    <dgm:pt modelId="{EE51687C-E996-4FDF-B04E-7B1837A90A4D}" type="pres">
      <dgm:prSet presAssocID="{AEBC616C-ABB3-418D-B371-9CD74D81F36A}" presName="parTx" presStyleLbl="revTx" presStyleIdx="2" presStyleCnt="3" custScaleY="82645" custLinFactNeighborX="-54825" custLinFactNeighborY="-219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7DC2F8-D9AD-4BC2-A9D0-E96D95C94850}" type="pres">
      <dgm:prSet presAssocID="{AEBC616C-ABB3-418D-B371-9CD74D81F36A}" presName="spVertical2" presStyleCnt="0"/>
      <dgm:spPr/>
    </dgm:pt>
    <dgm:pt modelId="{C84A988F-DA2D-43F9-8295-D4BFC18C1BB8}" type="pres">
      <dgm:prSet presAssocID="{AEBC616C-ABB3-418D-B371-9CD74D81F36A}" presName="spVertical3" presStyleCnt="0"/>
      <dgm:spPr/>
    </dgm:pt>
    <dgm:pt modelId="{19139114-2F87-4119-B47B-CF5463700A5E}" type="pres">
      <dgm:prSet presAssocID="{0CC29A18-7200-49FA-931C-FBEE9A02E472}" presName="padding2" presStyleCnt="0"/>
      <dgm:spPr/>
    </dgm:pt>
    <dgm:pt modelId="{830AB8A0-0135-458F-8D35-54BFF7118982}" type="pres">
      <dgm:prSet presAssocID="{0CC29A18-7200-49FA-931C-FBEE9A02E472}" presName="negArrow" presStyleCnt="0"/>
      <dgm:spPr/>
    </dgm:pt>
    <dgm:pt modelId="{C68D70DF-35E7-40EE-9628-8DE086E1B592}" type="pres">
      <dgm:prSet presAssocID="{0CC29A18-7200-49FA-931C-FBEE9A02E472}" presName="backgroundArrow" presStyleLbl="node1" presStyleIdx="0" presStyleCnt="1" custScaleY="82645" custLinFactNeighborY="-1160"/>
      <dgm:spPr/>
      <dgm:t>
        <a:bodyPr/>
        <a:lstStyle/>
        <a:p>
          <a:pPr latinLnBrk="1"/>
          <a:endParaRPr lang="ko-KR" altLang="en-US"/>
        </a:p>
      </dgm:t>
    </dgm:pt>
  </dgm:ptLst>
  <dgm:cxnLst>
    <dgm:cxn modelId="{1D977AAD-B63D-4F12-BEA5-42E767A8F75E}" srcId="{0CC29A18-7200-49FA-931C-FBEE9A02E472}" destId="{911C6802-5A1A-498E-9EB0-44699075C774}" srcOrd="1" destOrd="0" parTransId="{C224A442-1112-4D9F-AFB4-253582A13841}" sibTransId="{51F40070-C0B9-460D-98F6-2A6089467457}"/>
    <dgm:cxn modelId="{31EAC7A1-930E-4527-A7CA-23813983A33A}" type="presOf" srcId="{0CC29A18-7200-49FA-931C-FBEE9A02E472}" destId="{F945C331-8274-4D0F-99F2-A55BEE1BE860}" srcOrd="0" destOrd="0" presId="urn:microsoft.com/office/officeart/2005/8/layout/hProcess3"/>
    <dgm:cxn modelId="{0A2A9259-3794-4D77-896D-068CF8DDC582}" type="presOf" srcId="{AEBC616C-ABB3-418D-B371-9CD74D81F36A}" destId="{EE51687C-E996-4FDF-B04E-7B1837A90A4D}" srcOrd="0" destOrd="0" presId="urn:microsoft.com/office/officeart/2005/8/layout/hProcess3"/>
    <dgm:cxn modelId="{719B50CA-6C26-449F-995E-B53B2A7384AF}" srcId="{0CC29A18-7200-49FA-931C-FBEE9A02E472}" destId="{AEBC616C-ABB3-418D-B371-9CD74D81F36A}" srcOrd="2" destOrd="0" parTransId="{EE362FA4-92CE-49FD-954C-F818F3B0249B}" sibTransId="{F1113B1F-169A-4089-9AA9-5849AFB6463A}"/>
    <dgm:cxn modelId="{C49AD043-D48A-4C15-81F5-C065429D13A2}" type="presOf" srcId="{911C6802-5A1A-498E-9EB0-44699075C774}" destId="{E49CBACD-C578-4B6C-A6CD-C8EE9B9A2A3C}" srcOrd="0" destOrd="0" presId="urn:microsoft.com/office/officeart/2005/8/layout/hProcess3"/>
    <dgm:cxn modelId="{55ADE32D-40EE-4B49-A671-FAC8A4E73C58}" srcId="{0CC29A18-7200-49FA-931C-FBEE9A02E472}" destId="{F254665A-50A5-4221-B222-D5906D6376CD}" srcOrd="0" destOrd="0" parTransId="{CDFE207C-D1B3-4DFF-91D0-17D14B0224B0}" sibTransId="{15C8129D-1DCF-4803-B134-5570DB281FFC}"/>
    <dgm:cxn modelId="{B6BECD73-1E93-42C7-9106-D49D4B4AE7B1}" type="presOf" srcId="{F254665A-50A5-4221-B222-D5906D6376CD}" destId="{2FA5FFD2-AF44-410F-82FC-0B96D1E37E84}" srcOrd="0" destOrd="0" presId="urn:microsoft.com/office/officeart/2005/8/layout/hProcess3"/>
    <dgm:cxn modelId="{8AA62FED-405C-462B-8FBA-DC71E19286D9}" type="presParOf" srcId="{F945C331-8274-4D0F-99F2-A55BEE1BE860}" destId="{CBA69A2E-BE8B-4303-8C25-D4DEDFD974D9}" srcOrd="0" destOrd="0" presId="urn:microsoft.com/office/officeart/2005/8/layout/hProcess3"/>
    <dgm:cxn modelId="{BB418026-4B4A-46A8-A7D6-87BB12660AFD}" type="presParOf" srcId="{F945C331-8274-4D0F-99F2-A55BEE1BE860}" destId="{AB70D062-4D64-43F6-94B1-9D706BB85E97}" srcOrd="1" destOrd="0" presId="urn:microsoft.com/office/officeart/2005/8/layout/hProcess3"/>
    <dgm:cxn modelId="{5E9C76ED-CEF3-4974-8C75-F40653FF46EE}" type="presParOf" srcId="{AB70D062-4D64-43F6-94B1-9D706BB85E97}" destId="{84B5CDAD-787B-4837-8E43-B6C8DADDC258}" srcOrd="0" destOrd="0" presId="urn:microsoft.com/office/officeart/2005/8/layout/hProcess3"/>
    <dgm:cxn modelId="{D9E8367E-516E-4294-932D-BE627D28F123}" type="presParOf" srcId="{AB70D062-4D64-43F6-94B1-9D706BB85E97}" destId="{2D8EB98D-574D-4284-8626-B0B73EF03C12}" srcOrd="1" destOrd="0" presId="urn:microsoft.com/office/officeart/2005/8/layout/hProcess3"/>
    <dgm:cxn modelId="{132DF14D-5F0B-4052-B2E8-3AB2AD60A589}" type="presParOf" srcId="{2D8EB98D-574D-4284-8626-B0B73EF03C12}" destId="{A02E9938-1818-41D8-9736-7D0ECDC01CA3}" srcOrd="0" destOrd="0" presId="urn:microsoft.com/office/officeart/2005/8/layout/hProcess3"/>
    <dgm:cxn modelId="{E077A849-8B6B-4BDC-8E36-EA76D600B796}" type="presParOf" srcId="{2D8EB98D-574D-4284-8626-B0B73EF03C12}" destId="{2FA5FFD2-AF44-410F-82FC-0B96D1E37E84}" srcOrd="1" destOrd="0" presId="urn:microsoft.com/office/officeart/2005/8/layout/hProcess3"/>
    <dgm:cxn modelId="{DE341DA1-6516-4EB0-BBE2-9D63F1DC37ED}" type="presParOf" srcId="{2D8EB98D-574D-4284-8626-B0B73EF03C12}" destId="{D28162C0-10BC-4E4E-B30E-CF5D1BE978A4}" srcOrd="2" destOrd="0" presId="urn:microsoft.com/office/officeart/2005/8/layout/hProcess3"/>
    <dgm:cxn modelId="{C1A788A0-DE84-4C1A-BB63-2A6B5F93F08F}" type="presParOf" srcId="{2D8EB98D-574D-4284-8626-B0B73EF03C12}" destId="{CFFAE66C-0F9F-47D2-8935-FB67A725D081}" srcOrd="3" destOrd="0" presId="urn:microsoft.com/office/officeart/2005/8/layout/hProcess3"/>
    <dgm:cxn modelId="{5F84E75C-8016-4C5F-B7DD-9233BCA25795}" type="presParOf" srcId="{AB70D062-4D64-43F6-94B1-9D706BB85E97}" destId="{54BE4294-2E97-46CC-98D2-1030C83187BA}" srcOrd="2" destOrd="0" presId="urn:microsoft.com/office/officeart/2005/8/layout/hProcess3"/>
    <dgm:cxn modelId="{527277A1-3EC8-4847-A9CA-9A0C5BFD3B27}" type="presParOf" srcId="{AB70D062-4D64-43F6-94B1-9D706BB85E97}" destId="{B987E6ED-63EA-4EB0-9163-5A2BC9679E31}" srcOrd="3" destOrd="0" presId="urn:microsoft.com/office/officeart/2005/8/layout/hProcess3"/>
    <dgm:cxn modelId="{06FCEF0E-1D83-4A75-B8C8-010D72682B09}" type="presParOf" srcId="{B987E6ED-63EA-4EB0-9163-5A2BC9679E31}" destId="{7EA8BAC3-92C1-429C-A438-9C59EA2FB3C7}" srcOrd="0" destOrd="0" presId="urn:microsoft.com/office/officeart/2005/8/layout/hProcess3"/>
    <dgm:cxn modelId="{478D6F4F-C08E-4C0E-A5A0-CC83B4977EE8}" type="presParOf" srcId="{B987E6ED-63EA-4EB0-9163-5A2BC9679E31}" destId="{E49CBACD-C578-4B6C-A6CD-C8EE9B9A2A3C}" srcOrd="1" destOrd="0" presId="urn:microsoft.com/office/officeart/2005/8/layout/hProcess3"/>
    <dgm:cxn modelId="{014A14F8-E414-483A-8337-065AD370E209}" type="presParOf" srcId="{B987E6ED-63EA-4EB0-9163-5A2BC9679E31}" destId="{30C38D28-72CD-4F24-A25C-9BD07E678ECA}" srcOrd="2" destOrd="0" presId="urn:microsoft.com/office/officeart/2005/8/layout/hProcess3"/>
    <dgm:cxn modelId="{A5847CF8-D88D-4660-AD1C-FEA77701944A}" type="presParOf" srcId="{B987E6ED-63EA-4EB0-9163-5A2BC9679E31}" destId="{6896F3C3-D435-4E01-B917-684EF4082C49}" srcOrd="3" destOrd="0" presId="urn:microsoft.com/office/officeart/2005/8/layout/hProcess3"/>
    <dgm:cxn modelId="{F05FB51D-F575-4561-A012-5F2B8B4E7D8B}" type="presParOf" srcId="{AB70D062-4D64-43F6-94B1-9D706BB85E97}" destId="{10B2F982-59A3-4184-B8AD-2C1332020631}" srcOrd="4" destOrd="0" presId="urn:microsoft.com/office/officeart/2005/8/layout/hProcess3"/>
    <dgm:cxn modelId="{BE90E605-7C1C-46FA-A222-E222C4DBDA60}" type="presParOf" srcId="{AB70D062-4D64-43F6-94B1-9D706BB85E97}" destId="{C0A49C29-6A3D-445D-945B-43C7F1AB74CF}" srcOrd="5" destOrd="0" presId="urn:microsoft.com/office/officeart/2005/8/layout/hProcess3"/>
    <dgm:cxn modelId="{586198EC-08B6-42CE-94BE-F70EC39D1402}" type="presParOf" srcId="{C0A49C29-6A3D-445D-945B-43C7F1AB74CF}" destId="{6962EDC2-5D8E-4C62-922C-4A601FB555F2}" srcOrd="0" destOrd="0" presId="urn:microsoft.com/office/officeart/2005/8/layout/hProcess3"/>
    <dgm:cxn modelId="{8D47D753-05FA-44CD-BA6A-555B5A175D81}" type="presParOf" srcId="{C0A49C29-6A3D-445D-945B-43C7F1AB74CF}" destId="{EE51687C-E996-4FDF-B04E-7B1837A90A4D}" srcOrd="1" destOrd="0" presId="urn:microsoft.com/office/officeart/2005/8/layout/hProcess3"/>
    <dgm:cxn modelId="{1A2AE35C-54A5-428C-81D9-751458C38DC0}" type="presParOf" srcId="{C0A49C29-6A3D-445D-945B-43C7F1AB74CF}" destId="{DD7DC2F8-D9AD-4BC2-A9D0-E96D95C94850}" srcOrd="2" destOrd="0" presId="urn:microsoft.com/office/officeart/2005/8/layout/hProcess3"/>
    <dgm:cxn modelId="{C05285B0-CDAF-43FA-AFDC-0C31879AE757}" type="presParOf" srcId="{C0A49C29-6A3D-445D-945B-43C7F1AB74CF}" destId="{C84A988F-DA2D-43F9-8295-D4BFC18C1BB8}" srcOrd="3" destOrd="0" presId="urn:microsoft.com/office/officeart/2005/8/layout/hProcess3"/>
    <dgm:cxn modelId="{CA6AEFE0-5142-4FB5-B344-E6B5077CCA40}" type="presParOf" srcId="{AB70D062-4D64-43F6-94B1-9D706BB85E97}" destId="{19139114-2F87-4119-B47B-CF5463700A5E}" srcOrd="6" destOrd="0" presId="urn:microsoft.com/office/officeart/2005/8/layout/hProcess3"/>
    <dgm:cxn modelId="{C6343FF5-22AA-4945-9786-ACE5CA2C93A3}" type="presParOf" srcId="{AB70D062-4D64-43F6-94B1-9D706BB85E97}" destId="{830AB8A0-0135-458F-8D35-54BFF7118982}" srcOrd="7" destOrd="0" presId="urn:microsoft.com/office/officeart/2005/8/layout/hProcess3"/>
    <dgm:cxn modelId="{0147E22B-D51C-41AC-8AB9-1F7BC2D25C19}" type="presParOf" srcId="{AB70D062-4D64-43F6-94B1-9D706BB85E97}" destId="{C68D70DF-35E7-40EE-9628-8DE086E1B592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D70DF-35E7-40EE-9628-8DE086E1B592}">
      <dsp:nvSpPr>
        <dsp:cNvPr id="0" name=""/>
        <dsp:cNvSpPr/>
      </dsp:nvSpPr>
      <dsp:spPr>
        <a:xfrm>
          <a:off x="0" y="1281986"/>
          <a:ext cx="7621258" cy="2519435"/>
        </a:xfrm>
        <a:prstGeom prst="rightArrow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1687C-E996-4FDF-B04E-7B1837A90A4D}">
      <dsp:nvSpPr>
        <dsp:cNvPr id="0" name=""/>
        <dsp:cNvSpPr/>
      </dsp:nvSpPr>
      <dsp:spPr>
        <a:xfrm>
          <a:off x="4015817" y="1911852"/>
          <a:ext cx="1836470" cy="1259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err="1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Kmeans</a:t>
          </a:r>
          <a:r>
            <a:rPr lang="en-US" altLang="ko-KR" sz="2200" kern="1200" dirty="0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 </a:t>
          </a:r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군집화</a:t>
          </a:r>
          <a:endParaRPr lang="ko-KR" altLang="en-US" sz="2200" kern="1200" dirty="0">
            <a:solidFill>
              <a:schemeClr val="bg1">
                <a:lumMod val="95000"/>
              </a:schemeClr>
            </a:solidFill>
            <a:latin typeface="배달의민족 한나체 Air OTF" panose="020B0600000101010101" pitchFamily="34" charset="-127"/>
            <a:ea typeface="배달의민족 한나체 Air OTF" panose="020B0600000101010101" pitchFamily="34" charset="-127"/>
          </a:endParaRPr>
        </a:p>
      </dsp:txBody>
      <dsp:txXfrm>
        <a:off x="4015817" y="1911852"/>
        <a:ext cx="1836470" cy="1259717"/>
      </dsp:txXfrm>
    </dsp:sp>
    <dsp:sp modelId="{E49CBACD-C578-4B6C-A6CD-C8EE9B9A2A3C}">
      <dsp:nvSpPr>
        <dsp:cNvPr id="0" name=""/>
        <dsp:cNvSpPr/>
      </dsp:nvSpPr>
      <dsp:spPr>
        <a:xfrm>
          <a:off x="2061500" y="1947024"/>
          <a:ext cx="1836470" cy="1259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회귀분석</a:t>
          </a:r>
          <a:endParaRPr lang="ko-KR" altLang="en-US" sz="2200" kern="1200" dirty="0">
            <a:solidFill>
              <a:schemeClr val="bg1">
                <a:lumMod val="95000"/>
              </a:schemeClr>
            </a:solidFill>
            <a:latin typeface="배달의민족 한나체 Air OTF" panose="020B0600000101010101" pitchFamily="34" charset="-127"/>
            <a:ea typeface="배달의민족 한나체 Air OTF" panose="020B0600000101010101" pitchFamily="34" charset="-127"/>
          </a:endParaRPr>
        </a:p>
      </dsp:txBody>
      <dsp:txXfrm>
        <a:off x="2061500" y="1947024"/>
        <a:ext cx="1836470" cy="1259717"/>
      </dsp:txXfrm>
    </dsp:sp>
    <dsp:sp modelId="{2FA5FFD2-AF44-410F-82FC-0B96D1E37E84}">
      <dsp:nvSpPr>
        <dsp:cNvPr id="0" name=""/>
        <dsp:cNvSpPr/>
      </dsp:nvSpPr>
      <dsp:spPr>
        <a:xfrm>
          <a:off x="117854" y="1935303"/>
          <a:ext cx="1836470" cy="1259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상관관계</a:t>
          </a:r>
          <a:endParaRPr lang="en-US" altLang="ko-KR" sz="2200" kern="1200" dirty="0" smtClean="0">
            <a:solidFill>
              <a:schemeClr val="bg1">
                <a:lumMod val="95000"/>
              </a:schemeClr>
            </a:solidFill>
            <a:latin typeface="배달의민족 한나체 Air OTF" panose="020B0600000101010101" pitchFamily="34" charset="-127"/>
            <a:ea typeface="배달의민족 한나체 Air OTF" panose="020B0600000101010101" pitchFamily="34" charset="-127"/>
          </a:endParaRPr>
        </a:p>
      </dsp:txBody>
      <dsp:txXfrm>
        <a:off x="117854" y="1935303"/>
        <a:ext cx="1836470" cy="1259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8B594-50D2-4EFC-A20D-90C9F8869B92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9D91C-5529-413A-9A9B-A05CEACFF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3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1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0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분석 결과 </a:t>
            </a:r>
            <a:r>
              <a:rPr lang="ko-KR" altLang="en-US" dirty="0" err="1" smtClean="0"/>
              <a:t>상관분석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결과값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4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00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20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수치적으로 결과 값을 </a:t>
            </a:r>
            <a:r>
              <a:rPr lang="ko-KR" altLang="en-US" dirty="0" err="1" smtClean="0"/>
              <a:t>넣진</a:t>
            </a:r>
            <a:r>
              <a:rPr lang="ko-KR" altLang="en-US" dirty="0" smtClean="0"/>
              <a:t> 않았지만</a:t>
            </a:r>
            <a:endParaRPr lang="en-US" altLang="ko-KR" dirty="0" smtClean="0"/>
          </a:p>
          <a:p>
            <a:r>
              <a:rPr lang="ko-KR" altLang="en-US" dirty="0" smtClean="0"/>
              <a:t>안전</a:t>
            </a:r>
            <a:r>
              <a:rPr lang="ko-KR" altLang="en-US" baseline="0" dirty="0" smtClean="0"/>
              <a:t> 지역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위험지역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위와 </a:t>
            </a:r>
            <a:r>
              <a:rPr lang="en-US" altLang="ko-KR" baseline="0" dirty="0" smtClean="0"/>
              <a:t>24</a:t>
            </a:r>
            <a:r>
              <a:rPr lang="ko-KR" altLang="en-US" baseline="0" dirty="0" smtClean="0"/>
              <a:t>위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안전지수가</a:t>
            </a:r>
            <a:r>
              <a:rPr lang="ko-KR" altLang="en-US" baseline="0" dirty="0" smtClean="0"/>
              <a:t> 차이가 많이 남에도 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안전관련 </a:t>
            </a:r>
            <a:r>
              <a:rPr lang="ko-KR" altLang="en-US" dirty="0" err="1" smtClean="0"/>
              <a:t>정책수립시</a:t>
            </a:r>
            <a:r>
              <a:rPr lang="ko-KR" altLang="en-US" dirty="0" smtClean="0"/>
              <a:t> 개선이 필요함을 시사하고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07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5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84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6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6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1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3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6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7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7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2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00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microsoft.com/office/2007/relationships/hdphoto" Target="../media/hdphoto11.wdp"/><Relationship Id="rId5" Type="http://schemas.microsoft.com/office/2007/relationships/hdphoto" Target="../media/hdphoto8.wdp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microsoft.com/office/2007/relationships/hdphoto" Target="../media/hdphoto10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4.wdp"/><Relationship Id="rId7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7443" y="541007"/>
            <a:ext cx="9961123" cy="4151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공공 데이터를 활용한 </a:t>
            </a:r>
            <a:b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서울특별시 ‘여성 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 가구’ 안전성</a:t>
            </a:r>
            <a:b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확인 및 해결 방안 탐색 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435380" y="0"/>
            <a:ext cx="610715" cy="6858000"/>
            <a:chOff x="11435380" y="0"/>
            <a:chExt cx="610715" cy="685800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67443" y="5988132"/>
            <a:ext cx="4584700" cy="473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기간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2022.05.18 ~ 06.09 </a:t>
            </a:r>
            <a:endParaRPr lang="ko-KR" altLang="en-US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5974" y="5987294"/>
            <a:ext cx="4584700" cy="473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참여 인원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김해인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조가윤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주은정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9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4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Kmeans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군집화 </a:t>
            </a:r>
            <a:r>
              <a:rPr lang="en-US" altLang="ko-KR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차 군집분석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1025" name="_x396045712" descr="EMB000049082f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8" y="3508341"/>
            <a:ext cx="6045252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2543836" y="3007193"/>
            <a:ext cx="3011519" cy="405367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1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차 군집분석  중심점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11838"/>
              </p:ext>
            </p:extLst>
          </p:nvPr>
        </p:nvGraphicFramePr>
        <p:xfrm>
          <a:off x="7281769" y="1127611"/>
          <a:ext cx="3475902" cy="5319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634">
                  <a:extLst>
                    <a:ext uri="{9D8B030D-6E8A-4147-A177-3AD203B41FA5}">
                      <a16:colId xmlns:a16="http://schemas.microsoft.com/office/drawing/2014/main" val="2074258064"/>
                    </a:ext>
                  </a:extLst>
                </a:gridCol>
                <a:gridCol w="1158634">
                  <a:extLst>
                    <a:ext uri="{9D8B030D-6E8A-4147-A177-3AD203B41FA5}">
                      <a16:colId xmlns:a16="http://schemas.microsoft.com/office/drawing/2014/main" val="2429078860"/>
                    </a:ext>
                  </a:extLst>
                </a:gridCol>
                <a:gridCol w="1158634">
                  <a:extLst>
                    <a:ext uri="{9D8B030D-6E8A-4147-A177-3AD203B41FA5}">
                      <a16:colId xmlns:a16="http://schemas.microsoft.com/office/drawing/2014/main" val="2485757482"/>
                    </a:ext>
                  </a:extLst>
                </a:gridCol>
              </a:tblGrid>
              <a:tr h="379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1</a:t>
                      </a:r>
                      <a:r>
                        <a:rPr lang="en-US" altLang="ko-KR" sz="1400" b="1" baseline="0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 </a:t>
                      </a:r>
                      <a:r>
                        <a:rPr lang="en-US" altLang="ko-KR" sz="1400" b="1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CLUSTER</a:t>
                      </a:r>
                      <a:endParaRPr lang="ko-KR" altLang="en-US" sz="1400" b="1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2 </a:t>
                      </a:r>
                      <a:r>
                        <a:rPr lang="en-US" altLang="ko-KR" sz="1400" b="1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CLUSTER</a:t>
                      </a:r>
                      <a:endParaRPr lang="ko-KR" altLang="en-US" sz="1400" b="1" dirty="0" smtClean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3 </a:t>
                      </a:r>
                      <a:r>
                        <a:rPr lang="en-US" altLang="ko-KR" sz="1400" b="1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CLUSTER</a:t>
                      </a:r>
                      <a:endParaRPr lang="ko-KR" altLang="en-US" sz="1400" b="1" dirty="0" smtClean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29782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중구</a:t>
                      </a:r>
                      <a:endParaRPr lang="ko-KR" altLang="en-US" sz="1400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동대문구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마포구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9017643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동작구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송파구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682483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관악구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강동구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078323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광진구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강서구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3536723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금천구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용산구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2455038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중랑구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은평구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6270595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영등포구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강북구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785835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서대문구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노원구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093974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구로구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도봉구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0567969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양천구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종로구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3500640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강남구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서초구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376463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성북구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908154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성동구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073090"/>
                  </a:ext>
                </a:extLst>
              </a:tr>
            </a:tbl>
          </a:graphicData>
        </a:graphic>
      </p:graphicFrame>
      <p:pic>
        <p:nvPicPr>
          <p:cNvPr id="1029" name="_x396046832" descr="EMB000049082f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47" y="2069817"/>
            <a:ext cx="3283699" cy="60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2543836" y="1574188"/>
            <a:ext cx="3011519" cy="405367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각 군집 별 개수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12668" y="4248335"/>
            <a:ext cx="4873857" cy="2556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6486525" y="1787091"/>
            <a:ext cx="1882775" cy="259622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163848" y="5219089"/>
            <a:ext cx="5954764" cy="115879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2</a:t>
            </a:r>
            <a:r>
              <a:rPr lang="ko-KR" altLang="en-US" sz="1600" dirty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군집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비율이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2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번째로 높지만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3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군집에 비해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범죄율과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여성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1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인가구의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비율이 가장 높음</a:t>
            </a:r>
            <a:endParaRPr lang="en-US" altLang="ko-KR" sz="1600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00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4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Kmeans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군집화 </a:t>
            </a:r>
            <a:r>
              <a:rPr lang="en-US" altLang="ko-KR" sz="2800" dirty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차 군집분석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1025" name="_x396045712" descr="EMB000049082f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36" y="2434510"/>
            <a:ext cx="6459303" cy="139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4591328" y="1908374"/>
            <a:ext cx="3011519" cy="490494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2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차 군집분석  중심점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03682" y="4216880"/>
            <a:ext cx="3993405" cy="191974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범죄율이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가장 높고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1</a:t>
            </a:r>
            <a:r>
              <a:rPr lang="ko-KR" altLang="en-US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인가구수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유흥주점이 가장 많으며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설치가 부족한 지역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33529" y="2731600"/>
            <a:ext cx="5461211" cy="52886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7089311" y="4037784"/>
            <a:ext cx="2598057" cy="22779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동대문구</a:t>
            </a:r>
            <a:r>
              <a: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동작구</a:t>
            </a:r>
            <a:endParaRPr lang="en-US" altLang="ko-KR" sz="20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관악구</a:t>
            </a:r>
            <a:endParaRPr lang="ko-KR" altLang="en-US" sz="2000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6272614" y="4828408"/>
            <a:ext cx="641170" cy="69668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885043" y="2762250"/>
            <a:ext cx="4007758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  <a:r>
              <a:rPr lang="en-US" altLang="ko-KR" sz="5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endParaRPr lang="ko-KR" altLang="en-US" sz="32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850647" y="2656229"/>
            <a:ext cx="239360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시각화</a:t>
            </a:r>
            <a:endParaRPr lang="en-US" altLang="ko-KR" sz="2800" dirty="0" smtClean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위험지역 </a:t>
            </a:r>
            <a:r>
              <a:rPr lang="ko-KR" altLang="en-US" sz="2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순위화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90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878537" y="1946558"/>
            <a:ext cx="2619448" cy="44268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091189" y="1946558"/>
            <a:ext cx="7825039" cy="442685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 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범죄발생 건수와 유의미한 변수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672542" y="2401830"/>
            <a:ext cx="2523940" cy="2003792"/>
            <a:chOff x="3488526" y="2240361"/>
            <a:chExt cx="1896274" cy="1505478"/>
          </a:xfrm>
        </p:grpSpPr>
        <p:sp>
          <p:nvSpPr>
            <p:cNvPr id="17" name="타원 16"/>
            <p:cNvSpPr/>
            <p:nvPr/>
          </p:nvSpPr>
          <p:spPr>
            <a:xfrm>
              <a:off x="3633939" y="2265591"/>
              <a:ext cx="1547391" cy="148024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36" b="97595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8526" y="2240361"/>
              <a:ext cx="1896274" cy="1379539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4484210" y="2422144"/>
            <a:ext cx="2059577" cy="1983478"/>
            <a:chOff x="1420482" y="2188034"/>
            <a:chExt cx="1547391" cy="1490216"/>
          </a:xfrm>
        </p:grpSpPr>
        <p:sp>
          <p:nvSpPr>
            <p:cNvPr id="15" name="타원 14"/>
            <p:cNvSpPr/>
            <p:nvPr/>
          </p:nvSpPr>
          <p:spPr>
            <a:xfrm>
              <a:off x="1420482" y="2198002"/>
              <a:ext cx="1547391" cy="148024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86" b="100000" l="9756" r="8997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28748" y="2188034"/>
              <a:ext cx="1478155" cy="1309910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9325237" y="2432055"/>
            <a:ext cx="2059577" cy="1970210"/>
            <a:chOff x="5971819" y="2102174"/>
            <a:chExt cx="1547391" cy="1480248"/>
          </a:xfrm>
        </p:grpSpPr>
        <p:sp>
          <p:nvSpPr>
            <p:cNvPr id="18" name="타원 17"/>
            <p:cNvSpPr/>
            <p:nvPr/>
          </p:nvSpPr>
          <p:spPr>
            <a:xfrm>
              <a:off x="5971819" y="2102174"/>
              <a:ext cx="1547391" cy="148024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01" b="95710" l="993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11566" y="2234381"/>
              <a:ext cx="1257912" cy="1183687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1079169" y="2584500"/>
            <a:ext cx="2273695" cy="2003792"/>
            <a:chOff x="7814084" y="1944700"/>
            <a:chExt cx="2035085" cy="1883776"/>
          </a:xfrm>
        </p:grpSpPr>
        <p:sp>
          <p:nvSpPr>
            <p:cNvPr id="19" name="타원 18"/>
            <p:cNvSpPr/>
            <p:nvPr/>
          </p:nvSpPr>
          <p:spPr>
            <a:xfrm>
              <a:off x="7814084" y="1944700"/>
              <a:ext cx="1947999" cy="188377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872499" y="2023372"/>
              <a:ext cx="1976670" cy="1678925"/>
              <a:chOff x="3367523" y="4427378"/>
              <a:chExt cx="2127388" cy="1978310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494" b="100000" l="9524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16123" y="4427378"/>
                <a:ext cx="1778788" cy="1487029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9831" b="100000" l="9769" r="8997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367523" y="4934708"/>
                <a:ext cx="1939699" cy="1470980"/>
              </a:xfrm>
              <a:prstGeom prst="rect">
                <a:avLst/>
              </a:prstGeom>
            </p:spPr>
          </p:pic>
        </p:grpSp>
      </p:grpSp>
      <p:sp>
        <p:nvSpPr>
          <p:cNvPr id="23" name="모서리가 둥근 직사각형 22"/>
          <p:cNvSpPr/>
          <p:nvPr/>
        </p:nvSpPr>
        <p:spPr>
          <a:xfrm>
            <a:off x="4625032" y="4833284"/>
            <a:ext cx="1856981" cy="807435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유흥주점 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pub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75217" y="4821751"/>
            <a:ext cx="1856981" cy="807435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여성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1</a:t>
            </a:r>
            <a:r>
              <a:rPr lang="ko-KR" altLang="en-US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인가구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</a:t>
            </a: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one_person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525402" y="4820836"/>
            <a:ext cx="1856981" cy="807435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</a:t>
            </a: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38877" y="4835583"/>
            <a:ext cx="1856981" cy="807435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범죄율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crime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8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군집화 결과 시각화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64" r="26056"/>
          <a:stretch/>
        </p:blipFill>
        <p:spPr>
          <a:xfrm>
            <a:off x="1336835" y="1785653"/>
            <a:ext cx="4735118" cy="4254545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24044" r="26640"/>
          <a:stretch/>
        </p:blipFill>
        <p:spPr>
          <a:xfrm>
            <a:off x="6678394" y="1785653"/>
            <a:ext cx="4850182" cy="4254545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908793" y="137160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&lt;1</a:t>
            </a:r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차 군집분석</a:t>
            </a:r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&gt;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95657" y="137160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&lt;2</a:t>
            </a:r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차 군집분석</a:t>
            </a:r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&gt;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7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위험 지역 </a:t>
            </a:r>
            <a:r>
              <a:rPr lang="ko-KR" altLang="en-US" sz="2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순위화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3075" name="_x396048512" descr="EMB000049082f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842" y="1040496"/>
            <a:ext cx="4553984" cy="128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298"/>
              </p:ext>
            </p:extLst>
          </p:nvPr>
        </p:nvGraphicFramePr>
        <p:xfrm>
          <a:off x="6952343" y="2569028"/>
          <a:ext cx="4194628" cy="2162628"/>
        </p:xfrm>
        <a:graphic>
          <a:graphicData uri="http://schemas.openxmlformats.org/drawingml/2006/table">
            <a:tbl>
              <a:tblPr/>
              <a:tblGrid>
                <a:gridCol w="1348272">
                  <a:extLst>
                    <a:ext uri="{9D8B030D-6E8A-4147-A177-3AD203B41FA5}">
                      <a16:colId xmlns:a16="http://schemas.microsoft.com/office/drawing/2014/main" val="2093815697"/>
                    </a:ext>
                  </a:extLst>
                </a:gridCol>
                <a:gridCol w="2846356">
                  <a:extLst>
                    <a:ext uri="{9D8B030D-6E8A-4147-A177-3AD203B41FA5}">
                      <a16:colId xmlns:a16="http://schemas.microsoft.com/office/drawing/2014/main" val="2733580400"/>
                    </a:ext>
                  </a:extLst>
                </a:gridCol>
              </a:tblGrid>
              <a:tr h="3604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rank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district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921148"/>
                  </a:ext>
                </a:extLst>
              </a:tr>
              <a:tr h="360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동대문구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64998"/>
                  </a:ext>
                </a:extLst>
              </a:tr>
              <a:tr h="360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동작구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0271"/>
                  </a:ext>
                </a:extLst>
              </a:tr>
              <a:tr h="360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관악구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01586"/>
                  </a:ext>
                </a:extLst>
              </a:tr>
              <a:tr h="360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중구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072967"/>
                  </a:ext>
                </a:extLst>
              </a:tr>
              <a:tr h="360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5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광진구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70898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24863" r="26475"/>
          <a:stretch/>
        </p:blipFill>
        <p:spPr>
          <a:xfrm>
            <a:off x="1471305" y="1790560"/>
            <a:ext cx="4976968" cy="4418113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sp>
        <p:nvSpPr>
          <p:cNvPr id="15" name="모서리가 둥근 직사각형 14"/>
          <p:cNvSpPr/>
          <p:nvPr/>
        </p:nvSpPr>
        <p:spPr>
          <a:xfrm>
            <a:off x="6952343" y="4950889"/>
            <a:ext cx="4514850" cy="110930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위험 지역 </a:t>
            </a:r>
            <a:r>
              <a:rPr lang="ko-KR" altLang="en-US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순위화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결과 값과 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Kmeans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군집 분석을 통해 나온 결과 값 유사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3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  <a:r>
              <a:rPr lang="en-US" altLang="ko-KR" sz="4800" dirty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en-US" altLang="ko-KR" sz="2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cctv</a:t>
            </a:r>
            <a:r>
              <a:rPr lang="en-US" altLang="ko-KR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설치 필요 지역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57" y="1877213"/>
            <a:ext cx="5111441" cy="35346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85" y="1877213"/>
            <a:ext cx="4939682" cy="34158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08793" y="1632859"/>
            <a:ext cx="16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&lt;</a:t>
            </a:r>
            <a:r>
              <a:rPr lang="en-US" altLang="ko-KR" dirty="0" err="1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Safe_district</a:t>
            </a:r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&gt;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0165" y="1594759"/>
            <a:ext cx="187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&lt;</a:t>
            </a:r>
            <a:r>
              <a:rPr lang="en-US" altLang="ko-KR" dirty="0" err="1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Danger_district</a:t>
            </a:r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&gt;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73975" y="53751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Safe_district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종로구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강북구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도봉구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노원구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서초구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Danger_district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동작구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동대문구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관악구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중구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광진구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4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  <a:r>
              <a:rPr lang="ko-KR" altLang="en-US" sz="4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en-US" altLang="ko-KR" sz="2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cctv</a:t>
            </a:r>
            <a:r>
              <a:rPr lang="en-US" altLang="ko-KR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설치 필요 지역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42" y="2240384"/>
            <a:ext cx="4651896" cy="316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65" y="2240384"/>
            <a:ext cx="4793218" cy="316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09318" y="5514600"/>
            <a:ext cx="547227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위험 지역의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증설이 점점 감소되고 있다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반면 안전 지역의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증설은 꾸준한 비율을 보이고 있다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49892" y="147567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Safe_district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종로구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Danger_district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동작구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동대문구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관악구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	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887346" y="1475671"/>
            <a:ext cx="458001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Safe_district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종로구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Danger_district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동작구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0520" y="5490363"/>
            <a:ext cx="3609079" cy="106109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</a:t>
            </a:r>
            <a:r>
              <a:rPr lang="ko-KR" altLang="en-US" sz="24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의 효율적인</a:t>
            </a:r>
            <a:endParaRPr lang="en-US" altLang="ko-KR" sz="24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ko-KR" altLang="en-US" sz="2400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자원분배를</a:t>
            </a:r>
            <a:r>
              <a:rPr lang="ko-KR" altLang="en-US" sz="24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위한 정책 필요</a:t>
            </a:r>
            <a:endParaRPr lang="en-US" altLang="ko-KR" sz="24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0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885042" y="2762250"/>
            <a:ext cx="5314044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시사점 및 개선점</a:t>
            </a:r>
            <a:r>
              <a:rPr lang="en-US" altLang="ko-KR" sz="5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endParaRPr lang="ko-KR" altLang="en-US" sz="32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0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1028700" y="0"/>
            <a:ext cx="8932423" cy="1333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시사점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04900" y="1530305"/>
            <a:ext cx="10877405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2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여성 </a:t>
            </a:r>
            <a:r>
              <a:rPr lang="en-US" altLang="ko-KR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 가구의 안전한 주거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환경을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위한 실효성 있는 행정 정책을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기대</a:t>
            </a:r>
            <a:r>
              <a:rPr lang="en-US" altLang="ko-KR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/>
            </a:r>
            <a:br>
              <a:rPr lang="en-US" altLang="ko-KR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-&gt;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안전지역</a:t>
            </a:r>
            <a:r>
              <a:rPr lang="en-US" altLang="ko-KR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역으로는 위험지역을 순위로 제시함으로써 치안을 </a:t>
            </a:r>
            <a:r>
              <a:rPr lang="ko-KR" altLang="en-US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우선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강화할 지역을 선정할 경우 참고자료로 활용될 수 있음 </a:t>
            </a:r>
            <a:r>
              <a:rPr lang="en-US" altLang="ko-KR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/>
            </a:r>
            <a:br>
              <a:rPr lang="en-US" altLang="ko-KR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-&gt;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방범용</a:t>
            </a:r>
            <a:r>
              <a:rPr lang="en-US" altLang="ko-KR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CCTV </a:t>
            </a:r>
            <a:r>
              <a:rPr lang="ko-KR" altLang="en-US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증설 시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위험지역을 우선적으로 고려하는 </a:t>
            </a:r>
            <a:r>
              <a:rPr lang="ko-KR" altLang="en-US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정책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수립이 절실히 요구됨을 </a:t>
            </a:r>
            <a:r>
              <a:rPr lang="ko-KR" altLang="en-US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시사</a:t>
            </a:r>
            <a:endParaRPr lang="ko-KR" altLang="en-US" sz="1600" kern="0" dirty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 fontAlgn="base" latinLnBrk="0">
              <a:lnSpc>
                <a:spcPct val="2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여성 </a:t>
            </a:r>
            <a:r>
              <a:rPr lang="en-US" altLang="ko-KR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 가구들이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안전한 거주지를 선택하는데 참고 자료로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활용</a:t>
            </a:r>
            <a:r>
              <a:rPr lang="en-US" altLang="ko-KR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/>
            </a:r>
            <a:br>
              <a:rPr lang="en-US" altLang="ko-KR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-&gt;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안전지역</a:t>
            </a:r>
            <a:r>
              <a:rPr lang="en-US" altLang="ko-KR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역으로는 위험지역을 순위로 제시함으로써 거주지 </a:t>
            </a:r>
            <a:r>
              <a:rPr lang="ko-KR" altLang="en-US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선택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 참고 자료로 활용될 수 </a:t>
            </a:r>
            <a:r>
              <a:rPr lang="ko-KR" altLang="en-US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있음</a:t>
            </a:r>
            <a:endParaRPr lang="en-US" altLang="ko-KR" sz="1600" kern="0" dirty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 fontAlgn="base" latinLnBrk="0">
              <a:lnSpc>
                <a:spcPct val="2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해당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구 거주민들의 안전한 거주 환경 조성을 위한 참고 자료로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활용</a:t>
            </a:r>
            <a:r>
              <a:rPr lang="en-US" altLang="ko-KR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/>
            </a:r>
            <a:br>
              <a:rPr lang="en-US" altLang="ko-KR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-&gt;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안전지역</a:t>
            </a:r>
            <a:r>
              <a:rPr lang="en-US" altLang="ko-KR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역으로는 위험지역을 순위로 제시함으로써 </a:t>
            </a:r>
            <a:r>
              <a:rPr lang="ko-KR" altLang="en-US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일반인들도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거주지 선택 시 참고 자료로 </a:t>
            </a:r>
            <a:r>
              <a:rPr lang="ko-KR" altLang="en-US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활용될 수 있음</a:t>
            </a:r>
            <a:endParaRPr lang="ko-KR" altLang="en-US" sz="1600" kern="0" spc="0" dirty="0">
              <a:solidFill>
                <a:srgbClr val="595959"/>
              </a:solidFill>
              <a:effectLst/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4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 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435380" y="0"/>
            <a:ext cx="610715" cy="6858000"/>
            <a:chOff x="11435380" y="0"/>
            <a:chExt cx="610715" cy="685800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642220" y="2140388"/>
            <a:ext cx="6666673" cy="1477328"/>
            <a:chOff x="4698969" y="2357528"/>
            <a:chExt cx="7189009" cy="1477328"/>
          </a:xfrm>
        </p:grpSpPr>
        <p:sp>
          <p:nvSpPr>
            <p:cNvPr id="7" name="TextBox 6"/>
            <p:cNvSpPr txBox="1"/>
            <p:nvPr/>
          </p:nvSpPr>
          <p:spPr>
            <a:xfrm>
              <a:off x="4698969" y="2357528"/>
              <a:ext cx="2372817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0" dirty="0" smtClean="0">
                  <a:solidFill>
                    <a:srgbClr val="595959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702855" y="2569518"/>
              <a:ext cx="5185123" cy="1053345"/>
            </a:xfrm>
            <a:prstGeom prst="roundRect">
              <a:avLst/>
            </a:prstGeom>
            <a:noFill/>
            <a:ln w="28575">
              <a:solidFill>
                <a:srgbClr val="E6E6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분석 과정 및 분석 기법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상관분석</a:t>
              </a:r>
              <a:r>
                <a:rPr lang="en-US" altLang="ko-KR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, </a:t>
              </a: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회귀분석</a:t>
              </a:r>
              <a:r>
                <a:rPr lang="en-US" altLang="ko-KR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, </a:t>
              </a:r>
              <a:r>
                <a:rPr lang="en-US" altLang="ko-KR" sz="2000" dirty="0" err="1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Kmeans</a:t>
              </a:r>
              <a:r>
                <a:rPr lang="en-US" altLang="ko-KR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 </a:t>
              </a: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군집화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82471" y="2174438"/>
            <a:ext cx="4901992" cy="1477328"/>
            <a:chOff x="4698969" y="2357527"/>
            <a:chExt cx="5422107" cy="1477328"/>
          </a:xfrm>
        </p:grpSpPr>
        <p:sp>
          <p:nvSpPr>
            <p:cNvPr id="16" name="TextBox 15"/>
            <p:cNvSpPr txBox="1"/>
            <p:nvPr/>
          </p:nvSpPr>
          <p:spPr>
            <a:xfrm>
              <a:off x="4698969" y="2357527"/>
              <a:ext cx="2372818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0" dirty="0" smtClean="0">
                  <a:solidFill>
                    <a:srgbClr val="595959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702856" y="2569518"/>
              <a:ext cx="3418220" cy="1053345"/>
            </a:xfrm>
            <a:prstGeom prst="roundRect">
              <a:avLst/>
            </a:prstGeom>
            <a:noFill/>
            <a:ln w="28575">
              <a:solidFill>
                <a:srgbClr val="E6E6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팀소개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분석 배경 및 목적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82471" y="4170151"/>
            <a:ext cx="4901992" cy="1477328"/>
            <a:chOff x="4698969" y="2357527"/>
            <a:chExt cx="5422107" cy="1477328"/>
          </a:xfrm>
        </p:grpSpPr>
        <p:sp>
          <p:nvSpPr>
            <p:cNvPr id="19" name="TextBox 18"/>
            <p:cNvSpPr txBox="1"/>
            <p:nvPr/>
          </p:nvSpPr>
          <p:spPr>
            <a:xfrm>
              <a:off x="4698969" y="2357527"/>
              <a:ext cx="2372818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0" dirty="0" smtClean="0">
                  <a:solidFill>
                    <a:srgbClr val="595959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702856" y="2569518"/>
              <a:ext cx="3418220" cy="1053345"/>
            </a:xfrm>
            <a:prstGeom prst="roundRect">
              <a:avLst/>
            </a:prstGeom>
            <a:noFill/>
            <a:ln w="28575">
              <a:solidFill>
                <a:srgbClr val="E6E6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분석결과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시각화</a:t>
              </a:r>
              <a:r>
                <a:rPr lang="en-US" altLang="ko-KR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, </a:t>
              </a: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위험지역 </a:t>
              </a:r>
              <a:r>
                <a:rPr lang="ko-KR" altLang="en-US" sz="2000" dirty="0" err="1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순위화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60790" y="4141121"/>
            <a:ext cx="4901992" cy="1477328"/>
            <a:chOff x="4698969" y="2357527"/>
            <a:chExt cx="5422107" cy="1477328"/>
          </a:xfrm>
        </p:grpSpPr>
        <p:sp>
          <p:nvSpPr>
            <p:cNvPr id="22" name="TextBox 21"/>
            <p:cNvSpPr txBox="1"/>
            <p:nvPr/>
          </p:nvSpPr>
          <p:spPr>
            <a:xfrm>
              <a:off x="4698969" y="2357527"/>
              <a:ext cx="2372818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0" dirty="0" smtClean="0">
                  <a:solidFill>
                    <a:srgbClr val="595959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702856" y="2569518"/>
              <a:ext cx="3418220" cy="1053345"/>
            </a:xfrm>
            <a:prstGeom prst="roundRect">
              <a:avLst/>
            </a:prstGeom>
            <a:noFill/>
            <a:ln w="28575">
              <a:solidFill>
                <a:srgbClr val="E6E6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시사점 및 개선점</a:t>
              </a:r>
              <a:endParaRPr lang="en-US" altLang="ko-KR" sz="2000" dirty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참조 자료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7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1028700" y="0"/>
            <a:ext cx="8932423" cy="1333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개선점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28700" y="1720100"/>
            <a:ext cx="10877405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2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유흥주점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같은 유의미한 변수에 경찰 출동 수를 늘리는 등의 정책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제안도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고려해 볼 수 있음</a:t>
            </a:r>
          </a:p>
          <a:p>
            <a:pPr marL="285750" indent="-285750" fontAlgn="base" latinLnBrk="0">
              <a:lnSpc>
                <a:spcPct val="2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민간이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설치한 집 앞 또는 상가 내 감시카메라가 방범용</a:t>
            </a:r>
            <a:r>
              <a:rPr lang="en-US" altLang="ko-KR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CCTV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역할을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하는 경우도 있어 공공데이터만 바탕으로 </a:t>
            </a:r>
            <a:r>
              <a:rPr lang="en-US" altLang="ko-KR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CCTV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대한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정책을 제안하는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것이 한계가 있음</a:t>
            </a:r>
          </a:p>
          <a:p>
            <a:pPr marL="285750" indent="-285750" fontAlgn="base" latinLnBrk="0">
              <a:lnSpc>
                <a:spcPct val="2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위험지역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선정에 있어서 추가적인 변수를 더 고려해보고 싶었음</a:t>
            </a:r>
          </a:p>
          <a:p>
            <a:pPr marL="285750" indent="-285750" fontAlgn="base" latinLnBrk="0">
              <a:lnSpc>
                <a:spcPct val="2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이론적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지식을 강화하여 좀 더 체계적이고 데이터에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적합한 분석기법들을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적용할 필요성을 느낌</a:t>
            </a:r>
          </a:p>
          <a:p>
            <a:pPr marL="285750" indent="-285750" fontAlgn="base" latinLnBrk="0">
              <a:lnSpc>
                <a:spcPct val="2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Interactive </a:t>
            </a:r>
            <a:r>
              <a:rPr lang="en-US" altLang="ko-KR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data visualization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기법을 적용하여 결과를 좀 더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효과적으로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보여줄 필요성을 느낌</a:t>
            </a:r>
            <a:endParaRPr lang="ko-KR" altLang="en-US" b="1" kern="0" spc="0" dirty="0">
              <a:solidFill>
                <a:srgbClr val="595959"/>
              </a:solidFill>
              <a:effectLst/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1028700" y="0"/>
            <a:ext cx="8932423" cy="1333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시사점 및 개선점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799573" y="2179903"/>
            <a:ext cx="3418655" cy="8327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통계 분석</a:t>
            </a:r>
            <a:endParaRPr lang="ko-KR" altLang="en-US" sz="2400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057299" y="2179903"/>
            <a:ext cx="3418655" cy="8327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분석 결과 </a:t>
            </a:r>
            <a:endParaRPr lang="ko-KR" altLang="en-US" sz="2400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28963" y="3288191"/>
            <a:ext cx="49584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기존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5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개의 변수 외 별도의 변수를 고려하지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/>
            </a:r>
            <a:b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못해 아쉬움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경찰서 및 치안센터가 유의한 변수가 아님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통계분석 방법의 적합도에 대한 아쉬움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23930" y="3288191"/>
            <a:ext cx="46853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안전지역 대비 위험지역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설치가 높기 때문에 본 프로젝트 결론이 다소 미흡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분석 결과물에 비해 해석의 아쉬움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 flipH="1">
            <a:off x="5822043" y="-5709000"/>
            <a:ext cx="547909" cy="12192003"/>
            <a:chOff x="11397837" y="-7135"/>
            <a:chExt cx="547909" cy="6850848"/>
          </a:xfrm>
          <a:noFill/>
        </p:grpSpPr>
        <p:cxnSp>
          <p:nvCxnSpPr>
            <p:cNvPr id="8" name="직선 연결선 7"/>
            <p:cNvCxnSpPr/>
            <p:nvPr/>
          </p:nvCxnSpPr>
          <p:spPr>
            <a:xfrm rot="5400000">
              <a:off x="7975980" y="3421856"/>
              <a:ext cx="6843713" cy="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37962" y="-7135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98187" y="6299974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432301" y="2597150"/>
            <a:ext cx="3276600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감사합니다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4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참조자료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solidFill>
            <a:schemeClr val="bg1"/>
          </a:solidFill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28700" y="1473200"/>
            <a:ext cx="107696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&lt;R </a:t>
            </a:r>
            <a:r>
              <a:rPr lang="en-US" altLang="ko-KR" sz="16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kmeans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평균 군집 분석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https://www.youtube.com/watch?v=uW9Zbhh1Dww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&lt;R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지도 그리기 참조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https://givitallugot.github.io/articles/2020-03/R-visualization-1-seoulmap</a:t>
            </a:r>
            <a:endParaRPr lang="ko-KR" altLang="en-US" sz="1600" dirty="0" smtClean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참조 논문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  <a:endParaRPr lang="ko-KR" altLang="en-US" sz="1600" dirty="0" smtClean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범죄 분야 지역안전지수 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산출방식에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관한 연구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이철희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고려대학교 정책대학원 데이터정보학과 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국내석사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국가 및 지역 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안전역량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진단 시뮬레이션 기법 개발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–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국립재난안전연구원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 가구와 범죄발생에 관한 연구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서울시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25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 자치구 패널 자료를 중심으로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– 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장진희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한양대학교 경제학 박사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03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-1" y="1553029"/>
            <a:ext cx="12192001" cy="4281714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 소개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7206" y="4382950"/>
            <a:ext cx="157025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팀장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김해인</a:t>
            </a:r>
            <a:endParaRPr lang="en-US" altLang="ko-KR" sz="1600" dirty="0" smtClean="0">
              <a:solidFill>
                <a:srgbClr val="595959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수집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PYTHON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분석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54" l="10000" r="90000"/>
                    </a14:imgEffect>
                  </a14:imgLayer>
                </a14:imgProps>
              </a:ext>
            </a:extLst>
          </a:blip>
          <a:srcRect l="21208" r="30978"/>
          <a:stretch/>
        </p:blipFill>
        <p:spPr>
          <a:xfrm>
            <a:off x="1559768" y="2407433"/>
            <a:ext cx="1803400" cy="198014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624" r="8967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8034" y="2470916"/>
            <a:ext cx="1723700" cy="185318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65" r="24897"/>
          <a:stretch/>
        </p:blipFill>
        <p:spPr>
          <a:xfrm>
            <a:off x="8356600" y="2314779"/>
            <a:ext cx="1930400" cy="20093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074756" y="4324096"/>
            <a:ext cx="157025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팀원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조가윤</a:t>
            </a:r>
            <a:endParaRPr lang="en-US" altLang="ko-KR" sz="1600" dirty="0" smtClean="0">
              <a:solidFill>
                <a:srgbClr val="595959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변환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시각화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36672" y="4371700"/>
            <a:ext cx="157025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팀원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주은정</a:t>
            </a:r>
            <a:endParaRPr lang="en-US" altLang="ko-KR" sz="1600" dirty="0" smtClean="0">
              <a:solidFill>
                <a:srgbClr val="595959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전처리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R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분석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5852327" y="394957"/>
            <a:ext cx="487343" cy="12192002"/>
            <a:chOff x="11435380" y="0"/>
            <a:chExt cx="610715" cy="685800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6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배경 및 목적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14" name="Picture 2" descr="디지털스토리] 문밖의 낯선 남성…불안한 혼자 사는 여성 | 연합뉴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801" y="1949140"/>
            <a:ext cx="5816600" cy="340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108149" y="2188440"/>
            <a:ext cx="2045610" cy="176415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인 가구 증가</a:t>
            </a:r>
            <a:endParaRPr lang="en-US" altLang="ko-KR" sz="2000" dirty="0" smtClean="0">
              <a:solidFill>
                <a:schemeClr val="bg1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44833" y="2188440"/>
            <a:ext cx="2045610" cy="1764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여성 </a:t>
            </a:r>
            <a:r>
              <a: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1</a:t>
            </a:r>
            <a:r>
              <a:rPr lang="ko-KR" altLang="en-US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인 가구의 안전성 문제 대두</a:t>
            </a:r>
            <a:endParaRPr lang="en-US" altLang="ko-KR" sz="20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90279" y="3970770"/>
            <a:ext cx="2045610" cy="1764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낮은 정책 인지도 및 </a:t>
            </a:r>
            <a:r>
              <a:rPr lang="ko-KR" altLang="en-US" sz="2000" dirty="0" err="1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범죄율</a:t>
            </a:r>
            <a:r>
              <a:rPr lang="ko-KR" altLang="en-US" sz="2000" dirty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증가</a:t>
            </a:r>
            <a:endParaRPr lang="en-US" altLang="ko-KR" sz="20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6964" y="3952597"/>
            <a:ext cx="2045610" cy="176415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?</a:t>
            </a:r>
            <a:endParaRPr lang="ko-KR" altLang="en-US" sz="6600" dirty="0">
              <a:solidFill>
                <a:schemeClr val="bg1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676900" y="177800"/>
            <a:ext cx="6515100" cy="6680200"/>
            <a:chOff x="6453871" y="1481249"/>
            <a:chExt cx="12040622" cy="7624652"/>
          </a:xfrm>
        </p:grpSpPr>
        <p:sp>
          <p:nvSpPr>
            <p:cNvPr id="20" name="직사각형 19"/>
            <p:cNvSpPr/>
            <p:nvPr/>
          </p:nvSpPr>
          <p:spPr>
            <a:xfrm>
              <a:off x="6989681" y="1481249"/>
              <a:ext cx="11504812" cy="7624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실효성 있는 여성 안전 </a:t>
              </a:r>
              <a:r>
                <a:rPr lang="ko-KR" altLang="en-US" sz="4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정책 필요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!</a:t>
              </a:r>
              <a:endPara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252813" y="4678556"/>
              <a:ext cx="8832135" cy="1873828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인 가구 여성 </a:t>
              </a:r>
              <a:r>
                <a:rPr lang="ko-KR" altLang="en-US" sz="3200" dirty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안전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정책 필요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!</a:t>
              </a:r>
              <a:endParaRPr lang="ko-KR" altLang="en-US" sz="3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2" name="등호 21"/>
            <p:cNvSpPr/>
            <p:nvPr/>
          </p:nvSpPr>
          <p:spPr>
            <a:xfrm>
              <a:off x="6453871" y="5166522"/>
              <a:ext cx="2438378" cy="1110810"/>
            </a:xfrm>
            <a:prstGeom prst="mathEqual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22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순서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1156525" y="1935161"/>
            <a:ext cx="2258949" cy="6146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데이터셋</a:t>
            </a:r>
            <a:r>
              <a:rPr lang="ko-KR" altLang="en-US" dirty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선택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1649" y="1933752"/>
            <a:ext cx="2258949" cy="6146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데이터 전처리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66773" y="1929762"/>
            <a:ext cx="2258949" cy="6146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데이터 변환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121897" y="1929762"/>
            <a:ext cx="2258949" cy="614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데이터 </a:t>
            </a:r>
            <a:r>
              <a:rPr lang="ko-KR" altLang="en-US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마이닝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/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데이터 시각화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588" y1="39333" x2="20588" y2="39333"/>
                        <a14:foregroundMark x1="27941" y1="71333" x2="27941" y2="71333"/>
                        <a14:foregroundMark x1="28529" y1="78333" x2="28529" y2="78333"/>
                        <a14:foregroundMark x1="27941" y1="84333" x2="27941" y2="84333"/>
                        <a14:foregroundMark x1="70000" y1="27000" x2="70000" y2="27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86592" y="3097782"/>
            <a:ext cx="1929557" cy="17025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53" y="3003388"/>
            <a:ext cx="1908588" cy="17969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64" y="2708916"/>
            <a:ext cx="1833038" cy="176054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5000" y1="68153" x2="25000" y2="68153"/>
                        <a14:foregroundMark x1="35843" y1="71656" x2="35843" y2="71656"/>
                        <a14:foregroundMark x1="38855" y1="71656" x2="70783" y2="70064"/>
                        <a14:foregroundMark x1="20181" y1="67834" x2="79819" y2="678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6446" y="3222195"/>
            <a:ext cx="1728858" cy="163512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77" b="100000" l="9798" r="899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9166" y="4139014"/>
            <a:ext cx="1502436" cy="1208011"/>
          </a:xfrm>
          <a:prstGeom prst="rect">
            <a:avLst/>
          </a:prstGeom>
        </p:spPr>
      </p:pic>
      <p:cxnSp>
        <p:nvCxnSpPr>
          <p:cNvPr id="34" name="직선 연결선 33"/>
          <p:cNvCxnSpPr/>
          <p:nvPr/>
        </p:nvCxnSpPr>
        <p:spPr>
          <a:xfrm flipH="1">
            <a:off x="3598582" y="1988717"/>
            <a:ext cx="1" cy="372825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6276558" y="1957702"/>
            <a:ext cx="1" cy="372825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8933176" y="2028010"/>
            <a:ext cx="1" cy="372825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오른쪽 화살표 40"/>
          <p:cNvSpPr/>
          <p:nvPr/>
        </p:nvSpPr>
        <p:spPr>
          <a:xfrm>
            <a:off x="1953871" y="5728407"/>
            <a:ext cx="9025803" cy="506925"/>
          </a:xfrm>
          <a:prstGeom prst="rightArrow">
            <a:avLst>
              <a:gd name="adj1" fmla="val 50000"/>
              <a:gd name="adj2" fmla="val 9581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과정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52099351"/>
              </p:ext>
            </p:extLst>
          </p:nvPr>
        </p:nvGraphicFramePr>
        <p:xfrm>
          <a:off x="1135880" y="805230"/>
          <a:ext cx="76212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1135880" y="4189164"/>
            <a:ext cx="1954322" cy="103932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변수들 간의 관계의 상관성 확인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97382" y="4189163"/>
            <a:ext cx="1954322" cy="103932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하나의 종속 변수와 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여러개의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독립변수 사이의 관계 규명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58884" y="4189163"/>
            <a:ext cx="1776656" cy="103932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유사한 데이터들 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끼리 군집화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992548" y="2207971"/>
            <a:ext cx="2598057" cy="22779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분석 결과 해석</a:t>
            </a:r>
            <a:endParaRPr lang="ko-KR" altLang="en-US" sz="2800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0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015672" y="2762250"/>
            <a:ext cx="4007758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과정</a:t>
            </a:r>
            <a:r>
              <a:rPr lang="en-US" altLang="ko-KR" sz="5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endParaRPr lang="ko-KR" altLang="en-US" sz="32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776686" y="2438514"/>
            <a:ext cx="233108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상관분석</a:t>
            </a:r>
            <a:endParaRPr lang="en-US" altLang="ko-KR" sz="2400" dirty="0" smtClean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회귀분석</a:t>
            </a:r>
            <a:endParaRPr lang="en-US" altLang="ko-KR" sz="2400" dirty="0" smtClean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Kmeans</a:t>
            </a:r>
            <a:r>
              <a:rPr lang="en-US" altLang="ko-KR" sz="2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군집분석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위험지역 </a:t>
            </a:r>
            <a:r>
              <a:rPr lang="ko-KR" altLang="en-US" sz="24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순위화</a:t>
            </a:r>
            <a:endParaRPr lang="en-US" altLang="ko-KR" sz="2400" dirty="0" smtClean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2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과정 </a:t>
            </a:r>
            <a:r>
              <a:rPr lang="ko-KR" altLang="en-US" sz="2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상관분석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285" y="1429212"/>
            <a:ext cx="4937009" cy="49282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40600" y="2123609"/>
            <a:ext cx="3937000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0.68	crime - pub</a:t>
            </a:r>
            <a:endParaRPr lang="en-US" altLang="ko-KR" sz="2800" dirty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0.63	crime - </a:t>
            </a:r>
            <a:r>
              <a:rPr lang="en-US" altLang="ko-KR" sz="28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cctv</a:t>
            </a:r>
            <a:endParaRPr lang="en-US" altLang="ko-KR" sz="2800" dirty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0.54	police - </a:t>
            </a:r>
            <a:r>
              <a:rPr lang="en-US" altLang="ko-KR" sz="28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cctv</a:t>
            </a:r>
            <a:endParaRPr lang="en-US" altLang="ko-KR" sz="2800" dirty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0.54	police - </a:t>
            </a:r>
            <a:r>
              <a:rPr lang="en-US" altLang="ko-KR" sz="28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oneperson</a:t>
            </a:r>
            <a:endParaRPr lang="en-US" altLang="ko-KR" sz="2800" dirty="0" smtClean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7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</a:t>
            </a: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과정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회귀분석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5121" name="_x396043632" descr="EMB000049082f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31" y="1470660"/>
            <a:ext cx="7248237" cy="488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272541" y="3560168"/>
            <a:ext cx="6042659" cy="1371934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04599" y="4354442"/>
            <a:ext cx="3492243" cy="143675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회귀분석을 통해 </a:t>
            </a:r>
            <a:r>
              <a:rPr lang="en-US" altLang="ko-KR" sz="1600" b="1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police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의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p-value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값이 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0.05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보다 크기 때문에 유의하지 않음을 확인할 수 있다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.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520778" y="2033694"/>
            <a:ext cx="3492243" cy="174126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유의한 변수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</a:t>
            </a: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ctv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one_person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pub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유의하지 않은 변수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police</a:t>
            </a:r>
          </a:p>
        </p:txBody>
      </p:sp>
    </p:spTree>
    <p:extLst>
      <p:ext uri="{BB962C8B-B14F-4D97-AF65-F5344CB8AC3E}">
        <p14:creationId xmlns:p14="http://schemas.microsoft.com/office/powerpoint/2010/main" val="16969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701</Words>
  <Application>Microsoft Office PowerPoint</Application>
  <PresentationFormat>와이드스크린</PresentationFormat>
  <Paragraphs>246</Paragraphs>
  <Slides>23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배달의민족 주아 OTF</vt:lpstr>
      <vt:lpstr>배달의민족 한나체 Air OTF</vt:lpstr>
      <vt:lpstr>Wingdings</vt:lpstr>
      <vt:lpstr>배달의민족 주아</vt:lpstr>
      <vt:lpstr>배달의민족 한나는 열한살</vt:lpstr>
      <vt:lpstr>배달의민족 한나체 Air</vt:lpstr>
      <vt:lpstr>맑은 고딕</vt:lpstr>
      <vt:lpstr>Arial</vt:lpstr>
      <vt:lpstr>Office 테마</vt:lpstr>
      <vt:lpstr>공공 데이터를 활용한  서울특별시 ‘여성 1인 가구’ 안전성 확인 및 해결 방안 탐색 </vt:lpstr>
      <vt:lpstr>목차 </vt:lpstr>
      <vt:lpstr>팀 소개</vt:lpstr>
      <vt:lpstr>분석 배경 및 목적</vt:lpstr>
      <vt:lpstr>분석 순서</vt:lpstr>
      <vt:lpstr>분석 과정</vt:lpstr>
      <vt:lpstr>분석 과정 </vt:lpstr>
      <vt:lpstr>분석 과정 상관분석</vt:lpstr>
      <vt:lpstr>분석 과정 회귀분석</vt:lpstr>
      <vt:lpstr>Kmeans 군집화 1차 군집분석</vt:lpstr>
      <vt:lpstr>Kmeans 군집화 2차 군집분석</vt:lpstr>
      <vt:lpstr>분석 결과 </vt:lpstr>
      <vt:lpstr>분석 결과 범죄발생 건수와 유의미한 변수</vt:lpstr>
      <vt:lpstr>분석 결과 군집화 결과 시각화</vt:lpstr>
      <vt:lpstr>분석 결과 위험 지역 순위화</vt:lpstr>
      <vt:lpstr>분석 결과 cctv 설치 필요 지역</vt:lpstr>
      <vt:lpstr>분석 결과 cctv 설치 필요 지역</vt:lpstr>
      <vt:lpstr>시사점 및 개선점 </vt:lpstr>
      <vt:lpstr>PowerPoint 프레젠테이션</vt:lpstr>
      <vt:lpstr>PowerPoint 프레젠테이션</vt:lpstr>
      <vt:lpstr>PowerPoint 프레젠테이션</vt:lpstr>
      <vt:lpstr>감사합니다.</vt:lpstr>
      <vt:lpstr>참조자료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공공 데이터를 활용한  서울특별시 ‘여성 1인 가구’ 안전성 확인 및 해결 방안 탐색</dc:title>
  <dc:creator>user</dc:creator>
  <cp:lastModifiedBy>user</cp:lastModifiedBy>
  <cp:revision>63</cp:revision>
  <dcterms:created xsi:type="dcterms:W3CDTF">2022-06-09T02:12:57Z</dcterms:created>
  <dcterms:modified xsi:type="dcterms:W3CDTF">2022-06-10T01:14:52Z</dcterms:modified>
</cp:coreProperties>
</file>