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69" r:id="rId11"/>
  </p:sldIdLst>
  <p:sldSz cx="18288000" cy="10287000"/>
  <p:notesSz cx="10287000" cy="18288000"/>
  <p:embeddedFontLst>
    <p:embeddedFont>
      <p:font typeface="배달의민족 한나체 Air" panose="020B0600000101010101" pitchFamily="50" charset="-127"/>
      <p:regular r:id="rId13"/>
    </p:embeddedFont>
    <p:embeddedFont>
      <p:font typeface="배달의민족 주아" panose="02020603020101020101" pitchFamily="18" charset="-12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배달의민족 도현" panose="020B0600000101010101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AB0"/>
    <a:srgbClr val="FDC1C5"/>
    <a:srgbClr val="FD5956"/>
    <a:srgbClr val="DF867D"/>
    <a:srgbClr val="ECEF63"/>
    <a:srgbClr val="0181D8"/>
    <a:srgbClr val="FBD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36" y="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D5D76-76CA-498A-8C14-1E2C8369D22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EA1148F8-4C8D-488D-965A-7BEF48D66414}">
      <dgm:prSet phldrT="[텍스트]" custT="1"/>
      <dgm:spPr>
        <a:solidFill>
          <a:srgbClr val="107AB0"/>
        </a:solidFill>
      </dgm:spPr>
      <dgm:t>
        <a:bodyPr/>
        <a:lstStyle/>
        <a:p>
          <a:pPr latinLnBrk="1"/>
          <a:r>
            <a:rPr lang="en-US" altLang="ko-KR" sz="4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1. </a:t>
          </a:r>
          <a:r>
            <a:rPr lang="ko-KR" altLang="en-US" sz="4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프로젝트 개요</a:t>
          </a:r>
          <a:endParaRPr lang="ko-KR" altLang="en-US" sz="40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2602E0AE-DB9B-4FCB-B197-0740D6F8CAD5}" type="parTrans" cxnId="{CC4BCD37-46C0-4EE9-98BC-825F8F27D8F5}">
      <dgm:prSet/>
      <dgm:spPr/>
      <dgm:t>
        <a:bodyPr/>
        <a:lstStyle/>
        <a:p>
          <a:pPr latinLnBrk="1"/>
          <a:endParaRPr lang="ko-KR" altLang="en-US" sz="120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DF753880-2F48-4218-8C0F-44B53F9F195A}" type="sibTrans" cxnId="{CC4BCD37-46C0-4EE9-98BC-825F8F27D8F5}">
      <dgm:prSet/>
      <dgm:spPr/>
      <dgm:t>
        <a:bodyPr/>
        <a:lstStyle/>
        <a:p>
          <a:pPr latinLnBrk="1"/>
          <a:endParaRPr lang="ko-KR" altLang="en-US" sz="120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94EA2675-66A4-4164-B711-6F1B42869315}">
      <dgm:prSet phldrT="[텍스트]" custT="1"/>
      <dgm:spPr>
        <a:solidFill>
          <a:srgbClr val="107AB0"/>
        </a:solidFill>
      </dgm:spPr>
      <dgm:t>
        <a:bodyPr/>
        <a:lstStyle/>
        <a:p>
          <a:pPr latinLnBrk="1"/>
          <a:r>
            <a:rPr lang="en-US" altLang="ko-KR" sz="4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2. </a:t>
          </a:r>
          <a:r>
            <a:rPr lang="ko-KR" altLang="en-US" sz="4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추진 방안</a:t>
          </a:r>
          <a:endParaRPr lang="ko-KR" altLang="en-US" sz="40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D6D8BDAC-9F80-40FF-93ED-BBB5E7A2E501}" type="parTrans" cxnId="{F065552E-3634-4766-9C56-5BB370485DDB}">
      <dgm:prSet/>
      <dgm:spPr/>
      <dgm:t>
        <a:bodyPr/>
        <a:lstStyle/>
        <a:p>
          <a:pPr latinLnBrk="1"/>
          <a:endParaRPr lang="ko-KR" altLang="en-US" sz="120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6D203A27-9452-478C-ACF0-408081931F3C}" type="sibTrans" cxnId="{F065552E-3634-4766-9C56-5BB370485DDB}">
      <dgm:prSet/>
      <dgm:spPr/>
      <dgm:t>
        <a:bodyPr/>
        <a:lstStyle/>
        <a:p>
          <a:pPr latinLnBrk="1"/>
          <a:endParaRPr lang="ko-KR" altLang="en-US" sz="120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2794DA6F-46B6-43C4-A770-FA2007A446B6}">
      <dgm:prSet phldrT="[텍스트]" custT="1"/>
      <dgm:spPr>
        <a:solidFill>
          <a:srgbClr val="107AB0"/>
        </a:solidFill>
      </dgm:spPr>
      <dgm:t>
        <a:bodyPr/>
        <a:lstStyle/>
        <a:p>
          <a:pPr latinLnBrk="1"/>
          <a:r>
            <a:rPr lang="en-US" altLang="ko-KR" sz="4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3. </a:t>
          </a:r>
          <a:r>
            <a:rPr lang="ko-KR" altLang="en-US" sz="4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개발 내용</a:t>
          </a:r>
          <a:endParaRPr lang="ko-KR" altLang="en-US" sz="40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CE41BE54-FB56-4478-849D-38F563D4D538}" type="parTrans" cxnId="{52860D57-29C2-4D64-8A4E-99673C2B9DDE}">
      <dgm:prSet/>
      <dgm:spPr/>
      <dgm:t>
        <a:bodyPr/>
        <a:lstStyle/>
        <a:p>
          <a:pPr latinLnBrk="1"/>
          <a:endParaRPr lang="ko-KR" altLang="en-US" sz="120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738B960A-9C80-48D9-B0F5-45694B929D01}" type="sibTrans" cxnId="{52860D57-29C2-4D64-8A4E-99673C2B9DDE}">
      <dgm:prSet/>
      <dgm:spPr/>
      <dgm:t>
        <a:bodyPr/>
        <a:lstStyle/>
        <a:p>
          <a:pPr latinLnBrk="1"/>
          <a:endParaRPr lang="ko-KR" altLang="en-US" sz="120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F37579C1-6844-43E4-865E-72F0CD2987E6}">
      <dgm:prSet phldrT="[텍스트]" custT="1"/>
      <dgm:spPr>
        <a:solidFill>
          <a:srgbClr val="107AB0"/>
        </a:solidFill>
      </dgm:spPr>
      <dgm:t>
        <a:bodyPr/>
        <a:lstStyle/>
        <a:p>
          <a:pPr latinLnBrk="1"/>
          <a:r>
            <a:rPr lang="en-US" altLang="ko-KR" sz="4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4. </a:t>
          </a:r>
          <a:r>
            <a:rPr lang="ko-KR" altLang="en-US" sz="4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평가 방법</a:t>
          </a:r>
          <a:endParaRPr lang="ko-KR" altLang="en-US" sz="40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1162340E-61BB-4CFA-AC61-49D14B553419}" type="parTrans" cxnId="{D7CC5915-0DD4-40DA-9A01-881BE4F4DDD0}">
      <dgm:prSet/>
      <dgm:spPr/>
      <dgm:t>
        <a:bodyPr/>
        <a:lstStyle/>
        <a:p>
          <a:pPr latinLnBrk="1"/>
          <a:endParaRPr lang="ko-KR" altLang="en-US" sz="120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62344CF7-9E07-4292-98C1-229B85AA29BE}" type="sibTrans" cxnId="{D7CC5915-0DD4-40DA-9A01-881BE4F4DDD0}">
      <dgm:prSet/>
      <dgm:spPr/>
      <dgm:t>
        <a:bodyPr/>
        <a:lstStyle/>
        <a:p>
          <a:pPr latinLnBrk="1"/>
          <a:endParaRPr lang="ko-KR" altLang="en-US" sz="120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gm:t>
    </dgm:pt>
    <dgm:pt modelId="{96A197DE-0EB0-4536-A276-115F0E46F43B}" type="pres">
      <dgm:prSet presAssocID="{A27D5D76-76CA-498A-8C14-1E2C8369D224}" presName="Name0" presStyleCnt="0">
        <dgm:presLayoutVars>
          <dgm:chMax val="7"/>
          <dgm:chPref val="7"/>
          <dgm:dir/>
        </dgm:presLayoutVars>
      </dgm:prSet>
      <dgm:spPr/>
    </dgm:pt>
    <dgm:pt modelId="{4165A9F4-72E5-4543-A4D2-5CCB6CC01847}" type="pres">
      <dgm:prSet presAssocID="{A27D5D76-76CA-498A-8C14-1E2C8369D224}" presName="Name1" presStyleCnt="0"/>
      <dgm:spPr/>
    </dgm:pt>
    <dgm:pt modelId="{40AD67D8-32A9-4117-A27F-8C1A7621C917}" type="pres">
      <dgm:prSet presAssocID="{A27D5D76-76CA-498A-8C14-1E2C8369D224}" presName="cycle" presStyleCnt="0"/>
      <dgm:spPr/>
    </dgm:pt>
    <dgm:pt modelId="{4FD9D0BE-3B66-492B-BBC5-CA9B68F3D10F}" type="pres">
      <dgm:prSet presAssocID="{A27D5D76-76CA-498A-8C14-1E2C8369D224}" presName="srcNode" presStyleLbl="node1" presStyleIdx="0" presStyleCnt="4"/>
      <dgm:spPr/>
    </dgm:pt>
    <dgm:pt modelId="{0E25877C-4DEA-41FA-BC0A-75024E13D2FF}" type="pres">
      <dgm:prSet presAssocID="{A27D5D76-76CA-498A-8C14-1E2C8369D224}" presName="conn" presStyleLbl="parChTrans1D2" presStyleIdx="0" presStyleCnt="1"/>
      <dgm:spPr/>
    </dgm:pt>
    <dgm:pt modelId="{3C63223D-887B-41C7-980A-8F508E97EFA9}" type="pres">
      <dgm:prSet presAssocID="{A27D5D76-76CA-498A-8C14-1E2C8369D224}" presName="extraNode" presStyleLbl="node1" presStyleIdx="0" presStyleCnt="4"/>
      <dgm:spPr/>
    </dgm:pt>
    <dgm:pt modelId="{FAE639AD-3EB8-4FB4-875B-A27EB6E68245}" type="pres">
      <dgm:prSet presAssocID="{A27D5D76-76CA-498A-8C14-1E2C8369D224}" presName="dstNode" presStyleLbl="node1" presStyleIdx="0" presStyleCnt="4"/>
      <dgm:spPr/>
    </dgm:pt>
    <dgm:pt modelId="{4BB1C811-FE6B-4758-BAE2-60BA093C379C}" type="pres">
      <dgm:prSet presAssocID="{EA1148F8-4C8D-488D-965A-7BEF48D6641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AC1C18-EDF7-4675-B751-0896E80954BE}" type="pres">
      <dgm:prSet presAssocID="{EA1148F8-4C8D-488D-965A-7BEF48D66414}" presName="accent_1" presStyleCnt="0"/>
      <dgm:spPr/>
    </dgm:pt>
    <dgm:pt modelId="{B2F11622-A403-4989-80B3-C9D7E3B2F1A5}" type="pres">
      <dgm:prSet presAssocID="{EA1148F8-4C8D-488D-965A-7BEF48D66414}" presName="accentRepeatNode" presStyleLbl="solidFgAcc1" presStyleIdx="0" presStyleCnt="4"/>
      <dgm:spPr/>
    </dgm:pt>
    <dgm:pt modelId="{19A8F172-8665-43A6-9A5C-C2FC9F55C71D}" type="pres">
      <dgm:prSet presAssocID="{94EA2675-66A4-4164-B711-6F1B42869315}" presName="text_2" presStyleLbl="node1" presStyleIdx="1" presStyleCnt="4">
        <dgm:presLayoutVars>
          <dgm:bulletEnabled val="1"/>
        </dgm:presLayoutVars>
      </dgm:prSet>
      <dgm:spPr/>
    </dgm:pt>
    <dgm:pt modelId="{B0103028-B82E-4DCB-845C-A6A4C443BE8D}" type="pres">
      <dgm:prSet presAssocID="{94EA2675-66A4-4164-B711-6F1B42869315}" presName="accent_2" presStyleCnt="0"/>
      <dgm:spPr/>
    </dgm:pt>
    <dgm:pt modelId="{504D7D51-02B8-40A7-AC6F-FEEBDE20A254}" type="pres">
      <dgm:prSet presAssocID="{94EA2675-66A4-4164-B711-6F1B42869315}" presName="accentRepeatNode" presStyleLbl="solidFgAcc1" presStyleIdx="1" presStyleCnt="4"/>
      <dgm:spPr/>
    </dgm:pt>
    <dgm:pt modelId="{0009803A-F108-4B60-929C-83BE07CC0F7E}" type="pres">
      <dgm:prSet presAssocID="{2794DA6F-46B6-43C4-A770-FA2007A446B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64BC87-F7A7-4B37-8936-25A7FB5F1916}" type="pres">
      <dgm:prSet presAssocID="{2794DA6F-46B6-43C4-A770-FA2007A446B6}" presName="accent_3" presStyleCnt="0"/>
      <dgm:spPr/>
    </dgm:pt>
    <dgm:pt modelId="{536DB0A7-C829-41AB-A183-699BB730F269}" type="pres">
      <dgm:prSet presAssocID="{2794DA6F-46B6-43C4-A770-FA2007A446B6}" presName="accentRepeatNode" presStyleLbl="solidFgAcc1" presStyleIdx="2" presStyleCnt="4"/>
      <dgm:spPr/>
    </dgm:pt>
    <dgm:pt modelId="{D2EB7041-F7D3-48B3-9C3A-92049D322507}" type="pres">
      <dgm:prSet presAssocID="{F37579C1-6844-43E4-865E-72F0CD2987E6}" presName="text_4" presStyleLbl="node1" presStyleIdx="3" presStyleCnt="4">
        <dgm:presLayoutVars>
          <dgm:bulletEnabled val="1"/>
        </dgm:presLayoutVars>
      </dgm:prSet>
      <dgm:spPr/>
    </dgm:pt>
    <dgm:pt modelId="{E1DD74C6-5B32-48C0-9C3C-8045F56F4A10}" type="pres">
      <dgm:prSet presAssocID="{F37579C1-6844-43E4-865E-72F0CD2987E6}" presName="accent_4" presStyleCnt="0"/>
      <dgm:spPr/>
    </dgm:pt>
    <dgm:pt modelId="{B7D75C78-D198-4678-9B2C-6F25F03AF1F8}" type="pres">
      <dgm:prSet presAssocID="{F37579C1-6844-43E4-865E-72F0CD2987E6}" presName="accentRepeatNode" presStyleLbl="solidFgAcc1" presStyleIdx="3" presStyleCnt="4"/>
      <dgm:spPr/>
    </dgm:pt>
  </dgm:ptLst>
  <dgm:cxnLst>
    <dgm:cxn modelId="{42856F2F-0EBD-4C72-9501-4C4F673D19E7}" type="presOf" srcId="{A27D5D76-76CA-498A-8C14-1E2C8369D224}" destId="{96A197DE-0EB0-4536-A276-115F0E46F43B}" srcOrd="0" destOrd="0" presId="urn:microsoft.com/office/officeart/2008/layout/VerticalCurvedList"/>
    <dgm:cxn modelId="{6A63FF47-1B06-4869-9121-65936CA997B1}" type="presOf" srcId="{DF753880-2F48-4218-8C0F-44B53F9F195A}" destId="{0E25877C-4DEA-41FA-BC0A-75024E13D2FF}" srcOrd="0" destOrd="0" presId="urn:microsoft.com/office/officeart/2008/layout/VerticalCurvedList"/>
    <dgm:cxn modelId="{D7CC5915-0DD4-40DA-9A01-881BE4F4DDD0}" srcId="{A27D5D76-76CA-498A-8C14-1E2C8369D224}" destId="{F37579C1-6844-43E4-865E-72F0CD2987E6}" srcOrd="3" destOrd="0" parTransId="{1162340E-61BB-4CFA-AC61-49D14B553419}" sibTransId="{62344CF7-9E07-4292-98C1-229B85AA29BE}"/>
    <dgm:cxn modelId="{E6027740-107A-49B2-9DC9-87400A5F9CD9}" type="presOf" srcId="{F37579C1-6844-43E4-865E-72F0CD2987E6}" destId="{D2EB7041-F7D3-48B3-9C3A-92049D322507}" srcOrd="0" destOrd="0" presId="urn:microsoft.com/office/officeart/2008/layout/VerticalCurvedList"/>
    <dgm:cxn modelId="{244A95B6-9519-41E4-BBB1-4AD74F1573A7}" type="presOf" srcId="{2794DA6F-46B6-43C4-A770-FA2007A446B6}" destId="{0009803A-F108-4B60-929C-83BE07CC0F7E}" srcOrd="0" destOrd="0" presId="urn:microsoft.com/office/officeart/2008/layout/VerticalCurvedList"/>
    <dgm:cxn modelId="{52860D57-29C2-4D64-8A4E-99673C2B9DDE}" srcId="{A27D5D76-76CA-498A-8C14-1E2C8369D224}" destId="{2794DA6F-46B6-43C4-A770-FA2007A446B6}" srcOrd="2" destOrd="0" parTransId="{CE41BE54-FB56-4478-849D-38F563D4D538}" sibTransId="{738B960A-9C80-48D9-B0F5-45694B929D01}"/>
    <dgm:cxn modelId="{6286660A-81B5-4C89-B557-02A3E5AEA1B5}" type="presOf" srcId="{EA1148F8-4C8D-488D-965A-7BEF48D66414}" destId="{4BB1C811-FE6B-4758-BAE2-60BA093C379C}" srcOrd="0" destOrd="0" presId="urn:microsoft.com/office/officeart/2008/layout/VerticalCurvedList"/>
    <dgm:cxn modelId="{2F22CBCD-62FC-43C2-A747-298BC8DC7C8A}" type="presOf" srcId="{94EA2675-66A4-4164-B711-6F1B42869315}" destId="{19A8F172-8665-43A6-9A5C-C2FC9F55C71D}" srcOrd="0" destOrd="0" presId="urn:microsoft.com/office/officeart/2008/layout/VerticalCurvedList"/>
    <dgm:cxn modelId="{CC4BCD37-46C0-4EE9-98BC-825F8F27D8F5}" srcId="{A27D5D76-76CA-498A-8C14-1E2C8369D224}" destId="{EA1148F8-4C8D-488D-965A-7BEF48D66414}" srcOrd="0" destOrd="0" parTransId="{2602E0AE-DB9B-4FCB-B197-0740D6F8CAD5}" sibTransId="{DF753880-2F48-4218-8C0F-44B53F9F195A}"/>
    <dgm:cxn modelId="{F065552E-3634-4766-9C56-5BB370485DDB}" srcId="{A27D5D76-76CA-498A-8C14-1E2C8369D224}" destId="{94EA2675-66A4-4164-B711-6F1B42869315}" srcOrd="1" destOrd="0" parTransId="{D6D8BDAC-9F80-40FF-93ED-BBB5E7A2E501}" sibTransId="{6D203A27-9452-478C-ACF0-408081931F3C}"/>
    <dgm:cxn modelId="{E69A61BE-BC38-419F-8A82-F97A0B88A0B1}" type="presParOf" srcId="{96A197DE-0EB0-4536-A276-115F0E46F43B}" destId="{4165A9F4-72E5-4543-A4D2-5CCB6CC01847}" srcOrd="0" destOrd="0" presId="urn:microsoft.com/office/officeart/2008/layout/VerticalCurvedList"/>
    <dgm:cxn modelId="{8E6AE20F-D2CF-4D31-8A07-3A1137309FEA}" type="presParOf" srcId="{4165A9F4-72E5-4543-A4D2-5CCB6CC01847}" destId="{40AD67D8-32A9-4117-A27F-8C1A7621C917}" srcOrd="0" destOrd="0" presId="urn:microsoft.com/office/officeart/2008/layout/VerticalCurvedList"/>
    <dgm:cxn modelId="{6F9F3411-64A0-434C-96BF-53D4E79C0BE9}" type="presParOf" srcId="{40AD67D8-32A9-4117-A27F-8C1A7621C917}" destId="{4FD9D0BE-3B66-492B-BBC5-CA9B68F3D10F}" srcOrd="0" destOrd="0" presId="urn:microsoft.com/office/officeart/2008/layout/VerticalCurvedList"/>
    <dgm:cxn modelId="{268521B2-0837-4284-AF35-CFFBA840706B}" type="presParOf" srcId="{40AD67D8-32A9-4117-A27F-8C1A7621C917}" destId="{0E25877C-4DEA-41FA-BC0A-75024E13D2FF}" srcOrd="1" destOrd="0" presId="urn:microsoft.com/office/officeart/2008/layout/VerticalCurvedList"/>
    <dgm:cxn modelId="{3BFABFC2-A122-4AF2-9821-6F3B574AACA7}" type="presParOf" srcId="{40AD67D8-32A9-4117-A27F-8C1A7621C917}" destId="{3C63223D-887B-41C7-980A-8F508E97EFA9}" srcOrd="2" destOrd="0" presId="urn:microsoft.com/office/officeart/2008/layout/VerticalCurvedList"/>
    <dgm:cxn modelId="{49790F3A-433B-4F1E-A8FF-A31582AC20B3}" type="presParOf" srcId="{40AD67D8-32A9-4117-A27F-8C1A7621C917}" destId="{FAE639AD-3EB8-4FB4-875B-A27EB6E68245}" srcOrd="3" destOrd="0" presId="urn:microsoft.com/office/officeart/2008/layout/VerticalCurvedList"/>
    <dgm:cxn modelId="{12094FEA-E34C-4EBF-A893-C033B010429F}" type="presParOf" srcId="{4165A9F4-72E5-4543-A4D2-5CCB6CC01847}" destId="{4BB1C811-FE6B-4758-BAE2-60BA093C379C}" srcOrd="1" destOrd="0" presId="urn:microsoft.com/office/officeart/2008/layout/VerticalCurvedList"/>
    <dgm:cxn modelId="{F337637E-BE3C-40D9-8E37-4D3CB4ED18B8}" type="presParOf" srcId="{4165A9F4-72E5-4543-A4D2-5CCB6CC01847}" destId="{60AC1C18-EDF7-4675-B751-0896E80954BE}" srcOrd="2" destOrd="0" presId="urn:microsoft.com/office/officeart/2008/layout/VerticalCurvedList"/>
    <dgm:cxn modelId="{EE411842-202F-4C93-8A39-BA2AC622620D}" type="presParOf" srcId="{60AC1C18-EDF7-4675-B751-0896E80954BE}" destId="{B2F11622-A403-4989-80B3-C9D7E3B2F1A5}" srcOrd="0" destOrd="0" presId="urn:microsoft.com/office/officeart/2008/layout/VerticalCurvedList"/>
    <dgm:cxn modelId="{8A96FA1C-7C55-4C8B-89AB-E21CA0690174}" type="presParOf" srcId="{4165A9F4-72E5-4543-A4D2-5CCB6CC01847}" destId="{19A8F172-8665-43A6-9A5C-C2FC9F55C71D}" srcOrd="3" destOrd="0" presId="urn:microsoft.com/office/officeart/2008/layout/VerticalCurvedList"/>
    <dgm:cxn modelId="{27BDD77D-C2C9-460E-90C8-4688B2125A50}" type="presParOf" srcId="{4165A9F4-72E5-4543-A4D2-5CCB6CC01847}" destId="{B0103028-B82E-4DCB-845C-A6A4C443BE8D}" srcOrd="4" destOrd="0" presId="urn:microsoft.com/office/officeart/2008/layout/VerticalCurvedList"/>
    <dgm:cxn modelId="{E1CA4B32-88DA-4B3D-85BF-E27294CC283E}" type="presParOf" srcId="{B0103028-B82E-4DCB-845C-A6A4C443BE8D}" destId="{504D7D51-02B8-40A7-AC6F-FEEBDE20A254}" srcOrd="0" destOrd="0" presId="urn:microsoft.com/office/officeart/2008/layout/VerticalCurvedList"/>
    <dgm:cxn modelId="{585595C6-79F8-42E9-8F82-C7A5BEDD2314}" type="presParOf" srcId="{4165A9F4-72E5-4543-A4D2-5CCB6CC01847}" destId="{0009803A-F108-4B60-929C-83BE07CC0F7E}" srcOrd="5" destOrd="0" presId="urn:microsoft.com/office/officeart/2008/layout/VerticalCurvedList"/>
    <dgm:cxn modelId="{5CE6236F-5E10-4D0B-B712-6FB9D0418BD2}" type="presParOf" srcId="{4165A9F4-72E5-4543-A4D2-5CCB6CC01847}" destId="{3664BC87-F7A7-4B37-8936-25A7FB5F1916}" srcOrd="6" destOrd="0" presId="urn:microsoft.com/office/officeart/2008/layout/VerticalCurvedList"/>
    <dgm:cxn modelId="{1238A0FB-1FC7-4DA7-80A7-5C071438DF0B}" type="presParOf" srcId="{3664BC87-F7A7-4B37-8936-25A7FB5F1916}" destId="{536DB0A7-C829-41AB-A183-699BB730F269}" srcOrd="0" destOrd="0" presId="urn:microsoft.com/office/officeart/2008/layout/VerticalCurvedList"/>
    <dgm:cxn modelId="{CB71E16B-1212-469C-A00F-9AF7E955CBCE}" type="presParOf" srcId="{4165A9F4-72E5-4543-A4D2-5CCB6CC01847}" destId="{D2EB7041-F7D3-48B3-9C3A-92049D322507}" srcOrd="7" destOrd="0" presId="urn:microsoft.com/office/officeart/2008/layout/VerticalCurvedList"/>
    <dgm:cxn modelId="{FC387FDD-5681-4331-AA49-D89664BA8AD4}" type="presParOf" srcId="{4165A9F4-72E5-4543-A4D2-5CCB6CC01847}" destId="{E1DD74C6-5B32-48C0-9C3C-8045F56F4A10}" srcOrd="8" destOrd="0" presId="urn:microsoft.com/office/officeart/2008/layout/VerticalCurvedList"/>
    <dgm:cxn modelId="{1320A37E-5F09-40DF-B784-89882F937436}" type="presParOf" srcId="{E1DD74C6-5B32-48C0-9C3C-8045F56F4A10}" destId="{B7D75C78-D198-4678-9B2C-6F25F03AF1F8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5877C-4DEA-41FA-BC0A-75024E13D2FF}">
      <dsp:nvSpPr>
        <dsp:cNvPr id="0" name=""/>
        <dsp:cNvSpPr/>
      </dsp:nvSpPr>
      <dsp:spPr>
        <a:xfrm>
          <a:off x="-7767594" y="-1186827"/>
          <a:ext cx="9242418" cy="9242418"/>
        </a:xfrm>
        <a:prstGeom prst="blockArc">
          <a:avLst>
            <a:gd name="adj1" fmla="val 18900000"/>
            <a:gd name="adj2" fmla="val 2700000"/>
            <a:gd name="adj3" fmla="val 234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1C811-FE6B-4758-BAE2-60BA093C379C}">
      <dsp:nvSpPr>
        <dsp:cNvPr id="0" name=""/>
        <dsp:cNvSpPr/>
      </dsp:nvSpPr>
      <dsp:spPr>
        <a:xfrm>
          <a:off x="771474" y="528070"/>
          <a:ext cx="12540240" cy="1056690"/>
        </a:xfrm>
        <a:prstGeom prst="rect">
          <a:avLst/>
        </a:prstGeom>
        <a:solidFill>
          <a:srgbClr val="107AB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748" tIns="101600" rIns="101600" bIns="1016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000" kern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1. </a:t>
          </a:r>
          <a:r>
            <a:rPr lang="ko-KR" altLang="en-US" sz="4000" kern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프로젝트 개요</a:t>
          </a:r>
          <a:endParaRPr lang="ko-KR" altLang="en-US" sz="4000" kern="12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sp:txBody>
      <dsp:txXfrm>
        <a:off x="771474" y="528070"/>
        <a:ext cx="12540240" cy="1056690"/>
      </dsp:txXfrm>
    </dsp:sp>
    <dsp:sp modelId="{B2F11622-A403-4989-80B3-C9D7E3B2F1A5}">
      <dsp:nvSpPr>
        <dsp:cNvPr id="0" name=""/>
        <dsp:cNvSpPr/>
      </dsp:nvSpPr>
      <dsp:spPr>
        <a:xfrm>
          <a:off x="111042" y="395984"/>
          <a:ext cx="1320863" cy="1320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8F172-8665-43A6-9A5C-C2FC9F55C71D}">
      <dsp:nvSpPr>
        <dsp:cNvPr id="0" name=""/>
        <dsp:cNvSpPr/>
      </dsp:nvSpPr>
      <dsp:spPr>
        <a:xfrm>
          <a:off x="1377299" y="2113381"/>
          <a:ext cx="11934415" cy="1056690"/>
        </a:xfrm>
        <a:prstGeom prst="rect">
          <a:avLst/>
        </a:prstGeom>
        <a:solidFill>
          <a:srgbClr val="107AB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748" tIns="101600" rIns="101600" bIns="1016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000" kern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2. </a:t>
          </a:r>
          <a:r>
            <a:rPr lang="ko-KR" altLang="en-US" sz="4000" kern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추진 방안</a:t>
          </a:r>
          <a:endParaRPr lang="ko-KR" altLang="en-US" sz="4000" kern="12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sp:txBody>
      <dsp:txXfrm>
        <a:off x="1377299" y="2113381"/>
        <a:ext cx="11934415" cy="1056690"/>
      </dsp:txXfrm>
    </dsp:sp>
    <dsp:sp modelId="{504D7D51-02B8-40A7-AC6F-FEEBDE20A254}">
      <dsp:nvSpPr>
        <dsp:cNvPr id="0" name=""/>
        <dsp:cNvSpPr/>
      </dsp:nvSpPr>
      <dsp:spPr>
        <a:xfrm>
          <a:off x="716867" y="1981294"/>
          <a:ext cx="1320863" cy="1320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80718"/>
              <a:satOff val="-3780"/>
              <a:lumOff val="21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9803A-F108-4B60-929C-83BE07CC0F7E}">
      <dsp:nvSpPr>
        <dsp:cNvPr id="0" name=""/>
        <dsp:cNvSpPr/>
      </dsp:nvSpPr>
      <dsp:spPr>
        <a:xfrm>
          <a:off x="1377299" y="3698692"/>
          <a:ext cx="11934415" cy="1056690"/>
        </a:xfrm>
        <a:prstGeom prst="rect">
          <a:avLst/>
        </a:prstGeom>
        <a:solidFill>
          <a:srgbClr val="107AB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748" tIns="101600" rIns="101600" bIns="1016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000" kern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3. </a:t>
          </a:r>
          <a:r>
            <a:rPr lang="ko-KR" altLang="en-US" sz="4000" kern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개발 내용</a:t>
          </a:r>
          <a:endParaRPr lang="ko-KR" altLang="en-US" sz="4000" kern="12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sp:txBody>
      <dsp:txXfrm>
        <a:off x="1377299" y="3698692"/>
        <a:ext cx="11934415" cy="1056690"/>
      </dsp:txXfrm>
    </dsp:sp>
    <dsp:sp modelId="{536DB0A7-C829-41AB-A183-699BB730F269}">
      <dsp:nvSpPr>
        <dsp:cNvPr id="0" name=""/>
        <dsp:cNvSpPr/>
      </dsp:nvSpPr>
      <dsp:spPr>
        <a:xfrm>
          <a:off x="716867" y="3566605"/>
          <a:ext cx="1320863" cy="1320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361436"/>
              <a:satOff val="-7560"/>
              <a:lumOff val="420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B7041-F7D3-48B3-9C3A-92049D322507}">
      <dsp:nvSpPr>
        <dsp:cNvPr id="0" name=""/>
        <dsp:cNvSpPr/>
      </dsp:nvSpPr>
      <dsp:spPr>
        <a:xfrm>
          <a:off x="771474" y="5284002"/>
          <a:ext cx="12540240" cy="1056690"/>
        </a:xfrm>
        <a:prstGeom prst="rect">
          <a:avLst/>
        </a:prstGeom>
        <a:solidFill>
          <a:srgbClr val="107AB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748" tIns="101600" rIns="101600" bIns="101600" numCol="1" spcCol="1270" anchor="ctr" anchorCtr="0">
          <a:noAutofit/>
        </a:bodyPr>
        <a:lstStyle/>
        <a:p>
          <a:pPr lvl="0" algn="l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000" kern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4. </a:t>
          </a:r>
          <a:r>
            <a:rPr lang="ko-KR" altLang="en-US" sz="4000" kern="12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rPr>
            <a:t>평가 방법</a:t>
          </a:r>
          <a:endParaRPr lang="ko-KR" altLang="en-US" sz="4000" kern="1200" dirty="0">
            <a:latin typeface="배달의민족 주아" panose="02020603020101020101" pitchFamily="18" charset="-127"/>
            <a:ea typeface="배달의민족 주아" panose="02020603020101020101" pitchFamily="18" charset="-127"/>
          </a:endParaRPr>
        </a:p>
      </dsp:txBody>
      <dsp:txXfrm>
        <a:off x="771474" y="5284002"/>
        <a:ext cx="12540240" cy="1056690"/>
      </dsp:txXfrm>
    </dsp:sp>
    <dsp:sp modelId="{B7D75C78-D198-4678-9B2C-6F25F03AF1F8}">
      <dsp:nvSpPr>
        <dsp:cNvPr id="0" name=""/>
        <dsp:cNvSpPr/>
      </dsp:nvSpPr>
      <dsp:spPr>
        <a:xfrm>
          <a:off x="111042" y="5151916"/>
          <a:ext cx="1320863" cy="1320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180718"/>
              <a:satOff val="-3780"/>
              <a:lumOff val="21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55C2F-3421-4E5A-B6DE-5602A3BA1C4F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AED4D-59C4-4890-8376-06D0CE7D7A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6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47700"/>
            <a:ext cx="18288000" cy="6248400"/>
          </a:xfrm>
          <a:prstGeom prst="rect">
            <a:avLst/>
          </a:prstGeom>
          <a:solidFill>
            <a:srgbClr val="0181D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1828800" y="1104900"/>
            <a:ext cx="9067800" cy="52860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45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공공 </a:t>
            </a:r>
            <a:r>
              <a:rPr lang="ko-KR" altLang="en-US" sz="4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데이터를 활용한 </a:t>
            </a:r>
            <a:endParaRPr lang="en-US" altLang="ko-KR" sz="4500" b="1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45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서울특별시 </a:t>
            </a:r>
            <a:r>
              <a:rPr lang="ko-KR" altLang="en-US" sz="45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‘여성 </a:t>
            </a:r>
            <a:r>
              <a:rPr lang="en-US" altLang="ko-KR" sz="45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4500" b="1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인가구’</a:t>
            </a:r>
            <a:r>
              <a:rPr lang="ko-KR" altLang="en-US" sz="4500" b="1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안전성</a:t>
            </a:r>
            <a:r>
              <a:rPr lang="en-US" altLang="ko-KR" sz="4500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r>
              <a:rPr lang="ko-KR" altLang="en-US" sz="4500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4500" b="1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4500" b="1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 </a:t>
            </a:r>
            <a:r>
              <a:rPr lang="ko-KR" altLang="en-US" sz="45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 해결 방안 탐색 </a:t>
            </a:r>
            <a:endParaRPr lang="en-US" sz="45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82200" y="7581900"/>
            <a:ext cx="716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400" kern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개발 </a:t>
            </a:r>
            <a:r>
              <a:rPr lang="ko-KR" altLang="en-US" sz="2400" kern="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기간 </a:t>
            </a:r>
            <a:r>
              <a:rPr lang="en-US" altLang="ko-KR" sz="2400" kern="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en-US" altLang="ko-KR" sz="2400" kern="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2022.05.18 ~ 2022.06.08</a:t>
            </a:r>
            <a:r>
              <a:rPr lang="en-US" altLang="ko-KR" sz="2400" kern="0" spc="-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en-US" altLang="ko-KR" sz="2400" kern="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400" kern="0" spc="-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팀 </a:t>
            </a:r>
            <a:r>
              <a:rPr lang="ko-KR" altLang="en-US" sz="2400" kern="0" spc="-5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 </a:t>
            </a:r>
            <a:r>
              <a:rPr lang="en-US" altLang="ko-KR" sz="2400" kern="0" spc="-5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kern="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김해인</a:t>
            </a:r>
            <a:endParaRPr lang="ko-KR" altLang="en-US" sz="2400" kern="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400" kern="0" spc="-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팀 </a:t>
            </a:r>
            <a:r>
              <a:rPr lang="ko-KR" altLang="en-US" sz="2400" kern="0" spc="-5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원 </a:t>
            </a:r>
            <a:r>
              <a:rPr lang="en-US" altLang="ko-KR" sz="2400" kern="0" spc="-5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2400" kern="0" spc="-50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조가윤</a:t>
            </a:r>
            <a:r>
              <a:rPr lang="en-US" altLang="ko-KR" sz="2400" kern="0" spc="-5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2400" kern="0" spc="-50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주은정</a:t>
            </a:r>
            <a:endParaRPr lang="ko-KR" altLang="en-US" sz="2400" kern="0" dirty="0">
              <a:solidFill>
                <a:srgbClr val="000000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181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0601" y="4027456"/>
            <a:ext cx="8284511" cy="36753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kern="0" spc="300" dirty="0" smtClean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THANK</a:t>
            </a:r>
          </a:p>
          <a:p>
            <a:pPr algn="ctr"/>
            <a:r>
              <a:rPr lang="en-US" sz="7200" kern="0" spc="300" dirty="0" smtClean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1051" y="888890"/>
            <a:ext cx="826736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2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 소개</a:t>
            </a:r>
            <a:endParaRPr lang="en-US" sz="5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68800" y="0"/>
            <a:ext cx="3474988" cy="127996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800" kern="0" spc="800" dirty="0" smtClean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02</a:t>
            </a:r>
            <a:endParaRPr 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610317" y="3302794"/>
            <a:ext cx="3976526" cy="5415868"/>
            <a:chOff x="941052" y="2705100"/>
            <a:chExt cx="5292757" cy="65532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976009" y="2705100"/>
              <a:ext cx="5257800" cy="6553200"/>
            </a:xfrm>
            <a:prstGeom prst="roundRect">
              <a:avLst/>
            </a:prstGeom>
            <a:solidFill>
              <a:srgbClr val="0181D8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41052" y="6591300"/>
              <a:ext cx="5292757" cy="17875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김해인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수집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분석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070065" y="3269558"/>
            <a:ext cx="3976526" cy="5415868"/>
            <a:chOff x="941052" y="2705100"/>
            <a:chExt cx="5292757" cy="655320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76009" y="2705100"/>
              <a:ext cx="5257800" cy="6553200"/>
            </a:xfrm>
            <a:prstGeom prst="roundRect">
              <a:avLst/>
            </a:prstGeom>
            <a:solidFill>
              <a:srgbClr val="0181D8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1052" y="6591300"/>
              <a:ext cx="5292757" cy="17875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 err="1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조가윤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변환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시각화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529813" y="3266315"/>
            <a:ext cx="3976526" cy="5415868"/>
            <a:chOff x="941052" y="2705100"/>
            <a:chExt cx="5292757" cy="65532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976009" y="2705100"/>
              <a:ext cx="5257800" cy="6553200"/>
            </a:xfrm>
            <a:prstGeom prst="roundRect">
              <a:avLst/>
            </a:prstGeom>
            <a:solidFill>
              <a:srgbClr val="0181D8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1052" y="6591300"/>
              <a:ext cx="5292757" cy="17875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주은정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전처리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R </a:t>
              </a:r>
              <a:r>
                <a:rPr lang="ko-KR" altLang="en-US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분석</a:t>
              </a:r>
              <a:endPara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624" r="8967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42833" y="3641434"/>
            <a:ext cx="2638425" cy="28366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254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193" y="3641434"/>
            <a:ext cx="5488539" cy="28814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45" y="3635425"/>
            <a:ext cx="5414526" cy="2842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5"/>
          <p:cNvSpPr txBox="1"/>
          <p:nvPr/>
        </p:nvSpPr>
        <p:spPr>
          <a:xfrm>
            <a:off x="941051" y="888890"/>
            <a:ext cx="826736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2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en-US" sz="5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27" name="다이어그램 26"/>
          <p:cNvGraphicFramePr/>
          <p:nvPr>
            <p:extLst>
              <p:ext uri="{D42A27DB-BD31-4B8C-83A1-F6EECF244321}">
                <p14:modId xmlns:p14="http://schemas.microsoft.com/office/powerpoint/2010/main" val="2520716300"/>
              </p:ext>
            </p:extLst>
          </p:nvPr>
        </p:nvGraphicFramePr>
        <p:xfrm>
          <a:off x="4953000" y="2084736"/>
          <a:ext cx="13411200" cy="686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Object 6"/>
          <p:cNvSpPr txBox="1"/>
          <p:nvPr/>
        </p:nvSpPr>
        <p:spPr>
          <a:xfrm>
            <a:off x="17068800" y="448971"/>
            <a:ext cx="3474988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800" kern="0" spc="800" dirty="0" smtClean="0">
                <a:solidFill>
                  <a:srgbClr val="000000"/>
                </a:solidFill>
                <a:latin typeface="Gmarket Sans Bold" pitchFamily="34" charset="0"/>
              </a:rPr>
              <a:t>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디지털스토리] 문밖의 낯선 남성…불안한 혼자 사는 여성 | 연합뉴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876253"/>
            <a:ext cx="9525000" cy="557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5"/>
          <p:cNvSpPr txBox="1"/>
          <p:nvPr/>
        </p:nvSpPr>
        <p:spPr>
          <a:xfrm>
            <a:off x="941051" y="888890"/>
            <a:ext cx="826736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2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배경 및 목적</a:t>
            </a:r>
            <a:endParaRPr lang="en-US" sz="5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0270" y="3374532"/>
            <a:ext cx="2746005" cy="2269425"/>
          </a:xfrm>
          <a:prstGeom prst="rect">
            <a:avLst/>
          </a:prstGeom>
          <a:solidFill>
            <a:srgbClr val="018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가구 증가</a:t>
            </a:r>
            <a:endParaRPr lang="en-US" altLang="ko-KR" sz="28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0664" y="3392705"/>
            <a:ext cx="2746005" cy="226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0181D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여성 </a:t>
            </a:r>
            <a:r>
              <a:rPr lang="en-US" altLang="ko-KR" sz="2800" dirty="0" smtClean="0">
                <a:solidFill>
                  <a:srgbClr val="0181D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800" dirty="0" smtClean="0">
                <a:solidFill>
                  <a:srgbClr val="0181D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가구의 안전성 문제 대두</a:t>
            </a:r>
            <a:endParaRPr lang="en-US" altLang="ko-KR" sz="2800" dirty="0" smtClean="0">
              <a:solidFill>
                <a:srgbClr val="0181D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20269" y="5615471"/>
            <a:ext cx="2746005" cy="2269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0181D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낮은 정책 인지도 및 </a:t>
            </a:r>
            <a:r>
              <a:rPr lang="ko-KR" altLang="en-US" sz="2800" dirty="0" err="1">
                <a:solidFill>
                  <a:srgbClr val="0181D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범죄율</a:t>
            </a:r>
            <a:r>
              <a:rPr lang="ko-KR" altLang="en-US" sz="2800" dirty="0">
                <a:solidFill>
                  <a:srgbClr val="0181D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smtClean="0">
                <a:solidFill>
                  <a:srgbClr val="0181D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증가</a:t>
            </a:r>
            <a:endParaRPr lang="en-US" altLang="ko-KR" sz="2800" dirty="0" smtClean="0">
              <a:solidFill>
                <a:srgbClr val="0181D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60664" y="5615471"/>
            <a:ext cx="2746005" cy="2269425"/>
          </a:xfrm>
          <a:prstGeom prst="rect">
            <a:avLst/>
          </a:prstGeom>
          <a:solidFill>
            <a:srgbClr val="0181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 smtClean="0">
                <a:solidFill>
                  <a:schemeClr val="bg1"/>
                </a:solidFill>
              </a:rPr>
              <a:t>?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553200" y="0"/>
            <a:ext cx="11531748" cy="10096500"/>
            <a:chOff x="6553200" y="1481249"/>
            <a:chExt cx="11531748" cy="7624652"/>
          </a:xfrm>
        </p:grpSpPr>
        <p:sp>
          <p:nvSpPr>
            <p:cNvPr id="23" name="직사각형 22"/>
            <p:cNvSpPr/>
            <p:nvPr/>
          </p:nvSpPr>
          <p:spPr>
            <a:xfrm>
              <a:off x="6553200" y="1481249"/>
              <a:ext cx="11504812" cy="7624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실효성 있는 여성 안전 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정책 필요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!</a:t>
              </a:r>
              <a:endPara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628114" y="4678556"/>
              <a:ext cx="8456834" cy="1873828"/>
            </a:xfrm>
            <a:prstGeom prst="rect">
              <a:avLst/>
            </a:prstGeom>
            <a:solidFill>
              <a:srgbClr val="DF867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r>
                <a:rPr lang="ko-KR" altLang="en-US" sz="4000" dirty="0" err="1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인가구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여성 </a:t>
              </a:r>
              <a:r>
                <a:rPr lang="ko-KR" altLang="en-US" sz="40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안전 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정책 필요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!</a:t>
              </a:r>
              <a:endParaRPr lang="ko-KR" altLang="en-US" sz="4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" name="등호 2"/>
            <p:cNvSpPr/>
            <p:nvPr/>
          </p:nvSpPr>
          <p:spPr>
            <a:xfrm>
              <a:off x="6923291" y="5166522"/>
              <a:ext cx="2438378" cy="1110810"/>
            </a:xfrm>
            <a:prstGeom prst="mathEqual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Object 6"/>
          <p:cNvSpPr txBox="1"/>
          <p:nvPr/>
        </p:nvSpPr>
        <p:spPr>
          <a:xfrm>
            <a:off x="17068800" y="448971"/>
            <a:ext cx="3474988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800" kern="0" spc="800" dirty="0" smtClean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0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>
            <a:off x="8071862" y="3358209"/>
            <a:ext cx="4057254" cy="3262955"/>
          </a:xfrm>
          <a:prstGeom prst="triangle">
            <a:avLst/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bject 5"/>
          <p:cNvSpPr txBox="1"/>
          <p:nvPr/>
        </p:nvSpPr>
        <p:spPr>
          <a:xfrm>
            <a:off x="941051" y="888890"/>
            <a:ext cx="826736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2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 효과</a:t>
            </a:r>
            <a:endParaRPr lang="en-US" sz="5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129578" y="800100"/>
            <a:ext cx="3688080" cy="3676529"/>
            <a:chOff x="2971800" y="3086100"/>
            <a:chExt cx="4648200" cy="4267200"/>
          </a:xfrm>
          <a:solidFill>
            <a:srgbClr val="107AB0"/>
          </a:solidFill>
        </p:grpSpPr>
        <p:sp>
          <p:nvSpPr>
            <p:cNvPr id="2" name="타원 1"/>
            <p:cNvSpPr/>
            <p:nvPr/>
          </p:nvSpPr>
          <p:spPr>
            <a:xfrm>
              <a:off x="2971800" y="3086100"/>
              <a:ext cx="4648200" cy="4267200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85110" y="3854812"/>
              <a:ext cx="3948098" cy="22505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3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실효성 있는 </a:t>
              </a:r>
              <a:endParaRPr lang="en-US" altLang="ko-KR" sz="32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32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여성 </a:t>
              </a:r>
              <a:r>
                <a:rPr lang="ko-KR" altLang="en-US" sz="3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안전 정책 기대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334000" y="4782899"/>
            <a:ext cx="3688080" cy="3676529"/>
            <a:chOff x="2971800" y="3086100"/>
            <a:chExt cx="4648200" cy="4267200"/>
          </a:xfrm>
          <a:solidFill>
            <a:srgbClr val="FDC1C5"/>
          </a:solidFill>
        </p:grpSpPr>
        <p:sp>
          <p:nvSpPr>
            <p:cNvPr id="13" name="타원 12"/>
            <p:cNvSpPr/>
            <p:nvPr/>
          </p:nvSpPr>
          <p:spPr>
            <a:xfrm>
              <a:off x="2971800" y="3086100"/>
              <a:ext cx="4648200" cy="4267200"/>
            </a:xfrm>
            <a:prstGeom prst="ellipse">
              <a:avLst/>
            </a:prstGeom>
            <a:grpFill/>
            <a:ln w="38100">
              <a:solidFill>
                <a:srgbClr val="FDC1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91194" y="3854812"/>
              <a:ext cx="3135932" cy="2250510"/>
            </a:xfrm>
            <a:prstGeom prst="rect">
              <a:avLst/>
            </a:prstGeom>
            <a:grpFill/>
            <a:ln>
              <a:solidFill>
                <a:srgbClr val="FDC1C5"/>
              </a:solidFill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3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안전 거주 지역 </a:t>
              </a:r>
              <a:endPara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3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선택의 자유</a:t>
              </a:r>
              <a:endPara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1210186" y="4706310"/>
            <a:ext cx="3688080" cy="3676529"/>
            <a:chOff x="2971800" y="3086100"/>
            <a:chExt cx="4648200" cy="4267200"/>
          </a:xfrm>
          <a:solidFill>
            <a:srgbClr val="FD5956"/>
          </a:solidFill>
        </p:grpSpPr>
        <p:sp>
          <p:nvSpPr>
            <p:cNvPr id="16" name="타원 15"/>
            <p:cNvSpPr/>
            <p:nvPr/>
          </p:nvSpPr>
          <p:spPr>
            <a:xfrm>
              <a:off x="2971800" y="3086100"/>
              <a:ext cx="4648200" cy="4267200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79451" y="4584964"/>
              <a:ext cx="3032895" cy="1107394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32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주거 안전 보장</a:t>
              </a:r>
              <a:endPara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918043" y="1904541"/>
            <a:ext cx="4114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범죄발생 변수와 예방변수들에 따른 안전성을 파악할 수 있으며 이를 토대로 여성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인가구를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위한 행정정책등을 기대 할 수 있다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3618" y="8509859"/>
            <a:ext cx="4114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서울시 거주를 원하는 예비 여성 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인가구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공공데이터를 분석한 자료를 바탕으로 안전성이 높은 거주지를 선택할 수 있다</a:t>
            </a:r>
            <a:r>
              <a:rPr lang="en-US" altLang="ko-KR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 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96825" y="8516967"/>
            <a:ext cx="4114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 가구 여성 뿐만 아니라 남성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더 나아가 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해당 구에 거주하고 있는 거주민들의 </a:t>
            </a:r>
            <a:endParaRPr lang="en-US" altLang="ko-KR" dirty="0" smtClean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안전성을 확인 할 수 있는 지표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4" name="Object 6"/>
          <p:cNvSpPr txBox="1"/>
          <p:nvPr/>
        </p:nvSpPr>
        <p:spPr>
          <a:xfrm>
            <a:off x="17068800" y="448971"/>
            <a:ext cx="3474988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800" kern="0" spc="800" dirty="0" smtClean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5"/>
          <p:cNvSpPr txBox="1"/>
          <p:nvPr/>
        </p:nvSpPr>
        <p:spPr>
          <a:xfrm>
            <a:off x="949072" y="1877080"/>
            <a:ext cx="12622549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spc="2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위험요인과 </a:t>
            </a:r>
            <a:r>
              <a:rPr lang="ko-KR" altLang="en-US" sz="2800" kern="0" spc="200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예방요인</a:t>
            </a:r>
            <a:r>
              <a:rPr lang="ko-KR" altLang="en-US" sz="2800" kern="0" spc="2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간의 </a:t>
            </a:r>
            <a:r>
              <a:rPr lang="ko-KR" altLang="en-US" sz="2800" kern="0" spc="200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피어슨</a:t>
            </a:r>
            <a:r>
              <a:rPr lang="ko-KR" altLang="en-US" sz="2800" kern="0" spc="2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kern="0" spc="200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상관분석</a:t>
            </a:r>
            <a:endParaRPr 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792633"/>
            <a:ext cx="9525000" cy="5094067"/>
          </a:xfrm>
          <a:prstGeom prst="rect">
            <a:avLst/>
          </a:prstGeom>
        </p:spPr>
      </p:pic>
      <p:sp>
        <p:nvSpPr>
          <p:cNvPr id="19" name="Object 6"/>
          <p:cNvSpPr txBox="1"/>
          <p:nvPr/>
        </p:nvSpPr>
        <p:spPr>
          <a:xfrm>
            <a:off x="17068800" y="448971"/>
            <a:ext cx="3474988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800" kern="0" spc="800" dirty="0" smtClean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06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6600" y="839267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변수들 간의 상관분석을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진행하여 유의하지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않은 수를 제외하고</a:t>
            </a:r>
            <a:r>
              <a:rPr lang="en-US" altLang="ko-KR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예방요인과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위험요인이 유의한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상관관계를 가지고 있는지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파악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20" name="Object 5"/>
          <p:cNvSpPr txBox="1"/>
          <p:nvPr/>
        </p:nvSpPr>
        <p:spPr>
          <a:xfrm>
            <a:off x="941051" y="888890"/>
            <a:ext cx="826736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2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방법 </a:t>
            </a:r>
            <a:r>
              <a:rPr lang="en-US" altLang="ko-KR" sz="5000" kern="0" spc="2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en-US" sz="5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91632"/>
            <a:ext cx="14603412" cy="37219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068800" y="448971"/>
            <a:ext cx="3474988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800" kern="0" spc="800" dirty="0" smtClean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07</a:t>
            </a:r>
            <a:endParaRPr lang="en-US" dirty="0"/>
          </a:p>
        </p:txBody>
      </p:sp>
      <p:sp>
        <p:nvSpPr>
          <p:cNvPr id="7" name="Object 5"/>
          <p:cNvSpPr txBox="1"/>
          <p:nvPr/>
        </p:nvSpPr>
        <p:spPr>
          <a:xfrm>
            <a:off x="994442" y="1602566"/>
            <a:ext cx="16119728" cy="13311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kern="0" spc="200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Kmeans</a:t>
            </a:r>
            <a:r>
              <a:rPr lang="en-US" altLang="ko-KR" sz="2800" kern="0" spc="2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kern="0" spc="200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군집화를</a:t>
            </a:r>
            <a:r>
              <a:rPr lang="ko-KR" altLang="en-US" sz="2800" kern="0" spc="2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통한 </a:t>
            </a:r>
            <a:r>
              <a:rPr lang="ko-KR" altLang="en-US" sz="2800" kern="0" spc="200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군집유형</a:t>
            </a:r>
            <a:r>
              <a:rPr lang="ko-KR" altLang="en-US" sz="2800" kern="0" spc="2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분석</a:t>
            </a:r>
          </a:p>
          <a:p>
            <a:pPr>
              <a:lnSpc>
                <a:spcPct val="150000"/>
              </a:lnSpc>
            </a:pPr>
            <a:r>
              <a:rPr lang="en-US" altLang="ko-KR" sz="2800" kern="0" spc="2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(Elbow Method</a:t>
            </a:r>
            <a:r>
              <a:rPr lang="ko-KR" altLang="en-US" sz="2800" kern="0" spc="2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2800" kern="0" spc="2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Silhouette Method</a:t>
            </a:r>
            <a:r>
              <a:rPr lang="ko-KR" altLang="en-US" sz="2800" kern="0" spc="2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최적클러스터값 도출</a:t>
            </a:r>
            <a:r>
              <a:rPr lang="en-US" altLang="ko-KR" sz="2800" kern="0" spc="2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941051" y="888890"/>
            <a:ext cx="826736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2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방법 </a:t>
            </a:r>
            <a:r>
              <a:rPr lang="en-US" altLang="ko-KR" sz="5000" kern="0" spc="2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en-US" sz="5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62600" y="7672001"/>
            <a:ext cx="9144000" cy="92333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k-</a:t>
            </a: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means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알고리즘의 적정의 </a:t>
            </a: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k값을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찾기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위해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Elbow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Method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(</a:t>
            </a: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뾰족해지는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지점)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Silhouette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Method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(다른 대상과 비교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 </a:t>
            </a:r>
            <a:r>
              <a:rPr lang="ko-KR" altLang="en-US" dirty="0" err="1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통하여 최적의 </a:t>
            </a:r>
            <a:r>
              <a:rPr lang="ko-KR" altLang="en-US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k값을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구함</a:t>
            </a:r>
            <a:endParaRPr lang="ko-KR" altLang="en-US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6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760690"/>
            <a:ext cx="9312297" cy="67989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068800" y="448971"/>
            <a:ext cx="3474988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800" kern="0" spc="800" dirty="0" smtClean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08</a:t>
            </a:r>
            <a:endParaRPr lang="en-US" dirty="0"/>
          </a:p>
        </p:txBody>
      </p:sp>
      <p:sp>
        <p:nvSpPr>
          <p:cNvPr id="10" name="Object 5"/>
          <p:cNvSpPr txBox="1"/>
          <p:nvPr/>
        </p:nvSpPr>
        <p:spPr>
          <a:xfrm>
            <a:off x="994442" y="1639297"/>
            <a:ext cx="16119728" cy="6848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kern="0" spc="2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변수의 분포 시각화</a:t>
            </a:r>
          </a:p>
        </p:txBody>
      </p:sp>
      <p:sp>
        <p:nvSpPr>
          <p:cNvPr id="11" name="Object 5"/>
          <p:cNvSpPr txBox="1"/>
          <p:nvPr/>
        </p:nvSpPr>
        <p:spPr>
          <a:xfrm>
            <a:off x="941051" y="888890"/>
            <a:ext cx="826736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2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분석 방법 </a:t>
            </a:r>
            <a:r>
              <a:rPr lang="en-US" altLang="ko-KR" sz="5000" kern="0" spc="2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en-US" sz="5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91400" y="8823542"/>
            <a:ext cx="9144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각 자치구별 변수들의 분포를 </a:t>
            </a:r>
            <a:r>
              <a:rPr lang="ko-KR" altLang="en-US" dirty="0" smtClean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시각적으로 파악하기 </a:t>
            </a:r>
            <a:r>
              <a:rPr lang="ko-KR" altLang="en-US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용이하도록 시각화를 진행한다</a:t>
            </a:r>
          </a:p>
        </p:txBody>
      </p:sp>
    </p:spTree>
    <p:extLst>
      <p:ext uri="{BB962C8B-B14F-4D97-AF65-F5344CB8AC3E}">
        <p14:creationId xmlns:p14="http://schemas.microsoft.com/office/powerpoint/2010/main" val="298472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5"/>
          <p:cNvSpPr txBox="1"/>
          <p:nvPr/>
        </p:nvSpPr>
        <p:spPr>
          <a:xfrm>
            <a:off x="941051" y="888890"/>
            <a:ext cx="8267367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2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계획서</a:t>
            </a:r>
            <a:endParaRPr lang="en-US" sz="5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3700"/>
              </p:ext>
            </p:extLst>
          </p:nvPr>
        </p:nvGraphicFramePr>
        <p:xfrm>
          <a:off x="5486400" y="517380"/>
          <a:ext cx="10515592" cy="9502920"/>
        </p:xfrm>
        <a:graphic>
          <a:graphicData uri="http://schemas.openxmlformats.org/drawingml/2006/table">
            <a:tbl>
              <a:tblPr/>
              <a:tblGrid>
                <a:gridCol w="3336552">
                  <a:extLst>
                    <a:ext uri="{9D8B030D-6E8A-4147-A177-3AD203B41FA5}">
                      <a16:colId xmlns:a16="http://schemas.microsoft.com/office/drawing/2014/main" val="1511726109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3957018445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618122922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573908382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2228555920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27696949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3261820071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4106045672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1796263048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1247128291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3771276589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2331559561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192173376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1913181866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1157671813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1734203679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1687783182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34817932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2918346486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2870186040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2090642579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1723664286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2657979914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1781503081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318153129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1365002705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1073390317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1339034090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2387970692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1066835253"/>
                    </a:ext>
                  </a:extLst>
                </a:gridCol>
                <a:gridCol w="228563">
                  <a:extLst>
                    <a:ext uri="{9D8B030D-6E8A-4147-A177-3AD203B41FA5}">
                      <a16:colId xmlns:a16="http://schemas.microsoft.com/office/drawing/2014/main" val="431480190"/>
                    </a:ext>
                  </a:extLst>
                </a:gridCol>
                <a:gridCol w="322150">
                  <a:extLst>
                    <a:ext uri="{9D8B030D-6E8A-4147-A177-3AD203B41FA5}">
                      <a16:colId xmlns:a16="http://schemas.microsoft.com/office/drawing/2014/main" val="2692621341"/>
                    </a:ext>
                  </a:extLst>
                </a:gridCol>
              </a:tblGrid>
              <a:tr h="36703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구 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gridSpan="2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</a:t>
                      </a: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</a:t>
                      </a: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402700"/>
                  </a:ext>
                </a:extLst>
              </a:tr>
              <a:tr h="6305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FFFFFF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05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43119"/>
                  </a:ext>
                </a:extLst>
              </a:tr>
              <a:tr h="374906">
                <a:tc gridSpan="3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1.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분석대상 비즈니스의 이해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(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과제 정의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654953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▪ 요구사항 및 이슈 파악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265513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▪ 과제 관련 개념 및 이론 정리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789045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▪ 목적 정의 및 수행방안 설계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>
                      <a:noFill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228859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▪ 프로젝트 계획서 작성 및 제출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556529"/>
                  </a:ext>
                </a:extLst>
              </a:tr>
              <a:tr h="367037">
                <a:tc gridSpan="3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2.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데이터셋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21948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▪ </a:t>
                      </a:r>
                      <a:r>
                        <a:rPr lang="ko-KR" altLang="en-US" sz="1400" kern="0" spc="-8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데이터 수집 및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090441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▪ 목표 데이터를 구성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455092"/>
                  </a:ext>
                </a:extLst>
              </a:tr>
              <a:tr h="367037">
                <a:tc gridSpan="3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3.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데이터 전처리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08222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▪ </a:t>
                      </a:r>
                      <a:r>
                        <a:rPr lang="ko-KR" altLang="en-US" sz="1400" kern="0" spc="-8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데이터셋 정제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776979"/>
                  </a:ext>
                </a:extLst>
              </a:tr>
              <a:tr h="367037">
                <a:tc gridSpan="3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4.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데이터 변환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97048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▪ 변수 생성 및 선택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764075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▪ 데이터 변환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948505"/>
                  </a:ext>
                </a:extLst>
              </a:tr>
              <a:tr h="367037">
                <a:tc gridSpan="3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5.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데이터 마이닝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01223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▪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R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을 이용한 분석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918589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▪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Python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을 이용한 분석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698525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▪ 데이터 시각화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738692"/>
                  </a:ext>
                </a:extLst>
              </a:tr>
              <a:tr h="367037">
                <a:tc gridSpan="3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6.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데이터 마이닝 결과 평가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59620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▪ 결과에 대한 해석 및 평가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695103"/>
                  </a:ext>
                </a:extLst>
              </a:tr>
              <a:tr h="3670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7. 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결과 보고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980479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▪ 결과보고서 작성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024052"/>
                  </a:ext>
                </a:extLst>
              </a:tr>
              <a:tr h="3952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▪ 최종보고회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24662" marR="24662" marT="24662" marB="246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•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62743" marR="62743" marT="31372" marB="31372" anchor="ctr">
                    <a:lnL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5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E8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6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7912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068800" y="448971"/>
            <a:ext cx="3474988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800" kern="0" spc="800" dirty="0" smtClean="0">
                <a:solidFill>
                  <a:srgbClr val="000000"/>
                </a:solidFill>
                <a:latin typeface="Gmarket Sans Bold" pitchFamily="34" charset="0"/>
                <a:cs typeface="Gmarket Sans Bold" pitchFamily="34" charset="0"/>
              </a:rPr>
              <a:t>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5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444</Words>
  <Application>Microsoft Office PowerPoint</Application>
  <PresentationFormat>사용자 지정</PresentationFormat>
  <Paragraphs>147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배달의민족 한나체 Air</vt:lpstr>
      <vt:lpstr>배달의민족 주아</vt:lpstr>
      <vt:lpstr>Arial</vt:lpstr>
      <vt:lpstr>?? ??</vt:lpstr>
      <vt:lpstr>Calibri</vt:lpstr>
      <vt:lpstr>배달의민족 도현</vt:lpstr>
      <vt:lpstr>맑은 고딕</vt:lpstr>
      <vt:lpstr>Gmarket Sans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20</cp:revision>
  <dcterms:created xsi:type="dcterms:W3CDTF">2022-05-24T14:33:18Z</dcterms:created>
  <dcterms:modified xsi:type="dcterms:W3CDTF">2022-05-24T07:39:21Z</dcterms:modified>
</cp:coreProperties>
</file>