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Fraunces Extra Bold"/>
      <p:regular r:id="rId15"/>
    </p:embeddedFont>
    <p:embeddedFont>
      <p:font typeface="Fraunces Extra Bold"/>
      <p:regular r:id="rId16"/>
    </p:embeddedFont>
    <p:embeddedFont>
      <p:font typeface="Nobile"/>
      <p:regular r:id="rId17"/>
    </p:embeddedFont>
    <p:embeddedFont>
      <p:font typeface="Nobile"/>
      <p:regular r:id="rId18"/>
    </p:embeddedFont>
    <p:embeddedFont>
      <p:font typeface="Nobile"/>
      <p:regular r:id="rId19"/>
    </p:embeddedFont>
    <p:embeddedFont>
      <p:font typeface="Nobile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05501"/>
            <a:ext cx="75564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b="1" spc="-11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Teclado Virtual Inclusivo con Autocompletado por IA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6280190" y="3643313"/>
            <a:ext cx="75564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Presentado por: HAEL NAVA RIVKÁ HANNA</a:t>
            </a:r>
            <a:endParaRPr lang="en-US" sz="1550" dirty="0"/>
          </a:p>
        </p:txBody>
      </p:sp>
      <p:sp>
        <p:nvSpPr>
          <p:cNvPr id="5" name="Text 2"/>
          <p:cNvSpPr/>
          <p:nvPr/>
        </p:nvSpPr>
        <p:spPr>
          <a:xfrm>
            <a:off x="6280190" y="4184094"/>
            <a:ext cx="75564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Catedrático: JESUS LEONARDO LOPEZ HERNANDEZ</a:t>
            </a:r>
            <a:endParaRPr lang="en-US" sz="1550" dirty="0"/>
          </a:p>
        </p:txBody>
      </p:sp>
      <p:sp>
        <p:nvSpPr>
          <p:cNvPr id="6" name="Text 3"/>
          <p:cNvSpPr/>
          <p:nvPr/>
        </p:nvSpPr>
        <p:spPr>
          <a:xfrm>
            <a:off x="6280190" y="4724876"/>
            <a:ext cx="75564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Facultad de Negocios y Tecnologías - Campus Ixtaczoquitlán, Región Orizaba-Córdoba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6280190" y="5583198"/>
            <a:ext cx="75564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13 de junio de 2025</a:t>
            </a:r>
            <a:endParaRPr lang="en-US" sz="15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587097"/>
            <a:ext cx="6380798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b="1" spc="-11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Planteamiento del Problema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6280190" y="1504831"/>
            <a:ext cx="7556421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Las personas con discapacidad motriz severa o parcial enfrentan grandes retos para interactuar con computadoras, limitando su comunicación, acceso a la información y autonomía. Los dispositivos de asistencia actuales son costosos o complejos de implementar, creando una barrera significativa.</a:t>
            </a:r>
            <a:endParaRPr lang="en-US" sz="1550" dirty="0"/>
          </a:p>
        </p:txBody>
      </p:sp>
      <p:sp>
        <p:nvSpPr>
          <p:cNvPr id="5" name="Text 2"/>
          <p:cNvSpPr/>
          <p:nvPr/>
        </p:nvSpPr>
        <p:spPr>
          <a:xfrm>
            <a:off x="6280190" y="2998232"/>
            <a:ext cx="7556421" cy="1587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Este proyecto busca ofrecer una solución accesible y económica utilizando inteligencia artificial y visión por computadora. Desarrollamos un teclado virtual controlado por gestos o parpadeos, con autocompletado de palabras basado en aprendizaje automático, para reducir el esfuerzo al escribir y mejorar la comunicación.</a:t>
            </a:r>
            <a:endParaRPr lang="en-US" sz="1550" dirty="0"/>
          </a:p>
        </p:txBody>
      </p:sp>
      <p:sp>
        <p:nvSpPr>
          <p:cNvPr id="6" name="Shape 3"/>
          <p:cNvSpPr/>
          <p:nvPr/>
        </p:nvSpPr>
        <p:spPr>
          <a:xfrm>
            <a:off x="6280190" y="4809173"/>
            <a:ext cx="3679031" cy="1476256"/>
          </a:xfrm>
          <a:prstGeom prst="roundRect">
            <a:avLst>
              <a:gd name="adj" fmla="val 564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486168" y="501515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b="1" spc="-59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Retos de Interacción</a:t>
            </a:r>
            <a:endParaRPr lang="en-US" sz="1950" dirty="0"/>
          </a:p>
        </p:txBody>
      </p:sp>
      <p:sp>
        <p:nvSpPr>
          <p:cNvPr id="8" name="Text 5"/>
          <p:cNvSpPr/>
          <p:nvPr/>
        </p:nvSpPr>
        <p:spPr>
          <a:xfrm>
            <a:off x="6486168" y="5444371"/>
            <a:ext cx="326707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Dificultad para comunicarse y acceder a información.</a:t>
            </a:r>
            <a:endParaRPr lang="en-US" sz="1550" dirty="0"/>
          </a:p>
        </p:txBody>
      </p:sp>
      <p:sp>
        <p:nvSpPr>
          <p:cNvPr id="9" name="Shape 6"/>
          <p:cNvSpPr/>
          <p:nvPr/>
        </p:nvSpPr>
        <p:spPr>
          <a:xfrm>
            <a:off x="10157579" y="4809173"/>
            <a:ext cx="3679031" cy="1476256"/>
          </a:xfrm>
          <a:prstGeom prst="roundRect">
            <a:avLst>
              <a:gd name="adj" fmla="val 564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363557" y="501515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b="1" spc="-59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Costos Elevados</a:t>
            </a:r>
            <a:endParaRPr lang="en-US" sz="1950" dirty="0"/>
          </a:p>
        </p:txBody>
      </p:sp>
      <p:sp>
        <p:nvSpPr>
          <p:cNvPr id="11" name="Text 8"/>
          <p:cNvSpPr/>
          <p:nvPr/>
        </p:nvSpPr>
        <p:spPr>
          <a:xfrm>
            <a:off x="10363557" y="5444371"/>
            <a:ext cx="326707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Dispositivos de asistencia actuales son caros y complejos.</a:t>
            </a:r>
            <a:endParaRPr lang="en-US" sz="1550" dirty="0"/>
          </a:p>
        </p:txBody>
      </p:sp>
      <p:sp>
        <p:nvSpPr>
          <p:cNvPr id="12" name="Shape 9"/>
          <p:cNvSpPr/>
          <p:nvPr/>
        </p:nvSpPr>
        <p:spPr>
          <a:xfrm>
            <a:off x="6280190" y="6483787"/>
            <a:ext cx="7556421" cy="1158716"/>
          </a:xfrm>
          <a:prstGeom prst="roundRect">
            <a:avLst>
              <a:gd name="adj" fmla="val 719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486168" y="6689765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b="1" spc="-59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Solución Accesible</a:t>
            </a:r>
            <a:endParaRPr lang="en-US" sz="1950" dirty="0"/>
          </a:p>
        </p:txBody>
      </p:sp>
      <p:sp>
        <p:nvSpPr>
          <p:cNvPr id="14" name="Text 11"/>
          <p:cNvSpPr/>
          <p:nvPr/>
        </p:nvSpPr>
        <p:spPr>
          <a:xfrm>
            <a:off x="6486168" y="7118985"/>
            <a:ext cx="714446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Teclado virtual con IA y visión por computadora.</a:t>
            </a:r>
            <a:endParaRPr lang="en-US" sz="15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28919"/>
            <a:ext cx="8599408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b="1" spc="-11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Arquitectura de la Solución Propuesta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2845832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sistema está compuesto por módulos clave que trabajan en conjunto para ofrecer una experiencia de usuario fluida y eficiente. La visión por computadora detecta gestos, mientras que el procesamiento de lenguaje natural predice palabras, todo integrado en una interfaz visual intuitiva.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793790" y="3704153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 diagrama de arquitectura detalla la interacción entre estos componentes, mostrando cómo la detección de manos y el modelo de lenguaje se combinan para el autocompletado y el control por parpadeo opcional.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793790" y="4760833"/>
            <a:ext cx="2786896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b="1" spc="-59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Visión por Computadora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793790" y="5269349"/>
            <a:ext cx="2897624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Detección de gestos (índice y pulgar) o parpadeo para selección.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4183142" y="4760833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b="1" spc="-59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Interfaz Visual</a:t>
            </a:r>
            <a:endParaRPr lang="en-US" sz="1950" dirty="0"/>
          </a:p>
        </p:txBody>
      </p:sp>
      <p:sp>
        <p:nvSpPr>
          <p:cNvPr id="8" name="Text 6"/>
          <p:cNvSpPr/>
          <p:nvPr/>
        </p:nvSpPr>
        <p:spPr>
          <a:xfrm>
            <a:off x="4183142" y="5269349"/>
            <a:ext cx="2897624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Teclado virtual dibujado en tiempo real con retroalimentación.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7572494" y="4760833"/>
            <a:ext cx="2897624" cy="620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b="1" spc="-59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Procesamiento de Lenguaje Natural</a:t>
            </a:r>
            <a:endParaRPr lang="en-US" sz="1950" dirty="0"/>
          </a:p>
        </p:txBody>
      </p:sp>
      <p:sp>
        <p:nvSpPr>
          <p:cNvPr id="10" name="Text 8"/>
          <p:cNvSpPr/>
          <p:nvPr/>
        </p:nvSpPr>
        <p:spPr>
          <a:xfrm>
            <a:off x="7572494" y="5579507"/>
            <a:ext cx="2897624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Modelo LSTM entrenado para predecir palabras en español.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10961846" y="4760833"/>
            <a:ext cx="2897624" cy="620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b="1" spc="-59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Sistema de Autocompletado</a:t>
            </a:r>
            <a:endParaRPr lang="en-US" sz="1950" dirty="0"/>
          </a:p>
        </p:txBody>
      </p:sp>
      <p:sp>
        <p:nvSpPr>
          <p:cNvPr id="12" name="Text 10"/>
          <p:cNvSpPr/>
          <p:nvPr/>
        </p:nvSpPr>
        <p:spPr>
          <a:xfrm>
            <a:off x="10961846" y="5579507"/>
            <a:ext cx="2897624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Sugiere la siguiente palabra basándose en el texto escrito.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2590" y="714613"/>
            <a:ext cx="5591889" cy="5644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00"/>
              </a:lnSpc>
              <a:buNone/>
            </a:pPr>
            <a:r>
              <a:rPr lang="en-US" sz="3550" b="1" spc="-10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Módulos Clave del Sistema</a:t>
            </a:r>
            <a:endParaRPr lang="en-US" sz="3550" dirty="0"/>
          </a:p>
        </p:txBody>
      </p:sp>
      <p:sp>
        <p:nvSpPr>
          <p:cNvPr id="4" name="Text 1"/>
          <p:cNvSpPr/>
          <p:nvPr/>
        </p:nvSpPr>
        <p:spPr>
          <a:xfrm>
            <a:off x="722590" y="1550075"/>
            <a:ext cx="7698819" cy="1155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spc="-28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 solución propuesta integra varios módulos esenciales para su funcionamiento. Desde la detección de gestos hasta la predicción de texto, cada componente juega un papel crucial en la accesibilidad y eficiencia del teclado virtual. El control por parpadeo añade una capa adicional de flexibilidad para los usuarios.</a:t>
            </a:r>
            <a:endParaRPr lang="en-US" sz="140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90" y="2909173"/>
            <a:ext cx="451604" cy="45160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399937" y="3016329"/>
            <a:ext cx="1738432" cy="5645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spc="-53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Visión por Computadora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1399937" y="3689271"/>
            <a:ext cx="1738432" cy="1155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spc="-28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OpenCV + MediaPipe para detección de gestos y parpadeo.</a:t>
            </a:r>
            <a:endParaRPr lang="en-US" sz="140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111" y="2909173"/>
            <a:ext cx="451604" cy="45160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041458" y="3016329"/>
            <a:ext cx="1738432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spc="-53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Interfaz Visual</a:t>
            </a:r>
            <a:endParaRPr lang="en-US" sz="1750" dirty="0"/>
          </a:p>
        </p:txBody>
      </p:sp>
      <p:sp>
        <p:nvSpPr>
          <p:cNvPr id="10" name="Text 5"/>
          <p:cNvSpPr/>
          <p:nvPr/>
        </p:nvSpPr>
        <p:spPr>
          <a:xfrm>
            <a:off x="4041458" y="3406973"/>
            <a:ext cx="1738432" cy="866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spc="-28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Teclado virtual con retroalimentación en tiempo real.</a:t>
            </a:r>
            <a:endParaRPr lang="en-US" sz="140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632" y="2909173"/>
            <a:ext cx="451604" cy="45160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6682978" y="3016329"/>
            <a:ext cx="1738432" cy="8468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spc="-53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Procesamiento de Lenguaje Natural</a:t>
            </a: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6682978" y="3971568"/>
            <a:ext cx="1738432" cy="866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spc="-28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TensorFlow + Keras para predicción de palabras en español.</a:t>
            </a:r>
            <a:endParaRPr lang="en-US" sz="140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590" y="5296733"/>
            <a:ext cx="451604" cy="451604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399937" y="5403890"/>
            <a:ext cx="1738432" cy="8468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spc="-53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Sistema de Autocompletado</a:t>
            </a:r>
            <a:endParaRPr lang="en-US" sz="1750" dirty="0"/>
          </a:p>
        </p:txBody>
      </p:sp>
      <p:sp>
        <p:nvSpPr>
          <p:cNvPr id="16" name="Text 9"/>
          <p:cNvSpPr/>
          <p:nvPr/>
        </p:nvSpPr>
        <p:spPr>
          <a:xfrm>
            <a:off x="1399937" y="6359128"/>
            <a:ext cx="1738432" cy="1155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spc="-28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Sugiere palabras basándose en el texto previamente escrito.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75792"/>
            <a:ext cx="4961811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b="1" spc="-11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Desarrollo y Prototipo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2592705"/>
            <a:ext cx="13042821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prototipo del teclado virtual fue desarrollado en Python, utilizando bibliotecas como OpenCV y MediaPipe para la captura y procesamiento de imágenes, y TensorFlow.keras para el modelo de predicción de texto. Se diseñó una interfaz visual similar a un teclado QWERTY, donde el usuario selecciona letras mediante un gesto de toque entre los dedos índice y pulgar.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793790" y="3768566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Una característica clave es la tecla "ACEPTAR", que permite insertar sugerencias del autocompletador sin borrar el texto previo, facilitando una escritura más fluida y eficiente para personas con movilidad reducida.</a:t>
            </a:r>
            <a:endParaRPr lang="en-US" sz="1550" dirty="0"/>
          </a:p>
        </p:txBody>
      </p:sp>
      <p:sp>
        <p:nvSpPr>
          <p:cNvPr id="5" name="Shape 3"/>
          <p:cNvSpPr/>
          <p:nvPr/>
        </p:nvSpPr>
        <p:spPr>
          <a:xfrm>
            <a:off x="793790" y="4626888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438632" y="469511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b="1" spc="-59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Interfaz QWERTY</a:t>
            </a:r>
            <a:endParaRPr lang="en-US" sz="1950" dirty="0"/>
          </a:p>
        </p:txBody>
      </p:sp>
      <p:sp>
        <p:nvSpPr>
          <p:cNvPr id="7" name="Text 5"/>
          <p:cNvSpPr/>
          <p:nvPr/>
        </p:nvSpPr>
        <p:spPr>
          <a:xfrm>
            <a:off x="1438632" y="5124331"/>
            <a:ext cx="575250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Diseño familiar para facilitar la adaptación del usuario.</a:t>
            </a:r>
            <a:endParaRPr lang="en-US" sz="1550" dirty="0"/>
          </a:p>
        </p:txBody>
      </p:sp>
      <p:sp>
        <p:nvSpPr>
          <p:cNvPr id="8" name="Shape 6"/>
          <p:cNvSpPr/>
          <p:nvPr/>
        </p:nvSpPr>
        <p:spPr>
          <a:xfrm>
            <a:off x="7439144" y="4626888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8083987" y="469511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b="1" spc="-59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Selección por Gesto</a:t>
            </a:r>
            <a:endParaRPr lang="en-US" sz="1950" dirty="0"/>
          </a:p>
        </p:txBody>
      </p:sp>
      <p:sp>
        <p:nvSpPr>
          <p:cNvPr id="10" name="Text 8"/>
          <p:cNvSpPr/>
          <p:nvPr/>
        </p:nvSpPr>
        <p:spPr>
          <a:xfrm>
            <a:off x="8083987" y="5124331"/>
            <a:ext cx="575262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Toque entre índice y pulgar para seleccionar letras.</a:t>
            </a:r>
            <a:endParaRPr lang="en-US" sz="1550" dirty="0"/>
          </a:p>
        </p:txBody>
      </p:sp>
      <p:sp>
        <p:nvSpPr>
          <p:cNvPr id="11" name="Shape 9"/>
          <p:cNvSpPr/>
          <p:nvPr/>
        </p:nvSpPr>
        <p:spPr>
          <a:xfrm>
            <a:off x="793790" y="5838706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438632" y="5906929"/>
            <a:ext cx="3175040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b="1" spc="-59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Autocompletado Inteligente</a:t>
            </a:r>
            <a:endParaRPr lang="en-US" sz="1950" dirty="0"/>
          </a:p>
        </p:txBody>
      </p:sp>
      <p:sp>
        <p:nvSpPr>
          <p:cNvPr id="13" name="Text 11"/>
          <p:cNvSpPr/>
          <p:nvPr/>
        </p:nvSpPr>
        <p:spPr>
          <a:xfrm>
            <a:off x="1438632" y="6336149"/>
            <a:ext cx="575250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Sugerencias de palabras basadas en el contexto.</a:t>
            </a:r>
            <a:endParaRPr lang="en-US" sz="1550" dirty="0"/>
          </a:p>
        </p:txBody>
      </p:sp>
      <p:sp>
        <p:nvSpPr>
          <p:cNvPr id="14" name="Shape 12"/>
          <p:cNvSpPr/>
          <p:nvPr/>
        </p:nvSpPr>
        <p:spPr>
          <a:xfrm>
            <a:off x="7439144" y="5838706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8083987" y="5906929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b="1" spc="-59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Tecla "ACEPTAR"</a:t>
            </a:r>
            <a:endParaRPr lang="en-US" sz="1950" dirty="0"/>
          </a:p>
        </p:txBody>
      </p:sp>
      <p:sp>
        <p:nvSpPr>
          <p:cNvPr id="16" name="Text 14"/>
          <p:cNvSpPr/>
          <p:nvPr/>
        </p:nvSpPr>
        <p:spPr>
          <a:xfrm>
            <a:off x="8083987" y="6336149"/>
            <a:ext cx="575262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Permite insertar sugerencias sin borrar texto.</a:t>
            </a:r>
            <a:endParaRPr lang="en-US" sz="15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3425" y="505063"/>
            <a:ext cx="7614285" cy="5729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500"/>
              </a:lnSpc>
              <a:buNone/>
            </a:pPr>
            <a:r>
              <a:rPr lang="en-US" sz="3600" b="1" spc="-108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Implementación de Funciones Clave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733425" y="1444704"/>
            <a:ext cx="13163550" cy="8801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00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 implementación del teclado virtual se basa en funciones específicas que permiten la interacción y el procesamiento de texto. La detección de toque y el dibujo del teclado son fundamentales para la interfaz, mientras que la predicción de palabras y el manejo de eventos como DEL o SPACE aseguran la funcionalidad completa.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733425" y="2531031"/>
            <a:ext cx="13163550" cy="5867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00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MediaPipe Hands y Face Mesh son cruciales para registrar los gestos del usuario, y las funciones de OpenCV se utilizan para la visualización del texto y las sugerencias en pantalla.</a:t>
            </a:r>
            <a:endParaRPr lang="en-US" sz="14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425" y="3323987"/>
            <a:ext cx="916781" cy="110013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833563" y="3507343"/>
            <a:ext cx="2291953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spc="-54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detectar_toque()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1833563" y="3903821"/>
            <a:ext cx="12063412" cy="2933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00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Calcula distancia entre índice y pulgar para selección.</a:t>
            </a:r>
            <a:endParaRPr lang="en-US" sz="140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4424124"/>
            <a:ext cx="916781" cy="110013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833563" y="4607481"/>
            <a:ext cx="2291953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spc="-54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dibujar_teclado()</a:t>
            </a:r>
            <a:endParaRPr lang="en-US" sz="1800" dirty="0"/>
          </a:p>
        </p:txBody>
      </p:sp>
      <p:sp>
        <p:nvSpPr>
          <p:cNvPr id="10" name="Text 6"/>
          <p:cNvSpPr/>
          <p:nvPr/>
        </p:nvSpPr>
        <p:spPr>
          <a:xfrm>
            <a:off x="1833563" y="5003959"/>
            <a:ext cx="12063412" cy="2933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00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Dibuja el teclado visual con retroalimentación.</a:t>
            </a:r>
            <a:endParaRPr lang="en-US" sz="140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5524262"/>
            <a:ext cx="916781" cy="110013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833563" y="5707618"/>
            <a:ext cx="2291953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spc="-54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predecir_palabra()</a:t>
            </a:r>
            <a:endParaRPr lang="en-US" sz="1800" dirty="0"/>
          </a:p>
        </p:txBody>
      </p:sp>
      <p:sp>
        <p:nvSpPr>
          <p:cNvPr id="13" name="Text 8"/>
          <p:cNvSpPr/>
          <p:nvPr/>
        </p:nvSpPr>
        <p:spPr>
          <a:xfrm>
            <a:off x="1833563" y="6104096"/>
            <a:ext cx="12063412" cy="2933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00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Tokeniza y predice la siguiente palabra con modelo LSTM.</a:t>
            </a:r>
            <a:endParaRPr lang="en-US" sz="140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" y="6624399"/>
            <a:ext cx="916781" cy="1100138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833563" y="6807756"/>
            <a:ext cx="2312670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spc="-54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MediaPipe Integration</a:t>
            </a:r>
            <a:endParaRPr lang="en-US" sz="1800" dirty="0"/>
          </a:p>
        </p:txBody>
      </p:sp>
      <p:sp>
        <p:nvSpPr>
          <p:cNvPr id="16" name="Text 10"/>
          <p:cNvSpPr/>
          <p:nvPr/>
        </p:nvSpPr>
        <p:spPr>
          <a:xfrm>
            <a:off x="1833563" y="7204234"/>
            <a:ext cx="12063412" cy="2933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00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Detección de manos y parpadeo para control.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49868"/>
            <a:ext cx="4961811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b="1" spc="-11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Pruebas y Resultados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1866781"/>
            <a:ext cx="13042821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 realizaron pruebas exhaustivas para simular el uso del teclado por parte de personas con movilidad limitada. Los resultados obtenidos fueron en su mayoría correctos, demostrando la viabilidad y eficacia del sistema en diversas situaciones de interacción. Esto valida el potencial del teclado virtual para mejorar la comunicación.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793790" y="3042642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Aunque se identificaron algunas limitaciones, como la sensibilidad a las condiciones de luz, el rendimiento general fue positivo, confirmando que la solución cumple con sus objetivos principales.</a:t>
            </a:r>
            <a:endParaRPr lang="en-US" sz="1550" dirty="0"/>
          </a:p>
        </p:txBody>
      </p:sp>
      <p:sp>
        <p:nvSpPr>
          <p:cNvPr id="5" name="Shape 3"/>
          <p:cNvSpPr/>
          <p:nvPr/>
        </p:nvSpPr>
        <p:spPr>
          <a:xfrm>
            <a:off x="793790" y="3900964"/>
            <a:ext cx="13042821" cy="3478768"/>
          </a:xfrm>
          <a:prstGeom prst="roundRect">
            <a:avLst>
              <a:gd name="adj" fmla="val 239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01410" y="3908584"/>
            <a:ext cx="13026271" cy="5709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1001197" y="4035266"/>
            <a:ext cx="394108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Prueba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5346621" y="4035266"/>
            <a:ext cx="393727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Resultado Esperado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9688235" y="4035266"/>
            <a:ext cx="394108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Resultado Obtenido</a:t>
            </a:r>
            <a:endParaRPr lang="en-US" sz="1550" dirty="0"/>
          </a:p>
        </p:txBody>
      </p:sp>
      <p:sp>
        <p:nvSpPr>
          <p:cNvPr id="10" name="Shape 8"/>
          <p:cNvSpPr/>
          <p:nvPr/>
        </p:nvSpPr>
        <p:spPr>
          <a:xfrm>
            <a:off x="801410" y="4479488"/>
            <a:ext cx="13026271" cy="57852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001197" y="4606171"/>
            <a:ext cx="394108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Selección de letra por gesto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5346621" y="4606171"/>
            <a:ext cx="393727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Letra insertada</a:t>
            </a:r>
            <a:endParaRPr lang="en-US" sz="1550" dirty="0"/>
          </a:p>
        </p:txBody>
      </p:sp>
      <p:sp>
        <p:nvSpPr>
          <p:cNvPr id="13" name="Text 11"/>
          <p:cNvSpPr/>
          <p:nvPr/>
        </p:nvSpPr>
        <p:spPr>
          <a:xfrm>
            <a:off x="9688235" y="4606171"/>
            <a:ext cx="3941088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Correcto</a:t>
            </a:r>
            <a:endParaRPr lang="en-US" sz="1550" dirty="0"/>
          </a:p>
        </p:txBody>
      </p:sp>
      <p:sp>
        <p:nvSpPr>
          <p:cNvPr id="14" name="Shape 12"/>
          <p:cNvSpPr/>
          <p:nvPr/>
        </p:nvSpPr>
        <p:spPr>
          <a:xfrm>
            <a:off x="801410" y="5058013"/>
            <a:ext cx="13026271" cy="57852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1001197" y="5184696"/>
            <a:ext cx="394108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Predicción basada en contexto</a:t>
            </a:r>
            <a:endParaRPr lang="en-US" sz="1550" dirty="0"/>
          </a:p>
        </p:txBody>
      </p:sp>
      <p:sp>
        <p:nvSpPr>
          <p:cNvPr id="16" name="Text 14"/>
          <p:cNvSpPr/>
          <p:nvPr/>
        </p:nvSpPr>
        <p:spPr>
          <a:xfrm>
            <a:off x="5346621" y="5184696"/>
            <a:ext cx="393727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Sugiere: "gusta, pasa"</a:t>
            </a:r>
            <a:endParaRPr lang="en-US" sz="1550" dirty="0"/>
          </a:p>
        </p:txBody>
      </p:sp>
      <p:sp>
        <p:nvSpPr>
          <p:cNvPr id="17" name="Text 15"/>
          <p:cNvSpPr/>
          <p:nvPr/>
        </p:nvSpPr>
        <p:spPr>
          <a:xfrm>
            <a:off x="9688235" y="5184696"/>
            <a:ext cx="3941088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Correcto</a:t>
            </a:r>
            <a:endParaRPr lang="en-US" sz="1550" dirty="0"/>
          </a:p>
        </p:txBody>
      </p:sp>
      <p:sp>
        <p:nvSpPr>
          <p:cNvPr id="18" name="Shape 16"/>
          <p:cNvSpPr/>
          <p:nvPr/>
        </p:nvSpPr>
        <p:spPr>
          <a:xfrm>
            <a:off x="801410" y="5636538"/>
            <a:ext cx="13026271" cy="57852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9" name="Text 17"/>
          <p:cNvSpPr/>
          <p:nvPr/>
        </p:nvSpPr>
        <p:spPr>
          <a:xfrm>
            <a:off x="1001197" y="5763220"/>
            <a:ext cx="394108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Confirmación de sugerencia</a:t>
            </a:r>
            <a:endParaRPr lang="en-US" sz="1550" dirty="0"/>
          </a:p>
        </p:txBody>
      </p:sp>
      <p:sp>
        <p:nvSpPr>
          <p:cNvPr id="20" name="Text 18"/>
          <p:cNvSpPr/>
          <p:nvPr/>
        </p:nvSpPr>
        <p:spPr>
          <a:xfrm>
            <a:off x="5346621" y="5763220"/>
            <a:ext cx="393727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Palabra sugerida añadida</a:t>
            </a:r>
            <a:endParaRPr lang="en-US" sz="1550" dirty="0"/>
          </a:p>
        </p:txBody>
      </p:sp>
      <p:sp>
        <p:nvSpPr>
          <p:cNvPr id="21" name="Text 19"/>
          <p:cNvSpPr/>
          <p:nvPr/>
        </p:nvSpPr>
        <p:spPr>
          <a:xfrm>
            <a:off x="9688235" y="5763220"/>
            <a:ext cx="3941088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Correcto</a:t>
            </a:r>
            <a:endParaRPr lang="en-US" sz="1550" dirty="0"/>
          </a:p>
        </p:txBody>
      </p:sp>
      <p:sp>
        <p:nvSpPr>
          <p:cNvPr id="22" name="Shape 20"/>
          <p:cNvSpPr/>
          <p:nvPr/>
        </p:nvSpPr>
        <p:spPr>
          <a:xfrm>
            <a:off x="801410" y="6215062"/>
            <a:ext cx="13026271" cy="57852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3" name="Text 21"/>
          <p:cNvSpPr/>
          <p:nvPr/>
        </p:nvSpPr>
        <p:spPr>
          <a:xfrm>
            <a:off x="1001197" y="6341745"/>
            <a:ext cx="394108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Borrado de texto</a:t>
            </a:r>
            <a:endParaRPr lang="en-US" sz="1550" dirty="0"/>
          </a:p>
        </p:txBody>
      </p:sp>
      <p:sp>
        <p:nvSpPr>
          <p:cNvPr id="24" name="Text 22"/>
          <p:cNvSpPr/>
          <p:nvPr/>
        </p:nvSpPr>
        <p:spPr>
          <a:xfrm>
            <a:off x="5346621" y="6341745"/>
            <a:ext cx="393727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Último carácter eliminado</a:t>
            </a:r>
            <a:endParaRPr lang="en-US" sz="1550" dirty="0"/>
          </a:p>
        </p:txBody>
      </p:sp>
      <p:sp>
        <p:nvSpPr>
          <p:cNvPr id="25" name="Text 23"/>
          <p:cNvSpPr/>
          <p:nvPr/>
        </p:nvSpPr>
        <p:spPr>
          <a:xfrm>
            <a:off x="9688235" y="6341745"/>
            <a:ext cx="3941088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Correcto</a:t>
            </a:r>
            <a:endParaRPr lang="en-US" sz="1550" dirty="0"/>
          </a:p>
        </p:txBody>
      </p:sp>
      <p:sp>
        <p:nvSpPr>
          <p:cNvPr id="26" name="Shape 24"/>
          <p:cNvSpPr/>
          <p:nvPr/>
        </p:nvSpPr>
        <p:spPr>
          <a:xfrm>
            <a:off x="801410" y="6793587"/>
            <a:ext cx="13026271" cy="57852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7" name="Text 25"/>
          <p:cNvSpPr/>
          <p:nvPr/>
        </p:nvSpPr>
        <p:spPr>
          <a:xfrm>
            <a:off x="1001197" y="6920270"/>
            <a:ext cx="394108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Escritura con autocompletado activo</a:t>
            </a:r>
            <a:endParaRPr lang="en-US" sz="1550" dirty="0"/>
          </a:p>
        </p:txBody>
      </p:sp>
      <p:sp>
        <p:nvSpPr>
          <p:cNvPr id="28" name="Text 26"/>
          <p:cNvSpPr/>
          <p:nvPr/>
        </p:nvSpPr>
        <p:spPr>
          <a:xfrm>
            <a:off x="5346621" y="6920270"/>
            <a:ext cx="393727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Escritura más fluida y rápida</a:t>
            </a:r>
            <a:endParaRPr lang="en-US" sz="1550" dirty="0"/>
          </a:p>
        </p:txBody>
      </p:sp>
      <p:sp>
        <p:nvSpPr>
          <p:cNvPr id="29" name="Text 27"/>
          <p:cNvSpPr/>
          <p:nvPr/>
        </p:nvSpPr>
        <p:spPr>
          <a:xfrm>
            <a:off x="9688235" y="6920270"/>
            <a:ext cx="3941088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pPr algn="l" indent="0" marL="0">
              <a:lnSpc>
                <a:spcPts val="2500"/>
              </a:lnSpc>
              <a:buNone/>
            </a:pPr>
            <a:r>
              <a:rPr lang="en-US" sz="1550" spc="-3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Correcto</a:t>
            </a:r>
            <a:endParaRPr lang="en-US" sz="15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22921" y="654963"/>
            <a:ext cx="6735485" cy="5754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500"/>
              </a:lnSpc>
              <a:buNone/>
            </a:pPr>
            <a:r>
              <a:rPr lang="en-US" sz="3600" b="1" spc="-109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Conclusiones y Próximos Pasos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6222921" y="1506617"/>
            <a:ext cx="7670959" cy="11787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Este proyecto demuestra la viabilidad de crear herramientas inclusivas mediante IA y visión por computadora. El teclado virtual ofrece una comunicación más accesible para personas con movilidad reducida y tiene un gran potencial de expansión. Las limitaciones actuales, como la sensibilidad a la luz, pueden abordarse con mejoras futuras.</a:t>
            </a:r>
            <a:endParaRPr lang="en-US" sz="1450" dirty="0"/>
          </a:p>
        </p:txBody>
      </p:sp>
      <p:sp>
        <p:nvSpPr>
          <p:cNvPr id="5" name="Text 2"/>
          <p:cNvSpPr/>
          <p:nvPr/>
        </p:nvSpPr>
        <p:spPr>
          <a:xfrm>
            <a:off x="6222921" y="2892504"/>
            <a:ext cx="7670959" cy="884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 planea ampliar el corpus de entrenamiento del modelo LSTM para mejorar la precisión y explorar funcionalidades adicionales como comandos por voz o control ocular total, lo que abriría nuevas posibilidades para la interacción.</a:t>
            </a:r>
            <a:endParaRPr lang="en-US" sz="1450" dirty="0"/>
          </a:p>
        </p:txBody>
      </p:sp>
      <p:sp>
        <p:nvSpPr>
          <p:cNvPr id="6" name="Shape 3"/>
          <p:cNvSpPr/>
          <p:nvPr/>
        </p:nvSpPr>
        <p:spPr>
          <a:xfrm>
            <a:off x="6222921" y="3983712"/>
            <a:ext cx="184071" cy="1104900"/>
          </a:xfrm>
          <a:prstGeom prst="roundRect">
            <a:avLst>
              <a:gd name="adj" fmla="val 4201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591062" y="4167783"/>
            <a:ext cx="2301835" cy="2876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spc="-54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Éxito en Inclusión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6591062" y="4565928"/>
            <a:ext cx="7302818" cy="294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Demostración de herramientas accesibles con IA.</a:t>
            </a:r>
            <a:endParaRPr lang="en-US" sz="1450" dirty="0"/>
          </a:p>
        </p:txBody>
      </p:sp>
      <p:sp>
        <p:nvSpPr>
          <p:cNvPr id="9" name="Shape 6"/>
          <p:cNvSpPr/>
          <p:nvPr/>
        </p:nvSpPr>
        <p:spPr>
          <a:xfrm>
            <a:off x="6499146" y="5226725"/>
            <a:ext cx="184071" cy="1104900"/>
          </a:xfrm>
          <a:prstGeom prst="roundRect">
            <a:avLst>
              <a:gd name="adj" fmla="val 4201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6867287" y="5410795"/>
            <a:ext cx="2301835" cy="2876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spc="-54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Mejoras Futuras</a:t>
            </a:r>
            <a:endParaRPr lang="en-US" sz="1800" dirty="0"/>
          </a:p>
        </p:txBody>
      </p:sp>
      <p:sp>
        <p:nvSpPr>
          <p:cNvPr id="11" name="Text 8"/>
          <p:cNvSpPr/>
          <p:nvPr/>
        </p:nvSpPr>
        <p:spPr>
          <a:xfrm>
            <a:off x="6867287" y="5808940"/>
            <a:ext cx="7026593" cy="294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Ampliar corpus LSTM y optimizar detección.</a:t>
            </a:r>
            <a:endParaRPr lang="en-US" sz="1450" dirty="0"/>
          </a:p>
        </p:txBody>
      </p:sp>
      <p:sp>
        <p:nvSpPr>
          <p:cNvPr id="12" name="Shape 9"/>
          <p:cNvSpPr/>
          <p:nvPr/>
        </p:nvSpPr>
        <p:spPr>
          <a:xfrm>
            <a:off x="6775371" y="6469737"/>
            <a:ext cx="184071" cy="1104900"/>
          </a:xfrm>
          <a:prstGeom prst="roundRect">
            <a:avLst>
              <a:gd name="adj" fmla="val 4201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143512" y="6653808"/>
            <a:ext cx="3213497" cy="2876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spc="-54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Expansión de Funcionalidades</a:t>
            </a:r>
            <a:endParaRPr lang="en-US" sz="1800" dirty="0"/>
          </a:p>
        </p:txBody>
      </p:sp>
      <p:sp>
        <p:nvSpPr>
          <p:cNvPr id="14" name="Text 11"/>
          <p:cNvSpPr/>
          <p:nvPr/>
        </p:nvSpPr>
        <p:spPr>
          <a:xfrm>
            <a:off x="7143512" y="7051953"/>
            <a:ext cx="6750368" cy="294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Integrar comandos por voz y control ocular.</a:t>
            </a:r>
            <a:endParaRPr lang="en-US" sz="14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2025-06-13T04:42:04Z</dcterms:created>
  <dcterms:modified xsi:type="dcterms:W3CDTF">2025-06-13T04:42:04Z</dcterms:modified>
</cp:coreProperties>
</file>