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DA4A8-F142-4FB5-8541-5D4F5361A5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59FFD3-B0A7-44B4-9B37-70B321E78828}">
      <dgm:prSet/>
      <dgm:spPr/>
      <dgm:t>
        <a:bodyPr/>
        <a:lstStyle/>
        <a:p>
          <a:r>
            <a:rPr lang="en-US" dirty="0"/>
            <a:t>1. Web App</a:t>
          </a:r>
          <a:r>
            <a:rPr lang="ko-KR" dirty="0"/>
            <a:t>에서 어떻게 대시보드를 구현할 것인지</a:t>
          </a:r>
          <a:endParaRPr lang="en-US" dirty="0"/>
        </a:p>
      </dgm:t>
    </dgm:pt>
    <dgm:pt modelId="{43297F47-0FB1-496A-AD15-EF9BCCA62C15}" type="parTrans" cxnId="{27BFCC92-EC23-4291-955C-1CF301967EF3}">
      <dgm:prSet/>
      <dgm:spPr/>
      <dgm:t>
        <a:bodyPr/>
        <a:lstStyle/>
        <a:p>
          <a:endParaRPr lang="en-US"/>
        </a:p>
      </dgm:t>
    </dgm:pt>
    <dgm:pt modelId="{213A8FE8-D334-44B8-AF3A-3FD37A4297B4}" type="sibTrans" cxnId="{27BFCC92-EC23-4291-955C-1CF301967EF3}">
      <dgm:prSet/>
      <dgm:spPr/>
      <dgm:t>
        <a:bodyPr/>
        <a:lstStyle/>
        <a:p>
          <a:endParaRPr lang="en-US"/>
        </a:p>
      </dgm:t>
    </dgm:pt>
    <dgm:pt modelId="{406F08B0-5679-4CC1-846F-1F80AF26E857}">
      <dgm:prSet/>
      <dgm:spPr/>
      <dgm:t>
        <a:bodyPr/>
        <a:lstStyle/>
        <a:p>
          <a:r>
            <a:rPr lang="en-US" dirty="0"/>
            <a:t>2. Web App</a:t>
          </a:r>
          <a:r>
            <a:rPr lang="ko-KR" dirty="0"/>
            <a:t>에서 어떻게 </a:t>
          </a:r>
          <a:r>
            <a:rPr lang="en-US" dirty="0"/>
            <a:t>GPU</a:t>
          </a:r>
          <a:r>
            <a:rPr lang="ko-KR" dirty="0"/>
            <a:t>를 제어할 것인지</a:t>
          </a:r>
          <a:endParaRPr lang="en-US" dirty="0"/>
        </a:p>
      </dgm:t>
    </dgm:pt>
    <dgm:pt modelId="{4BAA0ABF-1D73-4572-BC60-85030646CCAB}" type="parTrans" cxnId="{5C837C25-6135-4CF4-B80E-85BC49347715}">
      <dgm:prSet/>
      <dgm:spPr/>
      <dgm:t>
        <a:bodyPr/>
        <a:lstStyle/>
        <a:p>
          <a:endParaRPr lang="en-US"/>
        </a:p>
      </dgm:t>
    </dgm:pt>
    <dgm:pt modelId="{82247BC7-D2F8-41A7-8A1E-55CB380C115A}" type="sibTrans" cxnId="{5C837C25-6135-4CF4-B80E-85BC49347715}">
      <dgm:prSet/>
      <dgm:spPr/>
      <dgm:t>
        <a:bodyPr/>
        <a:lstStyle/>
        <a:p>
          <a:endParaRPr lang="en-US"/>
        </a:p>
      </dgm:t>
    </dgm:pt>
    <dgm:pt modelId="{DE15C804-4878-40BB-ADA1-B900DC32B28A}">
      <dgm:prSet/>
      <dgm:spPr/>
      <dgm:t>
        <a:bodyPr/>
        <a:lstStyle/>
        <a:p>
          <a:r>
            <a:rPr lang="en-US" dirty="0"/>
            <a:t>3. </a:t>
          </a:r>
          <a:r>
            <a:rPr lang="ko-KR" dirty="0"/>
            <a:t>어떻게 최적의 </a:t>
          </a:r>
          <a:r>
            <a:rPr lang="en-US" dirty="0"/>
            <a:t>GPU </a:t>
          </a:r>
          <a:r>
            <a:rPr lang="ko-KR" dirty="0"/>
            <a:t>가버너를 찾을 것인지</a:t>
          </a:r>
          <a:endParaRPr lang="en-US" dirty="0"/>
        </a:p>
      </dgm:t>
    </dgm:pt>
    <dgm:pt modelId="{1CBA1C8A-2387-4DE5-90B6-493FE9929D9B}" type="parTrans" cxnId="{0C1E1040-25CB-4AA6-9396-78CC61E46F3E}">
      <dgm:prSet/>
      <dgm:spPr/>
      <dgm:t>
        <a:bodyPr/>
        <a:lstStyle/>
        <a:p>
          <a:endParaRPr lang="en-US"/>
        </a:p>
      </dgm:t>
    </dgm:pt>
    <dgm:pt modelId="{88E8D9E6-36BE-4FB4-9CCA-D344DA68746B}" type="sibTrans" cxnId="{0C1E1040-25CB-4AA6-9396-78CC61E46F3E}">
      <dgm:prSet/>
      <dgm:spPr/>
      <dgm:t>
        <a:bodyPr/>
        <a:lstStyle/>
        <a:p>
          <a:endParaRPr lang="en-US"/>
        </a:p>
      </dgm:t>
    </dgm:pt>
    <dgm:pt modelId="{45FC55AE-A6B7-49C9-B712-D9ED7C52900B}" type="pres">
      <dgm:prSet presAssocID="{DFBDA4A8-F142-4FB5-8541-5D4F5361A5F3}" presName="outerComposite" presStyleCnt="0">
        <dgm:presLayoutVars>
          <dgm:chMax val="5"/>
          <dgm:dir/>
          <dgm:resizeHandles val="exact"/>
        </dgm:presLayoutVars>
      </dgm:prSet>
      <dgm:spPr/>
    </dgm:pt>
    <dgm:pt modelId="{4B750E14-7E0D-46AF-9506-7F70DD77D16B}" type="pres">
      <dgm:prSet presAssocID="{DFBDA4A8-F142-4FB5-8541-5D4F5361A5F3}" presName="dummyMaxCanvas" presStyleCnt="0">
        <dgm:presLayoutVars/>
      </dgm:prSet>
      <dgm:spPr/>
    </dgm:pt>
    <dgm:pt modelId="{60202133-E41E-4CED-8498-D140CAC1AB34}" type="pres">
      <dgm:prSet presAssocID="{DFBDA4A8-F142-4FB5-8541-5D4F5361A5F3}" presName="ThreeNodes_1" presStyleLbl="node1" presStyleIdx="0" presStyleCnt="3" custLinFactNeighborX="-4607" custLinFactNeighborY="-1617">
        <dgm:presLayoutVars>
          <dgm:bulletEnabled val="1"/>
        </dgm:presLayoutVars>
      </dgm:prSet>
      <dgm:spPr/>
    </dgm:pt>
    <dgm:pt modelId="{8E1C793F-6815-4386-B107-DB3B5923BB5F}" type="pres">
      <dgm:prSet presAssocID="{DFBDA4A8-F142-4FB5-8541-5D4F5361A5F3}" presName="ThreeNodes_2" presStyleLbl="node1" presStyleIdx="1" presStyleCnt="3">
        <dgm:presLayoutVars>
          <dgm:bulletEnabled val="1"/>
        </dgm:presLayoutVars>
      </dgm:prSet>
      <dgm:spPr/>
    </dgm:pt>
    <dgm:pt modelId="{137CBEDB-27CE-4F85-BE74-C5C8E759072D}" type="pres">
      <dgm:prSet presAssocID="{DFBDA4A8-F142-4FB5-8541-5D4F5361A5F3}" presName="ThreeNodes_3" presStyleLbl="node1" presStyleIdx="2" presStyleCnt="3">
        <dgm:presLayoutVars>
          <dgm:bulletEnabled val="1"/>
        </dgm:presLayoutVars>
      </dgm:prSet>
      <dgm:spPr/>
    </dgm:pt>
    <dgm:pt modelId="{6F823CBE-52EB-4283-AE45-F9B06E76BF0A}" type="pres">
      <dgm:prSet presAssocID="{DFBDA4A8-F142-4FB5-8541-5D4F5361A5F3}" presName="ThreeConn_1-2" presStyleLbl="fgAccFollowNode1" presStyleIdx="0" presStyleCnt="2">
        <dgm:presLayoutVars>
          <dgm:bulletEnabled val="1"/>
        </dgm:presLayoutVars>
      </dgm:prSet>
      <dgm:spPr/>
    </dgm:pt>
    <dgm:pt modelId="{89296EE3-59C2-480B-B5E9-CDCC3EDD3BA4}" type="pres">
      <dgm:prSet presAssocID="{DFBDA4A8-F142-4FB5-8541-5D4F5361A5F3}" presName="ThreeConn_2-3" presStyleLbl="fgAccFollowNode1" presStyleIdx="1" presStyleCnt="2">
        <dgm:presLayoutVars>
          <dgm:bulletEnabled val="1"/>
        </dgm:presLayoutVars>
      </dgm:prSet>
      <dgm:spPr/>
    </dgm:pt>
    <dgm:pt modelId="{16A522A3-4D39-4BA5-B450-EAFC5EB30530}" type="pres">
      <dgm:prSet presAssocID="{DFBDA4A8-F142-4FB5-8541-5D4F5361A5F3}" presName="ThreeNodes_1_text" presStyleLbl="node1" presStyleIdx="2" presStyleCnt="3">
        <dgm:presLayoutVars>
          <dgm:bulletEnabled val="1"/>
        </dgm:presLayoutVars>
      </dgm:prSet>
      <dgm:spPr/>
    </dgm:pt>
    <dgm:pt modelId="{2CF34C9A-F90B-47F2-946B-10045A6A96AE}" type="pres">
      <dgm:prSet presAssocID="{DFBDA4A8-F142-4FB5-8541-5D4F5361A5F3}" presName="ThreeNodes_2_text" presStyleLbl="node1" presStyleIdx="2" presStyleCnt="3">
        <dgm:presLayoutVars>
          <dgm:bulletEnabled val="1"/>
        </dgm:presLayoutVars>
      </dgm:prSet>
      <dgm:spPr/>
    </dgm:pt>
    <dgm:pt modelId="{D65D40B3-4D60-43B2-AB82-434CCB3623E8}" type="pres">
      <dgm:prSet presAssocID="{DFBDA4A8-F142-4FB5-8541-5D4F5361A5F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EBB760B-94D3-4D01-9A0D-F50669B24F96}" type="presOf" srcId="{406F08B0-5679-4CC1-846F-1F80AF26E857}" destId="{2CF34C9A-F90B-47F2-946B-10045A6A96AE}" srcOrd="1" destOrd="0" presId="urn:microsoft.com/office/officeart/2005/8/layout/vProcess5"/>
    <dgm:cxn modelId="{5C837C25-6135-4CF4-B80E-85BC49347715}" srcId="{DFBDA4A8-F142-4FB5-8541-5D4F5361A5F3}" destId="{406F08B0-5679-4CC1-846F-1F80AF26E857}" srcOrd="1" destOrd="0" parTransId="{4BAA0ABF-1D73-4572-BC60-85030646CCAB}" sibTransId="{82247BC7-D2F8-41A7-8A1E-55CB380C115A}"/>
    <dgm:cxn modelId="{E38E6C2A-B326-4A39-AE59-EBE921C363E2}" type="presOf" srcId="{82247BC7-D2F8-41A7-8A1E-55CB380C115A}" destId="{89296EE3-59C2-480B-B5E9-CDCC3EDD3BA4}" srcOrd="0" destOrd="0" presId="urn:microsoft.com/office/officeart/2005/8/layout/vProcess5"/>
    <dgm:cxn modelId="{0C1E1040-25CB-4AA6-9396-78CC61E46F3E}" srcId="{DFBDA4A8-F142-4FB5-8541-5D4F5361A5F3}" destId="{DE15C804-4878-40BB-ADA1-B900DC32B28A}" srcOrd="2" destOrd="0" parTransId="{1CBA1C8A-2387-4DE5-90B6-493FE9929D9B}" sibTransId="{88E8D9E6-36BE-4FB4-9CCA-D344DA68746B}"/>
    <dgm:cxn modelId="{9FF96C40-C25F-4368-A342-3070BEF4022C}" type="presOf" srcId="{213A8FE8-D334-44B8-AF3A-3FD37A4297B4}" destId="{6F823CBE-52EB-4283-AE45-F9B06E76BF0A}" srcOrd="0" destOrd="0" presId="urn:microsoft.com/office/officeart/2005/8/layout/vProcess5"/>
    <dgm:cxn modelId="{1F4B7F60-F183-4084-8331-62B78DED8848}" type="presOf" srcId="{DE15C804-4878-40BB-ADA1-B900DC32B28A}" destId="{D65D40B3-4D60-43B2-AB82-434CCB3623E8}" srcOrd="1" destOrd="0" presId="urn:microsoft.com/office/officeart/2005/8/layout/vProcess5"/>
    <dgm:cxn modelId="{32E98F4F-E80E-43DA-89FD-F19B9DE5D415}" type="presOf" srcId="{DE15C804-4878-40BB-ADA1-B900DC32B28A}" destId="{137CBEDB-27CE-4F85-BE74-C5C8E759072D}" srcOrd="0" destOrd="0" presId="urn:microsoft.com/office/officeart/2005/8/layout/vProcess5"/>
    <dgm:cxn modelId="{27BFCC92-EC23-4291-955C-1CF301967EF3}" srcId="{DFBDA4A8-F142-4FB5-8541-5D4F5361A5F3}" destId="{D259FFD3-B0A7-44B4-9B37-70B321E78828}" srcOrd="0" destOrd="0" parTransId="{43297F47-0FB1-496A-AD15-EF9BCCA62C15}" sibTransId="{213A8FE8-D334-44B8-AF3A-3FD37A4297B4}"/>
    <dgm:cxn modelId="{6830399B-9007-41DA-89E8-BBEF327FCD69}" type="presOf" srcId="{D259FFD3-B0A7-44B4-9B37-70B321E78828}" destId="{16A522A3-4D39-4BA5-B450-EAFC5EB30530}" srcOrd="1" destOrd="0" presId="urn:microsoft.com/office/officeart/2005/8/layout/vProcess5"/>
    <dgm:cxn modelId="{144918D9-82B2-46EF-9066-46E78CDB3049}" type="presOf" srcId="{406F08B0-5679-4CC1-846F-1F80AF26E857}" destId="{8E1C793F-6815-4386-B107-DB3B5923BB5F}" srcOrd="0" destOrd="0" presId="urn:microsoft.com/office/officeart/2005/8/layout/vProcess5"/>
    <dgm:cxn modelId="{E1E1CCE0-1697-4FA9-B7C1-139EA247B437}" type="presOf" srcId="{DFBDA4A8-F142-4FB5-8541-5D4F5361A5F3}" destId="{45FC55AE-A6B7-49C9-B712-D9ED7C52900B}" srcOrd="0" destOrd="0" presId="urn:microsoft.com/office/officeart/2005/8/layout/vProcess5"/>
    <dgm:cxn modelId="{748FFEEB-66D9-40C3-B10D-E636EF393EC0}" type="presOf" srcId="{D259FFD3-B0A7-44B4-9B37-70B321E78828}" destId="{60202133-E41E-4CED-8498-D140CAC1AB34}" srcOrd="0" destOrd="0" presId="urn:microsoft.com/office/officeart/2005/8/layout/vProcess5"/>
    <dgm:cxn modelId="{3019867E-C89C-45D1-8D9C-67E474BC8911}" type="presParOf" srcId="{45FC55AE-A6B7-49C9-B712-D9ED7C52900B}" destId="{4B750E14-7E0D-46AF-9506-7F70DD77D16B}" srcOrd="0" destOrd="0" presId="urn:microsoft.com/office/officeart/2005/8/layout/vProcess5"/>
    <dgm:cxn modelId="{01DCAE29-CA58-45FA-A97B-6D8F1AD845E0}" type="presParOf" srcId="{45FC55AE-A6B7-49C9-B712-D9ED7C52900B}" destId="{60202133-E41E-4CED-8498-D140CAC1AB34}" srcOrd="1" destOrd="0" presId="urn:microsoft.com/office/officeart/2005/8/layout/vProcess5"/>
    <dgm:cxn modelId="{3E589D18-DF9E-44EF-9C1F-35A1B9C7FB30}" type="presParOf" srcId="{45FC55AE-A6B7-49C9-B712-D9ED7C52900B}" destId="{8E1C793F-6815-4386-B107-DB3B5923BB5F}" srcOrd="2" destOrd="0" presId="urn:microsoft.com/office/officeart/2005/8/layout/vProcess5"/>
    <dgm:cxn modelId="{204A8304-A54A-4820-BFB9-3DC6CAB8E221}" type="presParOf" srcId="{45FC55AE-A6B7-49C9-B712-D9ED7C52900B}" destId="{137CBEDB-27CE-4F85-BE74-C5C8E759072D}" srcOrd="3" destOrd="0" presId="urn:microsoft.com/office/officeart/2005/8/layout/vProcess5"/>
    <dgm:cxn modelId="{557D088C-3F5B-43AA-9A54-403E43C5F00D}" type="presParOf" srcId="{45FC55AE-A6B7-49C9-B712-D9ED7C52900B}" destId="{6F823CBE-52EB-4283-AE45-F9B06E76BF0A}" srcOrd="4" destOrd="0" presId="urn:microsoft.com/office/officeart/2005/8/layout/vProcess5"/>
    <dgm:cxn modelId="{F6FD9F7E-AF8E-42E4-90CD-A3DD0EFCA4CB}" type="presParOf" srcId="{45FC55AE-A6B7-49C9-B712-D9ED7C52900B}" destId="{89296EE3-59C2-480B-B5E9-CDCC3EDD3BA4}" srcOrd="5" destOrd="0" presId="urn:microsoft.com/office/officeart/2005/8/layout/vProcess5"/>
    <dgm:cxn modelId="{7AFC7035-4259-417B-829F-C0340DA62C34}" type="presParOf" srcId="{45FC55AE-A6B7-49C9-B712-D9ED7C52900B}" destId="{16A522A3-4D39-4BA5-B450-EAFC5EB30530}" srcOrd="6" destOrd="0" presId="urn:microsoft.com/office/officeart/2005/8/layout/vProcess5"/>
    <dgm:cxn modelId="{7A956236-18FC-41A1-BB36-8FF66AB5C42E}" type="presParOf" srcId="{45FC55AE-A6B7-49C9-B712-D9ED7C52900B}" destId="{2CF34C9A-F90B-47F2-946B-10045A6A96AE}" srcOrd="7" destOrd="0" presId="urn:microsoft.com/office/officeart/2005/8/layout/vProcess5"/>
    <dgm:cxn modelId="{6ACFB243-29F9-40BD-B8C2-9B432187F696}" type="presParOf" srcId="{45FC55AE-A6B7-49C9-B712-D9ED7C52900B}" destId="{D65D40B3-4D60-43B2-AB82-434CCB3623E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2133-E41E-4CED-8498-D140CAC1AB34}">
      <dsp:nvSpPr>
        <dsp:cNvPr id="0" name=""/>
        <dsp:cNvSpPr/>
      </dsp:nvSpPr>
      <dsp:spPr>
        <a:xfrm>
          <a:off x="0" y="0"/>
          <a:ext cx="8063686" cy="117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Web App</a:t>
          </a:r>
          <a:r>
            <a:rPr lang="ko-KR" sz="2300" kern="1200" dirty="0"/>
            <a:t>에서 어떻게 대시보드를 구현할 것인지</a:t>
          </a:r>
          <a:endParaRPr lang="en-US" sz="2300" kern="1200" dirty="0"/>
        </a:p>
      </dsp:txBody>
      <dsp:txXfrm>
        <a:off x="34498" y="34498"/>
        <a:ext cx="6792699" cy="1108849"/>
      </dsp:txXfrm>
    </dsp:sp>
    <dsp:sp modelId="{8E1C793F-6815-4386-B107-DB3B5923BB5F}">
      <dsp:nvSpPr>
        <dsp:cNvPr id="0" name=""/>
        <dsp:cNvSpPr/>
      </dsp:nvSpPr>
      <dsp:spPr>
        <a:xfrm>
          <a:off x="711501" y="1374153"/>
          <a:ext cx="8063686" cy="117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Web App</a:t>
          </a:r>
          <a:r>
            <a:rPr lang="ko-KR" sz="2300" kern="1200" dirty="0"/>
            <a:t>에서 어떻게 </a:t>
          </a:r>
          <a:r>
            <a:rPr lang="en-US" sz="2300" kern="1200" dirty="0"/>
            <a:t>GPU</a:t>
          </a:r>
          <a:r>
            <a:rPr lang="ko-KR" sz="2300" kern="1200" dirty="0"/>
            <a:t>를 제어할 것인지</a:t>
          </a:r>
          <a:endParaRPr lang="en-US" sz="2300" kern="1200" dirty="0"/>
        </a:p>
      </dsp:txBody>
      <dsp:txXfrm>
        <a:off x="745999" y="1408651"/>
        <a:ext cx="6517589" cy="1108849"/>
      </dsp:txXfrm>
    </dsp:sp>
    <dsp:sp modelId="{137CBEDB-27CE-4F85-BE74-C5C8E759072D}">
      <dsp:nvSpPr>
        <dsp:cNvPr id="0" name=""/>
        <dsp:cNvSpPr/>
      </dsp:nvSpPr>
      <dsp:spPr>
        <a:xfrm>
          <a:off x="1423003" y="2748306"/>
          <a:ext cx="8063686" cy="117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 </a:t>
          </a:r>
          <a:r>
            <a:rPr lang="ko-KR" sz="2300" kern="1200" dirty="0"/>
            <a:t>어떻게 최적의 </a:t>
          </a:r>
          <a:r>
            <a:rPr lang="en-US" sz="2300" kern="1200" dirty="0"/>
            <a:t>GPU </a:t>
          </a:r>
          <a:r>
            <a:rPr lang="ko-KR" sz="2300" kern="1200" dirty="0"/>
            <a:t>가버너를 찾을 것인지</a:t>
          </a:r>
          <a:endParaRPr lang="en-US" sz="2300" kern="1200" dirty="0"/>
        </a:p>
      </dsp:txBody>
      <dsp:txXfrm>
        <a:off x="1457501" y="2782804"/>
        <a:ext cx="6517589" cy="1108849"/>
      </dsp:txXfrm>
    </dsp:sp>
    <dsp:sp modelId="{6F823CBE-52EB-4283-AE45-F9B06E76BF0A}">
      <dsp:nvSpPr>
        <dsp:cNvPr id="0" name=""/>
        <dsp:cNvSpPr/>
      </dsp:nvSpPr>
      <dsp:spPr>
        <a:xfrm>
          <a:off x="7298086" y="893199"/>
          <a:ext cx="765599" cy="7655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470346" y="893199"/>
        <a:ext cx="421079" cy="576113"/>
      </dsp:txXfrm>
    </dsp:sp>
    <dsp:sp modelId="{89296EE3-59C2-480B-B5E9-CDCC3EDD3BA4}">
      <dsp:nvSpPr>
        <dsp:cNvPr id="0" name=""/>
        <dsp:cNvSpPr/>
      </dsp:nvSpPr>
      <dsp:spPr>
        <a:xfrm>
          <a:off x="8009588" y="2259500"/>
          <a:ext cx="765599" cy="7655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181848" y="2259500"/>
        <a:ext cx="421079" cy="576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5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8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D8FF0-EDF8-DAE4-2C11-83888DE31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0" r="-1" b="253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041B6A-1199-8528-BD85-782A4744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딥러닝 학습을 위한 다중 요인 기반 </a:t>
            </a:r>
            <a:r>
              <a:rPr lang="en-US" altLang="ko-KR" dirty="0"/>
              <a:t>GPU </a:t>
            </a:r>
            <a:r>
              <a:rPr lang="ko-KR" altLang="en-US" dirty="0"/>
              <a:t>최적화 시스템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CC39F-54B2-4F21-CB40-92C75F606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D63EB-A5C0-90A9-7977-43439C20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어디까지 구현 할 수 있을까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질문점들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65A03-60EF-A2EF-7757-930E0DD9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외부요인만 대응해야 하나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내부 요인까지 동시에 대응 가능한가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내부</a:t>
            </a:r>
            <a:r>
              <a:rPr lang="en-US" altLang="ko-KR" dirty="0"/>
              <a:t>,</a:t>
            </a:r>
            <a:r>
              <a:rPr lang="ko-KR" altLang="en-US" dirty="0"/>
              <a:t>외부 요인을 동시에 대응하면서 </a:t>
            </a:r>
            <a:r>
              <a:rPr lang="en-US" altLang="ko-KR" dirty="0"/>
              <a:t>GPU</a:t>
            </a:r>
            <a:r>
              <a:rPr lang="ko-KR" altLang="en-US" dirty="0"/>
              <a:t>에서 발생할 수 있는 각각의 연산에 따른 추가적인 다양한 </a:t>
            </a:r>
            <a:r>
              <a:rPr lang="ko-KR" altLang="en-US" dirty="0" err="1"/>
              <a:t>가버너</a:t>
            </a:r>
            <a:r>
              <a:rPr lang="ko-KR" altLang="en-US" dirty="0"/>
              <a:t> 구현까지 생각해야하나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76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0843-74A6-BAE0-406C-8A088D28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인식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58A0A67-4F63-5CBA-633C-A77115157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04064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0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47CB1A-69D7-2EEB-44A0-6B465754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ko-KR" altLang="en-US" dirty="0"/>
              <a:t>대시보드의 구현에 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8C672-272E-D67A-45CE-57F27CAE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altLang="ko-KR" dirty="0"/>
              <a:t>1. dash</a:t>
            </a:r>
            <a:r>
              <a:rPr lang="ko-KR" altLang="en-US" dirty="0"/>
              <a:t>를 이용한 대시보드 구현</a:t>
            </a:r>
            <a:endParaRPr lang="en-US" altLang="ko-KR" dirty="0"/>
          </a:p>
          <a:p>
            <a:r>
              <a:rPr lang="en-US" altLang="ko-KR" dirty="0"/>
              <a:t>2. FIREBASE</a:t>
            </a:r>
            <a:r>
              <a:rPr lang="ko-KR" altLang="en-US" dirty="0"/>
              <a:t>를 이용하여 외부의 승인된 사용자가 </a:t>
            </a:r>
            <a:r>
              <a:rPr lang="en-US" altLang="ko-KR" dirty="0"/>
              <a:t>GPU</a:t>
            </a:r>
            <a:r>
              <a:rPr lang="ko-KR" altLang="en-US" dirty="0"/>
              <a:t>제어를 할 수 있도록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218F51-E6BF-6088-ED6D-F749E36D9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4325" y="2232250"/>
            <a:ext cx="5199575" cy="223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90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E8FB15-5BD3-3BF8-31BC-8C31B4C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082" y="455362"/>
            <a:ext cx="4696318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GPU </a:t>
            </a:r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가버너에 관하여</a:t>
            </a: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외부요인</a:t>
            </a: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BE1A8-78DE-EB51-C9BB-DBF16EE58AFB}"/>
              </a:ext>
            </a:extLst>
          </p:cNvPr>
          <p:cNvSpPr txBox="1"/>
          <p:nvPr/>
        </p:nvSpPr>
        <p:spPr>
          <a:xfrm>
            <a:off x="6378080" y="2160016"/>
            <a:ext cx="469631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시간별 전기요금에 따른 </a:t>
            </a:r>
            <a:r>
              <a:rPr lang="ko-KR" altLang="en-US" dirty="0" err="1"/>
              <a:t>가버너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34290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RE100</a:t>
            </a:r>
            <a:r>
              <a:rPr lang="ko-KR" altLang="en-US" dirty="0"/>
              <a:t>에 대응하기 위한 일별 신재생 에너지 발전량에 따른 </a:t>
            </a:r>
            <a:r>
              <a:rPr lang="ko-KR" altLang="en-US" dirty="0" err="1"/>
              <a:t>가버너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B752A5-BF37-D935-C9B3-244308FD4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23" y="927777"/>
            <a:ext cx="4129362" cy="1796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3E6992-C72D-9F3E-B18F-3EF6ADE6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23" y="4094389"/>
            <a:ext cx="4133088" cy="14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기본 CPU 세부 정보를 보여주는 AMD Ryzen Master 응용 프로그램 기본 보기">
            <a:extLst>
              <a:ext uri="{FF2B5EF4-FFF2-40B4-BE49-F238E27FC236}">
                <a16:creationId xmlns:a16="http://schemas.microsoft.com/office/drawing/2014/main" id="{CD174093-265A-4F22-EF79-E32499A8A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2" r="36404" b="-1"/>
          <a:stretch/>
        </p:blipFill>
        <p:spPr bwMode="auto">
          <a:xfrm>
            <a:off x="7464766" y="10"/>
            <a:ext cx="472723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고급 모드를 사용할 때 추가 세부 정보를 보여주는 AMD Ryzen Master 응용 프로그램 고급 보기.">
            <a:extLst>
              <a:ext uri="{FF2B5EF4-FFF2-40B4-BE49-F238E27FC236}">
                <a16:creationId xmlns:a16="http://schemas.microsoft.com/office/drawing/2014/main" id="{039B4E4F-3E46-CABF-3ECD-D1C85758C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9" r="22339" b="1"/>
          <a:stretch/>
        </p:blipFill>
        <p:spPr bwMode="auto">
          <a:xfrm>
            <a:off x="3048" y="10"/>
            <a:ext cx="75316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F8DFFB-BC8A-A720-31FA-98AFE33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613"/>
            <a:ext cx="3832751" cy="154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700"/>
              <a:t>GPU</a:t>
            </a:r>
            <a:r>
              <a:rPr lang="ko-KR" altLang="en-US" sz="3700"/>
              <a:t>가버너에 관하여 </a:t>
            </a:r>
            <a:r>
              <a:rPr lang="en-US" altLang="ko-KR" sz="3700"/>
              <a:t>(</a:t>
            </a:r>
            <a:r>
              <a:rPr lang="ko-KR" altLang="en-US" sz="3700"/>
              <a:t>내부요인</a:t>
            </a:r>
            <a:r>
              <a:rPr lang="en-US" altLang="ko-KR" sz="3700"/>
              <a:t>)</a:t>
            </a:r>
            <a:endParaRPr lang="ko-KR" altLang="en-US" sz="37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9A20A-6515-9A42-8983-5DAE9CE72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588"/>
            <a:ext cx="3832751" cy="392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0DCB53-8795-47F4-6BBB-DE8CD2B8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387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6000"/>
              <a:t>전력 </a:t>
            </a:r>
            <a:r>
              <a:rPr lang="en-US" altLang="ko-KR" sz="6000"/>
              <a:t>Sweet Spot </a:t>
            </a:r>
            <a:r>
              <a:rPr lang="ko-KR" altLang="en-US" sz="6000"/>
              <a:t>찾기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E817E-2092-C592-DB67-9D1554B49EE6}"/>
              </a:ext>
            </a:extLst>
          </p:cNvPr>
          <p:cNvSpPr txBox="1"/>
          <p:nvPr/>
        </p:nvSpPr>
        <p:spPr>
          <a:xfrm>
            <a:off x="5580387" y="4818126"/>
            <a:ext cx="5657899" cy="126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altLang="ko-KR" sz="2400"/>
              <a:t>GPU</a:t>
            </a:r>
            <a:r>
              <a:rPr lang="ko-KR" altLang="en-US" sz="2400"/>
              <a:t>의 기본 </a:t>
            </a:r>
            <a:r>
              <a:rPr lang="en-US" altLang="ko-KR" sz="2400"/>
              <a:t>freq</a:t>
            </a:r>
            <a:r>
              <a:rPr lang="ko-KR" altLang="en-US" sz="2400"/>
              <a:t>는 </a:t>
            </a:r>
            <a:r>
              <a:rPr lang="en-US" altLang="ko-KR" sz="2400"/>
              <a:t>optimal energy savin</a:t>
            </a:r>
            <a:r>
              <a:rPr lang="ko-KR" altLang="en-US" sz="2400"/>
              <a:t>에 최적화 되어 있지 않다</a:t>
            </a:r>
            <a:r>
              <a:rPr lang="en-US" altLang="ko-KR" sz="240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61B29C-3F0E-2D90-871C-C1C2356B7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00" r="762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52B17-0D9E-741B-1554-924714DA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전력 </a:t>
            </a:r>
            <a:r>
              <a:rPr lang="en-US" altLang="ko-KR" dirty="0"/>
              <a:t>vs </a:t>
            </a:r>
            <a:r>
              <a:rPr lang="ko-KR" altLang="en-US" dirty="0"/>
              <a:t>성능</a:t>
            </a:r>
          </a:p>
        </p:txBody>
      </p:sp>
      <p:pic>
        <p:nvPicPr>
          <p:cNvPr id="5" name="내용 개체 틀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40BDBCD9-CA19-8683-7954-AF2BA6B49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24" y="2500331"/>
            <a:ext cx="6363251" cy="3246401"/>
          </a:xfrm>
        </p:spPr>
      </p:pic>
    </p:spTree>
    <p:extLst>
      <p:ext uri="{BB962C8B-B14F-4D97-AF65-F5344CB8AC3E}">
        <p14:creationId xmlns:p14="http://schemas.microsoft.com/office/powerpoint/2010/main" val="13250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DF34EE-7A87-9FB4-AB95-97147846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>
            <a:normAutofit/>
          </a:bodyPr>
          <a:lstStyle/>
          <a:p>
            <a:r>
              <a:rPr lang="ko-KR" altLang="en-US" dirty="0"/>
              <a:t>점진적</a:t>
            </a:r>
            <a:r>
              <a:rPr lang="en-US" altLang="ko-KR" dirty="0"/>
              <a:t> </a:t>
            </a:r>
            <a:r>
              <a:rPr lang="ko-KR" altLang="en-US" dirty="0"/>
              <a:t>부하를 이용하면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870E1-5360-4356-C05A-A310F111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5" y="4202832"/>
            <a:ext cx="5264729" cy="1883335"/>
          </a:xfrm>
        </p:spPr>
        <p:txBody>
          <a:bodyPr>
            <a:normAutofit/>
          </a:bodyPr>
          <a:lstStyle/>
          <a:p>
            <a:r>
              <a:rPr lang="en-US" altLang="ko-KR" dirty="0"/>
              <a:t>Nvidia GPU</a:t>
            </a:r>
            <a:r>
              <a:rPr lang="ko-KR" altLang="en-US" dirty="0"/>
              <a:t>가 제공하는 모든 </a:t>
            </a:r>
            <a:r>
              <a:rPr lang="en-US" altLang="ko-KR" dirty="0"/>
              <a:t>Clock Table</a:t>
            </a:r>
            <a:r>
              <a:rPr lang="ko-KR" altLang="en-US" dirty="0"/>
              <a:t>을 확인하며 점진적 부하를 통해 양산오차에 따른 </a:t>
            </a:r>
            <a:r>
              <a:rPr lang="en-US" altLang="ko-KR" dirty="0"/>
              <a:t>GPU</a:t>
            </a:r>
            <a:r>
              <a:rPr lang="ko-KR" altLang="en-US" dirty="0"/>
              <a:t>별 </a:t>
            </a:r>
            <a:r>
              <a:rPr lang="en-US" altLang="ko-KR" dirty="0"/>
              <a:t>Sweet Spot </a:t>
            </a:r>
            <a:r>
              <a:rPr lang="ko-KR" altLang="en-US" dirty="0"/>
              <a:t>편차까지 대응할 수 있다고 생각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5D75B-941F-0784-4A0C-AFCCEC56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3" y="565153"/>
            <a:ext cx="6778160" cy="31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1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309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3" name="Rectangle 3102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43FDB6-B565-9EEB-DF22-E523C63B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6000"/>
              <a:t>Cpu</a:t>
            </a:r>
            <a:r>
              <a:rPr lang="en-US" altLang="ko-KR" sz="6000" dirty="0"/>
              <a:t> </a:t>
            </a:r>
            <a:r>
              <a:rPr lang="ko-KR" altLang="en-US" sz="6000" dirty="0"/>
              <a:t>클럭 안정화 도구</a:t>
            </a:r>
            <a:endParaRPr lang="en-US" altLang="ko-KR" sz="6000" dirty="0"/>
          </a:p>
        </p:txBody>
      </p:sp>
      <p:pic>
        <p:nvPicPr>
          <p:cNvPr id="3074" name="Picture 2" descr="CPU 벤치마크 시네벤치(Cinebench) 다운로드, 사용법">
            <a:extLst>
              <a:ext uri="{FF2B5EF4-FFF2-40B4-BE49-F238E27FC236}">
                <a16:creationId xmlns:a16="http://schemas.microsoft.com/office/drawing/2014/main" id="{E30EE455-56B2-2415-EE5C-490E150E7A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1816" y="627797"/>
            <a:ext cx="7448845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9300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188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InterweaveVTI</vt:lpstr>
      <vt:lpstr>딥러닝 학습을 위한 다중 요인 기반 GPU 최적화 시스템 개발</vt:lpstr>
      <vt:lpstr>문제 인식</vt:lpstr>
      <vt:lpstr>대시보드의 구현에 관하여</vt:lpstr>
      <vt:lpstr>GPU 가버너에 관하여 (외부요인)</vt:lpstr>
      <vt:lpstr>GPU가버너에 관하여 (내부요인)</vt:lpstr>
      <vt:lpstr>전력 Sweet Spot 찾기</vt:lpstr>
      <vt:lpstr>전력 vs 성능</vt:lpstr>
      <vt:lpstr>점진적 부하를 이용하면? </vt:lpstr>
      <vt:lpstr>Cpu 클럭 안정화 도구</vt:lpstr>
      <vt:lpstr>어디까지 구현 할 수 있을까? 질문점들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학습을 위한 다중 요인 기반 GPU 최적화 시스템 개발</dc:title>
  <dc:creator>장효준</dc:creator>
  <cp:lastModifiedBy>user</cp:lastModifiedBy>
  <cp:revision>2</cp:revision>
  <dcterms:created xsi:type="dcterms:W3CDTF">2024-03-21T04:58:04Z</dcterms:created>
  <dcterms:modified xsi:type="dcterms:W3CDTF">2024-03-21T08:21:04Z</dcterms:modified>
</cp:coreProperties>
</file>