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60" r:id="rId2"/>
    <p:sldId id="863" r:id="rId3"/>
    <p:sldId id="858" r:id="rId4"/>
    <p:sldId id="869" r:id="rId5"/>
    <p:sldId id="870" r:id="rId6"/>
    <p:sldId id="847" r:id="rId7"/>
    <p:sldId id="860" r:id="rId8"/>
    <p:sldId id="861" r:id="rId9"/>
    <p:sldId id="868" r:id="rId10"/>
    <p:sldId id="871" r:id="rId11"/>
    <p:sldId id="872" r:id="rId12"/>
    <p:sldId id="875" r:id="rId13"/>
    <p:sldId id="878" r:id="rId14"/>
    <p:sldId id="876" r:id="rId15"/>
    <p:sldId id="879" r:id="rId16"/>
    <p:sldId id="874" r:id="rId17"/>
    <p:sldId id="873" r:id="rId18"/>
    <p:sldId id="862" r:id="rId19"/>
    <p:sldId id="880" r:id="rId20"/>
    <p:sldId id="866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CC00FF"/>
    <a:srgbClr val="3333FF"/>
    <a:srgbClr val="0000FF"/>
    <a:srgbClr val="74EA58"/>
    <a:srgbClr val="8DEE76"/>
    <a:srgbClr val="A8F296"/>
    <a:srgbClr val="71F374"/>
    <a:srgbClr val="D3FBFD"/>
    <a:srgbClr val="77B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97983" autoAdjust="0"/>
  </p:normalViewPr>
  <p:slideViewPr>
    <p:cSldViewPr>
      <p:cViewPr varScale="1">
        <p:scale>
          <a:sx n="55" d="100"/>
          <a:sy n="55" d="100"/>
        </p:scale>
        <p:origin x="1526" y="38"/>
      </p:cViewPr>
      <p:guideLst>
        <p:guide orient="horz" pos="2160"/>
        <p:guide orient="horz" pos="482"/>
        <p:guide orient="horz" pos="4065"/>
        <p:guide pos="288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568E-13E6-4A3E-91D9-333EB4F91143}" type="datetimeFigureOut">
              <a:rPr lang="ko-KR" altLang="en-US" smtClean="0"/>
              <a:pPr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D4D4-50E1-4B74-AC31-AEC79DA6F8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1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4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44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11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26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68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5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09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0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1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3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0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0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6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6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 userDrawn="1"/>
        </p:nvSpPr>
        <p:spPr>
          <a:xfrm>
            <a:off x="8143899" y="6538193"/>
            <a:ext cx="997389" cy="319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40000"/>
              </a:lnSpc>
            </a:pPr>
            <a:r>
              <a:rPr lang="en-US" altLang="ko-KR" sz="1200" b="1" dirty="0" err="1">
                <a:solidFill>
                  <a:srgbClr val="000099"/>
                </a:solidFill>
                <a:latin typeface="Century Gothic" pitchFamily="34" charset="0"/>
              </a:rPr>
              <a:t>KRnet</a:t>
            </a:r>
            <a:r>
              <a:rPr lang="en-US" altLang="ko-KR" sz="1200" b="1" dirty="0">
                <a:solidFill>
                  <a:srgbClr val="000099"/>
                </a:solidFill>
                <a:latin typeface="Century Gothic" pitchFamily="34" charset="0"/>
              </a:rPr>
              <a:t> 2010</a:t>
            </a:r>
            <a:endParaRPr lang="ko-KR" altLang="en-US" sz="1200" b="1" dirty="0">
              <a:solidFill>
                <a:srgbClr val="000099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 userDrawn="1"/>
        </p:nvSpPr>
        <p:spPr>
          <a:xfrm>
            <a:off x="214282" y="6539448"/>
            <a:ext cx="635798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40000"/>
              </a:lnSpc>
            </a:pPr>
            <a:r>
              <a:rPr lang="en-US" altLang="ko-KR" sz="1200" kern="1200" dirty="0">
                <a:solidFill>
                  <a:schemeClr val="bg1"/>
                </a:solidFill>
                <a:latin typeface="Century Gothic" pitchFamily="34" charset="0"/>
                <a:ea typeface="맑은 고딕"/>
                <a:cs typeface="+mn-cs"/>
              </a:rPr>
              <a:t>Human Computer Interaction Lab. Catholic University of Korea</a:t>
            </a:r>
            <a:endParaRPr lang="ko-KR" altLang="en-US" sz="1200" kern="1200" dirty="0">
              <a:solidFill>
                <a:schemeClr val="bg1"/>
              </a:solidFill>
              <a:latin typeface="Century Gothic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68313" y="6453188"/>
            <a:ext cx="2133600" cy="365125"/>
          </a:xfrm>
        </p:spPr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 userDrawn="1"/>
        </p:nvSpPr>
        <p:spPr>
          <a:xfrm>
            <a:off x="142844" y="6539448"/>
            <a:ext cx="6858048" cy="57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entury Gothic" pitchFamily="34" charset="0"/>
              </a:rPr>
              <a:t>Human Computer Interaction Lab. Catholic University</a:t>
            </a:r>
            <a:r>
              <a:rPr lang="en-US" altLang="ko-KR" sz="1200" baseline="0" dirty="0">
                <a:solidFill>
                  <a:schemeClr val="bg1"/>
                </a:solidFill>
                <a:latin typeface="Century Gothic" pitchFamily="34" charset="0"/>
              </a:rPr>
              <a:t> of Korea</a:t>
            </a:r>
          </a:p>
          <a:p>
            <a:pPr>
              <a:lnSpc>
                <a:spcPct val="140000"/>
              </a:lnSpc>
            </a:pPr>
            <a:endParaRPr lang="ko-KR" alt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 userDrawn="1"/>
        </p:nvSpPr>
        <p:spPr>
          <a:xfrm>
            <a:off x="8143900" y="6538193"/>
            <a:ext cx="997388" cy="319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latinLnBrk="1">
              <a:lnSpc>
                <a:spcPct val="140000"/>
              </a:lnSpc>
            </a:pPr>
            <a:r>
              <a:rPr lang="en-US" altLang="ko-KR" sz="1200" b="1" kern="1200" dirty="0" err="1">
                <a:solidFill>
                  <a:srgbClr val="000099"/>
                </a:solidFill>
                <a:latin typeface="Century Gothic" pitchFamily="34" charset="0"/>
                <a:ea typeface="맑은 고딕"/>
                <a:cs typeface="+mn-cs"/>
              </a:rPr>
              <a:t>KRnet</a:t>
            </a:r>
            <a:r>
              <a:rPr lang="en-US" altLang="ko-KR" sz="1200" b="1" kern="1200" dirty="0">
                <a:solidFill>
                  <a:srgbClr val="000099"/>
                </a:solidFill>
                <a:latin typeface="Century Gothic" pitchFamily="34" charset="0"/>
                <a:ea typeface="맑은 고딕"/>
                <a:cs typeface="+mn-cs"/>
              </a:rPr>
              <a:t> 2009</a:t>
            </a:r>
            <a:endParaRPr lang="ko-KR" altLang="en-US" sz="1200" b="1" kern="1200" dirty="0">
              <a:solidFill>
                <a:srgbClr val="000099"/>
              </a:solidFill>
              <a:latin typeface="Century Gothic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52BC3B71-C5F8-4818-A48B-CA384C8163C9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4" r:id="rId7"/>
    <p:sldLayoutId id="2147484609" r:id="rId8"/>
    <p:sldLayoutId id="2147483744" r:id="rId9"/>
    <p:sldLayoutId id="214748432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real_77/22143350488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log.naver.com/ktec21/221412167345" TargetMode="External"/><Relationship Id="rId5" Type="http://schemas.openxmlformats.org/officeDocument/2006/relationships/hyperlink" Target="https://blog.naver.com/sgvdsgvd/221390222214" TargetMode="External"/><Relationship Id="rId4" Type="http://schemas.openxmlformats.org/officeDocument/2006/relationships/hyperlink" Target="https://blog.naver.com/real_77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naver.com/ssdyka?Redirect=Log&amp;logNo=221258236172" TargetMode="External"/><Relationship Id="rId3" Type="http://schemas.openxmlformats.org/officeDocument/2006/relationships/hyperlink" Target="https://darkpgmr.tistory.com/110" TargetMode="External"/><Relationship Id="rId7" Type="http://schemas.openxmlformats.org/officeDocument/2006/relationships/hyperlink" Target="https://blog.naver.com/ktec21?Redirect=Log&amp;logNo=221346920486" TargetMode="External"/><Relationship Id="rId12" Type="http://schemas.openxmlformats.org/officeDocument/2006/relationships/hyperlink" Target="https://mj93m.blog.me/2214707201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log.naver.com/definitice?Redirect=Log&amp;logNo=221261545041" TargetMode="External"/><Relationship Id="rId11" Type="http://schemas.openxmlformats.org/officeDocument/2006/relationships/hyperlink" Target="https://blog.naver.com/ssdyka/221258236172" TargetMode="External"/><Relationship Id="rId5" Type="http://schemas.openxmlformats.org/officeDocument/2006/relationships/hyperlink" Target="https://untitledtblog.tistory.com/145" TargetMode="External"/><Relationship Id="rId10" Type="http://schemas.openxmlformats.org/officeDocument/2006/relationships/hyperlink" Target="https://blog.naver.com/tjdudwo93?Redirect=Log&amp;logNo=221041212347" TargetMode="External"/><Relationship Id="rId4" Type="http://schemas.openxmlformats.org/officeDocument/2006/relationships/hyperlink" Target="https://excelsior-cjh.tistory.com/167" TargetMode="External"/><Relationship Id="rId9" Type="http://schemas.openxmlformats.org/officeDocument/2006/relationships/hyperlink" Target="https://blog.naver.com/swkim4610?Redirect=Log&amp;logNo=22131065089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B67556-3FE2-4D4D-ABF1-605BE47362DB}"/>
              </a:ext>
            </a:extLst>
          </p:cNvPr>
          <p:cNvSpPr/>
          <p:nvPr/>
        </p:nvSpPr>
        <p:spPr>
          <a:xfrm>
            <a:off x="0" y="0"/>
            <a:ext cx="9144000" cy="3290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8" y="5162925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034907" y="6037138"/>
            <a:ext cx="3074182" cy="282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en-US" sz="1000" dirty="0">
                <a:latin typeface="Century Gothic" pitchFamily="34" charset="0"/>
              </a:rPr>
              <a:t>2019. 4. 07</a:t>
            </a:r>
            <a:endParaRPr lang="ko-KR" altLang="en-US" sz="1000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311" y="1916832"/>
            <a:ext cx="8207375" cy="1245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주성분 분석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chapter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00164" y="3765395"/>
            <a:ext cx="6143668" cy="92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B67556-3FE2-4D4D-ABF1-605BE47362DB}"/>
              </a:ext>
            </a:extLst>
          </p:cNvPr>
          <p:cNvSpPr/>
          <p:nvPr/>
        </p:nvSpPr>
        <p:spPr>
          <a:xfrm>
            <a:off x="0" y="0"/>
            <a:ext cx="9144000" cy="3290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8" y="5162925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034907" y="6037138"/>
            <a:ext cx="3074182" cy="282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en-US" sz="1000" dirty="0">
                <a:latin typeface="Century Gothic" pitchFamily="34" charset="0"/>
              </a:rPr>
              <a:t>2019. 4. 07</a:t>
            </a:r>
            <a:endParaRPr lang="ko-KR" altLang="en-US" sz="1000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311" y="1916832"/>
            <a:ext cx="8207375" cy="1245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연관 규칙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chapter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00164" y="3765395"/>
            <a:ext cx="6143668" cy="92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98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연관 규칙 개념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466673" y="4814239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대용량의 </a:t>
            </a:r>
            <a:r>
              <a:rPr lang="en-US" altLang="ko-KR" dirty="0"/>
              <a:t>DB</a:t>
            </a:r>
            <a:r>
              <a:rPr lang="ko-KR" altLang="en-US" dirty="0"/>
              <a:t>로부터 규칙형태의 지식을 찾아내는 기법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동시에 구매될 가능성이 큰 상품들을 찾아냄으로써 시장 바구니 안의 구매 물품사이의 관계를 알아본다는 뜻에서 장바구니 분석이라고도 한다</a:t>
            </a:r>
            <a:r>
              <a:rPr lang="en-US" altLang="ko-KR" dirty="0"/>
              <a:t>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연관성이 많은 목록들을 그룹화하는 클러스터링의 일종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b="1" dirty="0"/>
              <a:t>연관관계 분석이란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1C4143-886E-4482-B434-529490846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64" y="1609723"/>
            <a:ext cx="5220072" cy="28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6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지지도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신뢰도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향상도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611560" y="1155810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품목 집합이 </a:t>
            </a:r>
            <a:r>
              <a:rPr lang="ko-KR" altLang="en-US" dirty="0">
                <a:highlight>
                  <a:srgbClr val="ABE9FF"/>
                </a:highlight>
              </a:rPr>
              <a:t>거래에서 얼마나 자주 등장하는 지 </a:t>
            </a:r>
            <a:r>
              <a:rPr lang="ko-KR" altLang="en-US" dirty="0"/>
              <a:t>나타내는 것 </a:t>
            </a:r>
            <a:br>
              <a:rPr lang="ko-KR" altLang="en-US" dirty="0"/>
            </a:br>
            <a:r>
              <a:rPr lang="en-US" altLang="ko-KR" dirty="0"/>
              <a:t>Support{A} = count{A} / </a:t>
            </a:r>
            <a:r>
              <a:rPr lang="ko-KR" altLang="en-US" dirty="0"/>
              <a:t>전체 거래 건수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지지도 </a:t>
            </a:r>
            <a:r>
              <a:rPr lang="ko-KR" altLang="en-US" dirty="0" err="1"/>
              <a:t>임계값은</a:t>
            </a:r>
            <a:r>
              <a:rPr lang="ko-KR" altLang="en-US" dirty="0"/>
              <a:t> 빈번한 품목 집합을 가려내는 기준</a:t>
            </a:r>
            <a:r>
              <a:rPr lang="en-US" altLang="ko-KR" dirty="0"/>
              <a:t>,  </a:t>
            </a:r>
            <a:r>
              <a:rPr lang="ko-KR" altLang="en-US" dirty="0" err="1"/>
              <a:t>임계값보다</a:t>
            </a:r>
            <a:r>
              <a:rPr lang="ko-KR" altLang="en-US" dirty="0"/>
              <a:t> 지지도가      큰 품목 집합을 빈번히 등장하는 것으로 간주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92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b="1" dirty="0"/>
              <a:t>지표</a:t>
            </a:r>
            <a:r>
              <a:rPr lang="en-US" altLang="ko-KR" b="1" dirty="0"/>
              <a:t> 1 (</a:t>
            </a:r>
            <a:r>
              <a:rPr lang="ko-KR" altLang="en-US" b="1" dirty="0"/>
              <a:t>지지도</a:t>
            </a:r>
            <a:r>
              <a:rPr lang="en-US" altLang="ko-KR" b="1" dirty="0"/>
              <a:t>, support) 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431F8-E770-4658-AE05-9E1327E75370}"/>
              </a:ext>
            </a:extLst>
          </p:cNvPr>
          <p:cNvSpPr txBox="1"/>
          <p:nvPr/>
        </p:nvSpPr>
        <p:spPr>
          <a:xfrm>
            <a:off x="0" y="3265271"/>
            <a:ext cx="360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b="1" dirty="0"/>
              <a:t>지표</a:t>
            </a:r>
            <a:r>
              <a:rPr lang="en-US" altLang="ko-KR" b="1" dirty="0"/>
              <a:t> 2 (</a:t>
            </a:r>
            <a:r>
              <a:rPr lang="ko-KR" altLang="en-US" b="1" dirty="0"/>
              <a:t>신뢰도</a:t>
            </a:r>
            <a:r>
              <a:rPr lang="en-US" altLang="ko-KR" b="1" dirty="0"/>
              <a:t>, confidence)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C5770-15FF-455E-AED4-69AAE63BE25A}"/>
              </a:ext>
            </a:extLst>
          </p:cNvPr>
          <p:cNvSpPr txBox="1"/>
          <p:nvPr/>
        </p:nvSpPr>
        <p:spPr>
          <a:xfrm>
            <a:off x="611560" y="3464094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ABE9FF"/>
                </a:highlight>
              </a:rPr>
              <a:t>품목 </a:t>
            </a:r>
            <a:r>
              <a:rPr lang="en-US" altLang="ko-KR" dirty="0">
                <a:highlight>
                  <a:srgbClr val="ABE9FF"/>
                </a:highlight>
              </a:rPr>
              <a:t>x</a:t>
            </a:r>
            <a:r>
              <a:rPr lang="ko-KR" altLang="en-US" dirty="0">
                <a:highlight>
                  <a:srgbClr val="ABE9FF"/>
                </a:highlight>
              </a:rPr>
              <a:t>가 존재할 때  </a:t>
            </a:r>
            <a:r>
              <a:rPr lang="en-US" altLang="ko-KR" dirty="0">
                <a:highlight>
                  <a:srgbClr val="ABE9FF"/>
                </a:highlight>
              </a:rPr>
              <a:t>Y</a:t>
            </a:r>
            <a:r>
              <a:rPr lang="ko-KR" altLang="en-US" dirty="0">
                <a:highlight>
                  <a:srgbClr val="ABE9FF"/>
                </a:highlight>
              </a:rPr>
              <a:t>가 나타나는 빈도</a:t>
            </a:r>
            <a:r>
              <a:rPr lang="en-US" altLang="ko-KR" dirty="0">
                <a:highlight>
                  <a:srgbClr val="ABE9FF"/>
                </a:highlight>
              </a:rPr>
              <a:t>, {X </a:t>
            </a:r>
            <a:r>
              <a:rPr lang="ko-KR" altLang="en-US" dirty="0">
                <a:highlight>
                  <a:srgbClr val="ABE9FF"/>
                </a:highlight>
              </a:rPr>
              <a:t>→ </a:t>
            </a:r>
            <a:r>
              <a:rPr lang="en-US" altLang="ko-KR" dirty="0">
                <a:highlight>
                  <a:srgbClr val="ABE9FF"/>
                </a:highlight>
              </a:rPr>
              <a:t>Y}</a:t>
            </a:r>
            <a:r>
              <a:rPr lang="ko-KR" altLang="en-US" dirty="0">
                <a:highlight>
                  <a:srgbClr val="ABE9FF"/>
                </a:highlight>
              </a:rPr>
              <a:t>로 표기</a:t>
            </a:r>
            <a:endParaRPr lang="en-US" altLang="ko-KR" dirty="0">
              <a:highlight>
                <a:srgbClr val="ABE9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 X</a:t>
            </a:r>
            <a:r>
              <a:rPr lang="ko-KR" altLang="en-US" dirty="0"/>
              <a:t>가 포함된 거래 중에  </a:t>
            </a:r>
            <a:r>
              <a:rPr lang="en-US" altLang="ko-KR" dirty="0"/>
              <a:t>Y</a:t>
            </a:r>
            <a:r>
              <a:rPr lang="ko-KR" altLang="en-US" dirty="0"/>
              <a:t>도 포함하는 거래의 비율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Confidence{A </a:t>
            </a:r>
            <a:r>
              <a:rPr lang="ko-KR" altLang="en-US" dirty="0"/>
              <a:t>→ </a:t>
            </a:r>
            <a:r>
              <a:rPr lang="en-US" altLang="ko-KR" dirty="0"/>
              <a:t>B} = Support {A, B} / Support {A}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연관성의 중요도를 오해할 수 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맥주가 원래 자주 판매되는 품목이라면 사과를 포함하는 거래가 맥주도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포함할 가능성이 커서 신뢰도를 부풀리게 된다  </a:t>
            </a:r>
          </a:p>
        </p:txBody>
      </p:sp>
    </p:spTree>
    <p:extLst>
      <p:ext uri="{BB962C8B-B14F-4D97-AF65-F5344CB8AC3E}">
        <p14:creationId xmlns:p14="http://schemas.microsoft.com/office/powerpoint/2010/main" val="392443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지지도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신뢰도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향상도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431F8-E770-4658-AE05-9E1327E75370}"/>
              </a:ext>
            </a:extLst>
          </p:cNvPr>
          <p:cNvSpPr txBox="1"/>
          <p:nvPr/>
        </p:nvSpPr>
        <p:spPr>
          <a:xfrm>
            <a:off x="0" y="1011117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b="1" dirty="0"/>
              <a:t>지표</a:t>
            </a:r>
            <a:r>
              <a:rPr lang="en-US" altLang="ko-KR" b="1" dirty="0"/>
              <a:t> 3 (</a:t>
            </a:r>
            <a:r>
              <a:rPr lang="ko-KR" altLang="en-US" b="1" dirty="0"/>
              <a:t>향상도</a:t>
            </a:r>
            <a:r>
              <a:rPr lang="en-US" altLang="ko-KR" b="1" dirty="0"/>
              <a:t>, Lift)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C5770-15FF-455E-AED4-69AAE63BE25A}"/>
              </a:ext>
            </a:extLst>
          </p:cNvPr>
          <p:cNvSpPr txBox="1"/>
          <p:nvPr/>
        </p:nvSpPr>
        <p:spPr>
          <a:xfrm>
            <a:off x="466673" y="1657947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두 품목 각각이 얼마나 자주 </a:t>
            </a:r>
            <a:r>
              <a:rPr lang="ko-KR" altLang="en-US" dirty="0" err="1"/>
              <a:t>팔리느냐를</a:t>
            </a:r>
            <a:r>
              <a:rPr lang="ko-KR" altLang="en-US" dirty="0"/>
              <a:t> 고려해 </a:t>
            </a:r>
            <a:r>
              <a:rPr lang="ko-KR" altLang="en-US" dirty="0">
                <a:highlight>
                  <a:srgbClr val="ABE9FF"/>
                </a:highlight>
              </a:rPr>
              <a:t>항목 </a:t>
            </a:r>
            <a:r>
              <a:rPr lang="en-US" altLang="ko-KR" dirty="0">
                <a:highlight>
                  <a:srgbClr val="ABE9FF"/>
                </a:highlight>
              </a:rPr>
              <a:t>X</a:t>
            </a:r>
            <a:r>
              <a:rPr lang="ko-KR" altLang="en-US" dirty="0">
                <a:highlight>
                  <a:srgbClr val="ABE9FF"/>
                </a:highlight>
              </a:rPr>
              <a:t>와 </a:t>
            </a:r>
            <a:r>
              <a:rPr lang="en-US" altLang="ko-KR" dirty="0">
                <a:highlight>
                  <a:srgbClr val="ABE9FF"/>
                </a:highlight>
              </a:rPr>
              <a:t>Y</a:t>
            </a:r>
            <a:r>
              <a:rPr lang="ko-KR" altLang="en-US" dirty="0">
                <a:highlight>
                  <a:srgbClr val="ABE9FF"/>
                </a:highlight>
              </a:rPr>
              <a:t>가 함께 팔리는 빈도</a:t>
            </a:r>
            <a:endParaRPr lang="en-US" altLang="ko-KR" dirty="0">
              <a:highlight>
                <a:srgbClr val="ABE9FF"/>
              </a:highlight>
            </a:endParaRPr>
          </a:p>
          <a:p>
            <a:pPr fontAlgn="base"/>
            <a:r>
              <a:rPr lang="en-US" altLang="ko-KR" dirty="0"/>
              <a:t>     </a:t>
            </a:r>
            <a:r>
              <a:rPr lang="ko-KR" altLang="en-US" dirty="0"/>
              <a:t>를 나타낸다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Lift{A-&gt;B} = Support {A, B} / Support{A} * Support {B}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향상도 </a:t>
            </a:r>
            <a:r>
              <a:rPr lang="en-US" altLang="ko-KR" dirty="0"/>
              <a:t>=1 </a:t>
            </a:r>
            <a:r>
              <a:rPr lang="ko-KR" altLang="en-US" dirty="0"/>
              <a:t>이면</a:t>
            </a:r>
            <a:r>
              <a:rPr lang="en-US" altLang="ko-KR" dirty="0"/>
              <a:t>?  </a:t>
            </a:r>
            <a:r>
              <a:rPr lang="ko-KR" altLang="en-US" dirty="0"/>
              <a:t>두 품목 사이에 연관성이 없다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향상도</a:t>
            </a:r>
            <a:r>
              <a:rPr lang="en-US" altLang="ko-KR" dirty="0"/>
              <a:t> &gt; 1? X</a:t>
            </a:r>
            <a:r>
              <a:rPr lang="ko-KR" altLang="en-US" dirty="0"/>
              <a:t>가 판매될 때 </a:t>
            </a:r>
            <a:r>
              <a:rPr lang="en-US" altLang="ko-KR" dirty="0"/>
              <a:t>Y</a:t>
            </a:r>
            <a:r>
              <a:rPr lang="ko-KR" altLang="en-US" dirty="0"/>
              <a:t>도 함께 팔릴 가능성이 있다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향상도 </a:t>
            </a:r>
            <a:r>
              <a:rPr lang="en-US" altLang="ko-KR" dirty="0"/>
              <a:t>&lt; 1? X</a:t>
            </a:r>
            <a:r>
              <a:rPr lang="ko-KR" altLang="en-US" dirty="0"/>
              <a:t>가 판매될 때 </a:t>
            </a:r>
            <a:r>
              <a:rPr lang="en-US" altLang="ko-KR" dirty="0"/>
              <a:t>Y</a:t>
            </a:r>
            <a:r>
              <a:rPr lang="ko-KR" altLang="en-US" dirty="0"/>
              <a:t>가 함께 팔릴 가능성이 낮다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84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지지도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신뢰도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향상도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16533" y="4005064"/>
            <a:ext cx="8748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</a:t>
            </a:r>
            <a:r>
              <a:rPr lang="ko-KR" altLang="en-US" dirty="0"/>
              <a:t>사과</a:t>
            </a:r>
            <a:r>
              <a:rPr lang="en-US" altLang="ko-KR" dirty="0"/>
              <a:t>}</a:t>
            </a:r>
            <a:r>
              <a:rPr lang="ko-KR" altLang="en-US" dirty="0"/>
              <a:t>의 지지도</a:t>
            </a:r>
            <a:r>
              <a:rPr lang="en-US" altLang="ko-KR" dirty="0"/>
              <a:t>: 4 / 8 =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맥주</a:t>
            </a:r>
            <a:r>
              <a:rPr lang="en-US" altLang="ko-KR" dirty="0"/>
              <a:t>, </a:t>
            </a:r>
            <a:r>
              <a:rPr lang="ko-KR" altLang="en-US" dirty="0"/>
              <a:t>쌀</a:t>
            </a:r>
            <a:r>
              <a:rPr lang="en-US" altLang="ko-KR" dirty="0"/>
              <a:t>}</a:t>
            </a:r>
            <a:r>
              <a:rPr lang="ko-KR" altLang="en-US" dirty="0"/>
              <a:t>의 지지도</a:t>
            </a:r>
            <a:r>
              <a:rPr lang="en-US" altLang="ko-KR" dirty="0"/>
              <a:t>:  2 / 8 =25%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</a:t>
            </a:r>
            <a:r>
              <a:rPr lang="ko-KR" altLang="en-US" dirty="0"/>
              <a:t>사과 </a:t>
            </a:r>
            <a:r>
              <a:rPr lang="en-US" altLang="ko-KR" dirty="0"/>
              <a:t>-&gt; </a:t>
            </a:r>
            <a:r>
              <a:rPr lang="ko-KR" altLang="en-US" dirty="0"/>
              <a:t>맥주</a:t>
            </a:r>
            <a:r>
              <a:rPr lang="en-US" altLang="ko-KR" dirty="0"/>
              <a:t>} </a:t>
            </a:r>
            <a:r>
              <a:rPr lang="ko-KR" altLang="en-US" dirty="0"/>
              <a:t>신뢰도</a:t>
            </a:r>
            <a:r>
              <a:rPr lang="en-US" altLang="ko-KR" dirty="0"/>
              <a:t>:  3 / 4 =75%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</a:t>
            </a:r>
            <a:r>
              <a:rPr lang="ko-KR" altLang="en-US" dirty="0"/>
              <a:t>사과 </a:t>
            </a:r>
            <a:r>
              <a:rPr lang="en-US" altLang="ko-KR" dirty="0"/>
              <a:t>-&gt; </a:t>
            </a:r>
            <a:r>
              <a:rPr lang="ko-KR" altLang="en-US" dirty="0"/>
              <a:t>맥주</a:t>
            </a:r>
            <a:r>
              <a:rPr lang="en-US" altLang="ko-KR" dirty="0"/>
              <a:t>} </a:t>
            </a:r>
            <a:r>
              <a:rPr lang="ko-KR" altLang="en-US" dirty="0"/>
              <a:t>향상도</a:t>
            </a:r>
            <a:r>
              <a:rPr lang="en-US" altLang="ko-KR" dirty="0"/>
              <a:t>:  3 / 4  % (6 / 8)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 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-&gt; </a:t>
            </a:r>
            <a:r>
              <a:rPr lang="ko-KR" altLang="en-US" dirty="0"/>
              <a:t>맥주의 신뢰도는 상당히 높지만 향상도가 </a:t>
            </a:r>
            <a:r>
              <a:rPr lang="en-US" altLang="ko-KR" dirty="0"/>
              <a:t>1</a:t>
            </a:r>
            <a:r>
              <a:rPr lang="ko-KR" altLang="en-US" dirty="0"/>
              <a:t>이므로 두 품목간 구매에는 연관성이 없다는 것을 알 수 있다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3F2A76-D9E6-438B-989E-590AD388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27389"/>
            <a:ext cx="5010150" cy="28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5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 err="1">
                <a:solidFill>
                  <a:schemeClr val="bg1"/>
                </a:solidFill>
                <a:latin typeface="+mn-ea"/>
                <a:ea typeface="+mn-ea"/>
              </a:rPr>
              <a:t>Apriori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원칙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359532" y="908720"/>
            <a:ext cx="8424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품목 집합의 빈도가 낮으면 </a:t>
            </a:r>
            <a:r>
              <a:rPr lang="ko-KR" altLang="en-US" dirty="0">
                <a:highlight>
                  <a:srgbClr val="ABE9FF"/>
                </a:highlight>
              </a:rPr>
              <a:t>해당 품목 집합을 포함하는 더 큰 품목 집합의 빈도도 낮다</a:t>
            </a:r>
            <a:endParaRPr lang="en-US" altLang="ko-KR" dirty="0">
              <a:highlight>
                <a:srgbClr val="ABE9FF"/>
              </a:highlight>
            </a:endParaRPr>
          </a:p>
          <a:p>
            <a:r>
              <a:rPr lang="ko-KR" altLang="en-US" dirty="0"/>
              <a:t>     즉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맥주</a:t>
            </a:r>
            <a:r>
              <a:rPr lang="en-US" altLang="ko-KR" dirty="0"/>
              <a:t>}</a:t>
            </a:r>
            <a:r>
              <a:rPr lang="ko-KR" altLang="en-US" dirty="0"/>
              <a:t>의 빈도가 낮으면 </a:t>
            </a:r>
            <a:r>
              <a:rPr lang="en-US" altLang="ko-KR" dirty="0"/>
              <a:t>{</a:t>
            </a:r>
            <a:r>
              <a:rPr lang="ko-KR" altLang="en-US" dirty="0"/>
              <a:t>맥주</a:t>
            </a:r>
            <a:r>
              <a:rPr lang="en-US" altLang="ko-KR" dirty="0"/>
              <a:t>, </a:t>
            </a:r>
            <a:r>
              <a:rPr lang="ko-KR" altLang="en-US" dirty="0"/>
              <a:t>피자</a:t>
            </a:r>
            <a:r>
              <a:rPr lang="en-US" altLang="ko-KR" dirty="0"/>
              <a:t>}</a:t>
            </a:r>
            <a:r>
              <a:rPr lang="ko-KR" altLang="en-US" dirty="0"/>
              <a:t>의 빈도도 낮다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품목집합 찾기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단계</a:t>
            </a:r>
            <a:r>
              <a:rPr lang="en-US" altLang="ko-KR" dirty="0"/>
              <a:t>: {</a:t>
            </a:r>
            <a:r>
              <a:rPr lang="ko-KR" altLang="en-US" dirty="0"/>
              <a:t>사과</a:t>
            </a:r>
            <a:r>
              <a:rPr lang="en-US" altLang="ko-KR" dirty="0"/>
              <a:t>}, {</a:t>
            </a:r>
            <a:r>
              <a:rPr lang="ko-KR" altLang="en-US" dirty="0"/>
              <a:t>배</a:t>
            </a:r>
            <a:r>
              <a:rPr lang="en-US" altLang="ko-KR" dirty="0"/>
              <a:t>} </a:t>
            </a:r>
            <a:r>
              <a:rPr lang="ko-KR" altLang="en-US" dirty="0"/>
              <a:t>처럼 품목 하나를 포함하는 품목 집합에서 시작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각 품목 집합의 지지도를 구한다</a:t>
            </a:r>
            <a:r>
              <a:rPr lang="en-US" altLang="ko-KR" dirty="0"/>
              <a:t>. </a:t>
            </a:r>
            <a:r>
              <a:rPr lang="ko-KR" altLang="en-US" dirty="0"/>
              <a:t>지지도 임계점을 넘는 품목 집합만   남기고 나머지는 버린다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남겨진 품목 집합에 새로운 품목 하나를 추가해 만들 수 있는 모든 후보 품목 집합을 생성한다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새로운 품목 집합이 더 이상 없을 때까지 </a:t>
            </a:r>
            <a:r>
              <a:rPr lang="en-US" altLang="ko-KR" dirty="0"/>
              <a:t>1, 2</a:t>
            </a:r>
            <a:r>
              <a:rPr lang="ko-KR" altLang="en-US" dirty="0"/>
              <a:t>단계를 반복하며 더 큰 품목 집합의 지지도를 구해 나간다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신뢰도</a:t>
            </a:r>
            <a:r>
              <a:rPr lang="en-US" altLang="ko-KR" dirty="0"/>
              <a:t>, </a:t>
            </a:r>
            <a:r>
              <a:rPr lang="ko-KR" altLang="en-US" dirty="0"/>
              <a:t>향상도에도 이용가능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</a:t>
            </a:r>
            <a:r>
              <a:rPr lang="ko-KR" altLang="en-US" dirty="0"/>
              <a:t>맥주</a:t>
            </a:r>
            <a:r>
              <a:rPr lang="en-US" altLang="ko-KR" dirty="0"/>
              <a:t>, </a:t>
            </a:r>
            <a:r>
              <a:rPr lang="ko-KR" altLang="en-US" dirty="0" err="1"/>
              <a:t>감자칩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사과</a:t>
            </a:r>
            <a:r>
              <a:rPr lang="en-US" altLang="ko-KR" dirty="0"/>
              <a:t>}</a:t>
            </a:r>
            <a:r>
              <a:rPr lang="ko-KR" altLang="en-US" dirty="0"/>
              <a:t>의 신뢰도가 낮다면 같은 품목을 포함하고 오른쪽에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사과가 있는 모든 규칙의 신뢰도가 낮다</a:t>
            </a:r>
            <a:endParaRPr lang="en-US" altLang="ko-KR" dirty="0"/>
          </a:p>
          <a:p>
            <a:r>
              <a:rPr lang="en-US" altLang="ko-KR" dirty="0"/>
              <a:t>     ex. {</a:t>
            </a:r>
            <a:r>
              <a:rPr lang="ko-KR" altLang="en-US" dirty="0">
                <a:highlight>
                  <a:srgbClr val="ABE9FF"/>
                </a:highlight>
              </a:rPr>
              <a:t>맥주 </a:t>
            </a:r>
            <a:r>
              <a:rPr lang="en-US" altLang="ko-KR" dirty="0">
                <a:highlight>
                  <a:srgbClr val="ABE9FF"/>
                </a:highlight>
              </a:rPr>
              <a:t>-&gt; </a:t>
            </a:r>
            <a:r>
              <a:rPr lang="ko-KR" altLang="en-US" dirty="0">
                <a:highlight>
                  <a:srgbClr val="ABE9FF"/>
                </a:highlight>
              </a:rPr>
              <a:t>사과</a:t>
            </a:r>
            <a:r>
              <a:rPr lang="en-US" altLang="ko-KR" dirty="0">
                <a:highlight>
                  <a:srgbClr val="ABE9FF"/>
                </a:highlight>
              </a:rPr>
              <a:t>, </a:t>
            </a:r>
            <a:r>
              <a:rPr lang="ko-KR" altLang="en-US" dirty="0" err="1">
                <a:highlight>
                  <a:srgbClr val="ABE9FF"/>
                </a:highlight>
              </a:rPr>
              <a:t>감자칩</a:t>
            </a:r>
            <a:r>
              <a:rPr lang="en-US" altLang="ko-KR" dirty="0"/>
              <a:t>}</a:t>
            </a:r>
            <a:r>
              <a:rPr lang="ko-KR" altLang="en-US" dirty="0"/>
              <a:t>과 </a:t>
            </a:r>
            <a:r>
              <a:rPr lang="en-US" altLang="ko-KR" dirty="0"/>
              <a:t>{</a:t>
            </a:r>
            <a:r>
              <a:rPr lang="ko-KR" altLang="en-US" dirty="0" err="1">
                <a:highlight>
                  <a:srgbClr val="ABE9FF"/>
                </a:highlight>
              </a:rPr>
              <a:t>감자칩</a:t>
            </a:r>
            <a:r>
              <a:rPr lang="en-US" altLang="ko-KR" dirty="0">
                <a:highlight>
                  <a:srgbClr val="ABE9FF"/>
                </a:highlight>
              </a:rPr>
              <a:t> -&gt;</a:t>
            </a:r>
            <a:r>
              <a:rPr lang="ko-KR" altLang="en-US" dirty="0">
                <a:highlight>
                  <a:srgbClr val="ABE9FF"/>
                </a:highlight>
              </a:rPr>
              <a:t>사과</a:t>
            </a:r>
            <a:r>
              <a:rPr lang="en-US" altLang="ko-KR" dirty="0">
                <a:highlight>
                  <a:srgbClr val="ABE9FF"/>
                </a:highlight>
              </a:rPr>
              <a:t>, </a:t>
            </a:r>
            <a:r>
              <a:rPr lang="ko-KR" altLang="en-US" dirty="0">
                <a:highlight>
                  <a:srgbClr val="ABE9FF"/>
                </a:highlight>
              </a:rPr>
              <a:t>맥주</a:t>
            </a:r>
            <a:r>
              <a:rPr lang="en-US" altLang="ko-KR" dirty="0"/>
              <a:t>}</a:t>
            </a:r>
            <a:r>
              <a:rPr lang="ko-KR" altLang="en-US" dirty="0"/>
              <a:t> 신뢰도가 낮다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44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연관 규칙 제약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74CFB-BA04-4390-97A0-F7F5B59A780D}"/>
              </a:ext>
            </a:extLst>
          </p:cNvPr>
          <p:cNvSpPr txBox="1"/>
          <p:nvPr/>
        </p:nvSpPr>
        <p:spPr>
          <a:xfrm>
            <a:off x="326977" y="1772816"/>
            <a:ext cx="84900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계산량이</a:t>
            </a:r>
            <a:r>
              <a:rPr lang="ko-KR" altLang="en-US" b="1" dirty="0"/>
              <a:t> 많음</a:t>
            </a:r>
            <a:endParaRPr lang="en-US" altLang="ko-KR" b="1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Apriori</a:t>
            </a:r>
            <a:r>
              <a:rPr lang="en-US" altLang="ko-KR" dirty="0"/>
              <a:t> </a:t>
            </a:r>
            <a:r>
              <a:rPr lang="ko-KR" altLang="en-US" dirty="0"/>
              <a:t>원리를 이용해서 후보 품목의 집합 수를 줄여도 품목수가 많거나 지지도              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임계값이</a:t>
            </a:r>
            <a:r>
              <a:rPr lang="ko-KR" altLang="en-US" dirty="0"/>
              <a:t> 낮으면 가짓수는 여전히 크다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→ 자료구조를 이용해 품목 집합을 정렬할 때의 비교 횟수를 줄일 수 있다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의심스러운 연관성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>
                <a:highlight>
                  <a:srgbClr val="ABE9FF"/>
                </a:highlight>
              </a:rPr>
              <a:t>품목 수가 많다면 연관 관계가 우연히 생길 수도 있다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연관성을 일반화할 수 있음을 확인하려면 반드시 검증해야 한다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이러한 제약이 있음에도 연관 규칙은 적당한 규모의 데이터 세트에서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패턴을 찾을 수 있는 직관적인 방법 중 하나이다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767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연관 규칙 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214282" y="1988840"/>
            <a:ext cx="8696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연관 규칙은 어떤 품목이 단독적으로 혹은 다른 품목과 관계되어 </a:t>
            </a:r>
            <a:r>
              <a:rPr lang="ko-KR" altLang="en-US" dirty="0">
                <a:highlight>
                  <a:srgbClr val="ABE9FF"/>
                </a:highlight>
              </a:rPr>
              <a:t>얼마나 자주         등장하는지</a:t>
            </a:r>
            <a:r>
              <a:rPr lang="ko-KR" altLang="en-US" dirty="0"/>
              <a:t> 밝혀낸다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연관성을 측정하는 일반적 지표 세 가지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{X}</a:t>
            </a:r>
            <a:r>
              <a:rPr lang="ko-KR" altLang="en-US" dirty="0"/>
              <a:t>의 지지도는 </a:t>
            </a:r>
            <a:r>
              <a:rPr lang="ko-KR" altLang="en-US" dirty="0">
                <a:highlight>
                  <a:srgbClr val="ABE9FF"/>
                </a:highlight>
              </a:rPr>
              <a:t>품목 </a:t>
            </a:r>
            <a:r>
              <a:rPr lang="en-US" altLang="ko-KR" dirty="0">
                <a:highlight>
                  <a:srgbClr val="ABE9FF"/>
                </a:highlight>
              </a:rPr>
              <a:t>X</a:t>
            </a:r>
            <a:r>
              <a:rPr lang="ko-KR" altLang="en-US" dirty="0">
                <a:highlight>
                  <a:srgbClr val="ABE9FF"/>
                </a:highlight>
              </a:rPr>
              <a:t>의 등장 빈도</a:t>
            </a:r>
            <a:r>
              <a:rPr lang="ko-KR" altLang="en-US" dirty="0"/>
              <a:t>를 나타낸다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{X-&gt;Y}</a:t>
            </a:r>
            <a:r>
              <a:rPr lang="ko-KR" altLang="en-US" dirty="0"/>
              <a:t>의 신뢰도는 </a:t>
            </a:r>
            <a:r>
              <a:rPr lang="ko-KR" altLang="en-US" dirty="0">
                <a:highlight>
                  <a:srgbClr val="ABE9FF"/>
                </a:highlight>
              </a:rPr>
              <a:t>품목 </a:t>
            </a:r>
            <a:r>
              <a:rPr lang="en-US" altLang="ko-KR" dirty="0">
                <a:highlight>
                  <a:srgbClr val="ABE9FF"/>
                </a:highlight>
              </a:rPr>
              <a:t>X</a:t>
            </a:r>
            <a:r>
              <a:rPr lang="ko-KR" altLang="en-US" dirty="0">
                <a:highlight>
                  <a:srgbClr val="ABE9FF"/>
                </a:highlight>
              </a:rPr>
              <a:t>가 등장할 때 품목 </a:t>
            </a:r>
            <a:r>
              <a:rPr lang="en-US" altLang="ko-KR" dirty="0">
                <a:highlight>
                  <a:srgbClr val="ABE9FF"/>
                </a:highlight>
              </a:rPr>
              <a:t>Y</a:t>
            </a:r>
            <a:r>
              <a:rPr lang="ko-KR" altLang="en-US" dirty="0">
                <a:highlight>
                  <a:srgbClr val="ABE9FF"/>
                </a:highlight>
              </a:rPr>
              <a:t>가 함께 등장할 빈도</a:t>
            </a:r>
            <a:r>
              <a:rPr lang="ko-KR" altLang="en-US" dirty="0"/>
              <a:t>를 나타낸다 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{X-&gt;Y}</a:t>
            </a:r>
            <a:r>
              <a:rPr lang="ko-KR" altLang="en-US" dirty="0"/>
              <a:t>의 향상도는 </a:t>
            </a:r>
            <a:r>
              <a:rPr lang="ko-KR" altLang="en-US" dirty="0">
                <a:highlight>
                  <a:srgbClr val="ABE9FF"/>
                </a:highlight>
              </a:rPr>
              <a:t>각각의 빈도를 고려</a:t>
            </a:r>
            <a:r>
              <a:rPr lang="ko-KR" altLang="en-US" dirty="0"/>
              <a:t>했을 때 </a:t>
            </a:r>
            <a:r>
              <a:rPr lang="ko-KR" altLang="en-US" dirty="0">
                <a:highlight>
                  <a:srgbClr val="ABE9FF"/>
                </a:highlight>
              </a:rPr>
              <a:t>품목 </a:t>
            </a:r>
            <a:r>
              <a:rPr lang="en-US" altLang="ko-KR" dirty="0">
                <a:highlight>
                  <a:srgbClr val="ABE9FF"/>
                </a:highlight>
              </a:rPr>
              <a:t>X</a:t>
            </a:r>
            <a:r>
              <a:rPr lang="ko-KR" altLang="en-US" dirty="0">
                <a:highlight>
                  <a:srgbClr val="ABE9FF"/>
                </a:highlight>
              </a:rPr>
              <a:t>와 </a:t>
            </a:r>
            <a:r>
              <a:rPr lang="en-US" altLang="ko-KR" dirty="0">
                <a:highlight>
                  <a:srgbClr val="ABE9FF"/>
                </a:highlight>
              </a:rPr>
              <a:t>Y</a:t>
            </a:r>
            <a:r>
              <a:rPr lang="ko-KR" altLang="en-US" dirty="0">
                <a:highlight>
                  <a:srgbClr val="ABE9FF"/>
                </a:highlight>
              </a:rPr>
              <a:t>가 함께 등장</a:t>
            </a:r>
            <a:r>
              <a:rPr lang="ko-KR" altLang="en-US" dirty="0"/>
              <a:t>하는 </a:t>
            </a:r>
            <a:endParaRPr lang="en-US" altLang="ko-KR" dirty="0"/>
          </a:p>
          <a:p>
            <a:pPr lvl="1"/>
            <a:r>
              <a:rPr lang="en-US" altLang="ko-KR" dirty="0"/>
              <a:t>     </a:t>
            </a:r>
            <a:r>
              <a:rPr lang="ko-KR" altLang="en-US" dirty="0"/>
              <a:t>빈도를 나타낸다 </a:t>
            </a:r>
          </a:p>
          <a:p>
            <a:pPr lvl="1"/>
            <a:r>
              <a:rPr lang="en-US" altLang="ko-KR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Apriori</a:t>
            </a:r>
            <a:r>
              <a:rPr lang="en-US" altLang="ko-KR" dirty="0"/>
              <a:t> </a:t>
            </a:r>
            <a:r>
              <a:rPr lang="ko-KR" altLang="en-US" dirty="0"/>
              <a:t>원칙을 이용하면 </a:t>
            </a:r>
            <a:r>
              <a:rPr lang="ko-KR" altLang="en-US" dirty="0">
                <a:highlight>
                  <a:srgbClr val="ABE9FF"/>
                </a:highlight>
              </a:rPr>
              <a:t>빈도가 낮은 상당수의 품목 집합을 제거</a:t>
            </a:r>
            <a:r>
              <a:rPr lang="ko-KR" altLang="en-US" dirty="0"/>
              <a:t>해 빈도가 높은 품목 집합을 빠르게 찾을 수 있다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886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연관 규칙 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286291" y="1412776"/>
            <a:ext cx="8462173" cy="2880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PPT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[</a:t>
            </a:r>
            <a:r>
              <a:rPr lang="ko-KR" altLang="en-US" sz="1600" dirty="0"/>
              <a:t>출처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3"/>
              </a:rPr>
              <a:t>[KMOOC] </a:t>
            </a:r>
            <a:r>
              <a:rPr lang="ko-KR" altLang="en-US" sz="1600" dirty="0">
                <a:hlinkClick r:id="rId3"/>
              </a:rPr>
              <a:t>데이터 분석 기법 </a:t>
            </a:r>
            <a:r>
              <a:rPr lang="en-US" altLang="ko-KR" sz="1600" dirty="0">
                <a:hlinkClick r:id="rId3"/>
              </a:rPr>
              <a:t>: </a:t>
            </a:r>
            <a:r>
              <a:rPr lang="ko-KR" altLang="en-US" sz="1600" dirty="0">
                <a:hlinkClick r:id="rId3"/>
              </a:rPr>
              <a:t>연관규칙</a:t>
            </a:r>
            <a:r>
              <a:rPr lang="en-US" altLang="ko-KR" sz="1600" dirty="0"/>
              <a:t>|</a:t>
            </a:r>
            <a:r>
              <a:rPr lang="ko-KR" altLang="en-US" sz="1600" dirty="0"/>
              <a:t>작성자 </a:t>
            </a:r>
            <a:r>
              <a:rPr lang="en-US" altLang="ko-KR" sz="1600" dirty="0">
                <a:hlinkClick r:id="rId4"/>
              </a:rPr>
              <a:t>269</a:t>
            </a:r>
            <a:endParaRPr lang="ko-KR" alt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책</a:t>
            </a:r>
            <a:r>
              <a:rPr lang="en-US" altLang="ko-KR" sz="1600" dirty="0"/>
              <a:t>) </a:t>
            </a:r>
            <a:r>
              <a:rPr lang="ko-KR" altLang="en-US" sz="1600" dirty="0"/>
              <a:t>수학없이 배우는 데이터 과학과 알고리즘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https://blog.naver.com/real_77/221433504883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https://blog.naver.com/sgvdsgvd/221390222214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6"/>
              </a:rPr>
              <a:t>https://blog.naver.com/ktec21/221412167345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8530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주성분 분석 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286291" y="1412776"/>
            <a:ext cx="8462173" cy="509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PPT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https://darkpgmr.tistory.com/110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4"/>
              </a:rPr>
              <a:t>https://excelsior-cjh.tistory.com/167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https://untitledtblog.tistory.com/145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6"/>
              </a:rPr>
              <a:t>https://blog.naver.com/definitice?Redirect=Log&amp;logNo=221261545041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7"/>
              </a:rPr>
              <a:t>https://blog.naver.com/ktec21?Redirect=Log&amp;logNo=22134692048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7"/>
              </a:rPr>
              <a:t>https://dic1224.blog.me/2214800085846</a:t>
            </a:r>
            <a:r>
              <a:rPr lang="en-US" altLang="ko-KR" sz="1600" dirty="0"/>
              <a:t> 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8"/>
              </a:rPr>
              <a:t>https://blog.naver.com/ssdyka?Redirect=Log&amp;logNo=221258236172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9"/>
              </a:rPr>
              <a:t>https://blog.naver.com/swkim4610?Redirect=Log&amp;logNo=221310650892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10"/>
              </a:rPr>
              <a:t>https://blog.naver.com/tjdudwo93?Redirect=Log&amp;logNo=221041212347</a:t>
            </a:r>
            <a:r>
              <a:rPr lang="en-US" altLang="ko-KR" sz="1600" dirty="0"/>
              <a:t> 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책</a:t>
            </a:r>
            <a:r>
              <a:rPr lang="en-US" altLang="ko-KR" sz="1600" dirty="0"/>
              <a:t>) </a:t>
            </a:r>
            <a:r>
              <a:rPr lang="ko-KR" altLang="en-US" sz="1600" dirty="0"/>
              <a:t>수학없이 배우는 데이터 과학과 알고리즘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파이썬 코드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11"/>
              </a:rPr>
              <a:t>https://blog.naver.com/ssdyka/221258236172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12"/>
              </a:rPr>
              <a:t>https://mj93m.blog.me/221470720112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5617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주성분 분석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(Principal Component Analysis, PCA)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91466" y="4797152"/>
            <a:ext cx="8712968" cy="115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포인트를 가장 잘 구분해주는 숨겨진 변수</a:t>
            </a:r>
            <a:r>
              <a:rPr lang="en-US" altLang="ko-KR" sz="1600" dirty="0"/>
              <a:t>(</a:t>
            </a:r>
            <a:r>
              <a:rPr lang="ko-KR" altLang="en-US" sz="1600" dirty="0"/>
              <a:t>주성분</a:t>
            </a:r>
            <a:r>
              <a:rPr lang="en-US" altLang="ko-KR" sz="1600" dirty="0"/>
              <a:t>)</a:t>
            </a:r>
            <a:r>
              <a:rPr lang="ko-KR" altLang="en-US" sz="1600" dirty="0"/>
              <a:t>을 찾는 기법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주성분은 데이터 포인트가 가장 넓게 분포하는 차원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높은 차원의 데이터를 낮은 차원으로 축소시킨다  </a:t>
            </a:r>
            <a:r>
              <a:rPr lang="en-US" altLang="ko-KR" sz="1600" dirty="0"/>
              <a:t>(</a:t>
            </a:r>
            <a:r>
              <a:rPr lang="ko-KR" altLang="en-US" sz="1600" dirty="0"/>
              <a:t>차원축소</a:t>
            </a:r>
            <a:r>
              <a:rPr lang="en-US" altLang="ko-KR" sz="1600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171AE-2777-4368-871E-D7BC797F9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515" y="932822"/>
            <a:ext cx="5904656" cy="32443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2509F1-A2BB-4F6B-8C3D-29B551446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97750"/>
            <a:ext cx="5112568" cy="3240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9" y="839702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875174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7" y="4897680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034906" y="5642134"/>
            <a:ext cx="3074182" cy="282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en-US" sz="1000" dirty="0">
                <a:latin typeface="Century Gothic" pitchFamily="34" charset="0"/>
              </a:rPr>
              <a:t>2019. 04. 07</a:t>
            </a:r>
            <a:endParaRPr lang="ko-KR" altLang="en-US" sz="1000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310" y="1419466"/>
            <a:ext cx="8207375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Thank you</a:t>
            </a:r>
            <a:endParaRPr lang="en-US" altLang="ko-KR" sz="6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0163" y="3328288"/>
            <a:ext cx="6143668" cy="1224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938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주성분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323528" y="4730286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 데이터는 국가마다 육상 경기 종목의 평균 기록을 나타낸 자료이다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위와 같은 차원이 높은 데이터를 다룰 때 변수 간에 서로 연관성이 있는 지       확인하기 어려워진다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주성분 분석을 이용해 이런 높은 차원의 데이터를 낮은 차원                   </a:t>
            </a:r>
            <a:r>
              <a:rPr lang="en-US" altLang="ko-KR" dirty="0"/>
              <a:t>(</a:t>
            </a:r>
            <a:r>
              <a:rPr lang="ko-KR" altLang="en-US" dirty="0"/>
              <a:t>주로 </a:t>
            </a:r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, 3</a:t>
            </a:r>
            <a:r>
              <a:rPr lang="ko-KR" altLang="en-US" dirty="0"/>
              <a:t>차원</a:t>
            </a:r>
            <a:r>
              <a:rPr lang="en-US" altLang="ko-KR" dirty="0"/>
              <a:t>)</a:t>
            </a:r>
            <a:r>
              <a:rPr lang="ko-KR" altLang="en-US" dirty="0"/>
              <a:t>으로 축소시킨다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9D2128-0D77-4E17-B9BF-DEEF6E7EA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1389050"/>
            <a:ext cx="6162675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0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/>
              <a:t>데이터 셋 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72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주성분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27684" y="4509120"/>
            <a:ext cx="8664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변수마다 측정 범위가 서로 다른 데이터</a:t>
            </a:r>
            <a:r>
              <a:rPr lang="en-US" altLang="ko-KR" dirty="0"/>
              <a:t>(</a:t>
            </a:r>
            <a:r>
              <a:rPr lang="ko-KR" altLang="en-US" dirty="0"/>
              <a:t>단위가 다른</a:t>
            </a:r>
            <a:r>
              <a:rPr lang="en-US" altLang="ko-KR" dirty="0"/>
              <a:t>) </a:t>
            </a:r>
            <a:r>
              <a:rPr lang="ko-KR" altLang="en-US" dirty="0"/>
              <a:t>데이터를 다룰 때 표준화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작업이 필요하다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변수의 분산이 나머지보다 높다면 주성분의 가중치가 한쪽으로 치우치게 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변수를 동일한 표준 범위로 환산한다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위에서는 </a:t>
            </a:r>
            <a:r>
              <a:rPr lang="en-US" altLang="ko-KR" dirty="0"/>
              <a:t>scale</a:t>
            </a:r>
            <a:r>
              <a:rPr lang="ko-KR" altLang="en-US" dirty="0"/>
              <a:t>함수로 정규화를 시켰다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Scale</a:t>
            </a:r>
            <a:r>
              <a:rPr lang="ko-KR" altLang="en-US" dirty="0"/>
              <a:t>은 해당 값을 </a:t>
            </a:r>
            <a:r>
              <a:rPr lang="en-US" altLang="ko-KR" dirty="0"/>
              <a:t>-1 ~ 1</a:t>
            </a:r>
            <a:r>
              <a:rPr lang="ko-KR" altLang="en-US" dirty="0"/>
              <a:t>사이의 값으로        바꿔주는 함수이다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330373-31FA-46CD-A39E-C95A7489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12776"/>
            <a:ext cx="6516725" cy="2880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471A3-02A3-4256-9184-1FA4F801694B}"/>
              </a:ext>
            </a:extLst>
          </p:cNvPr>
          <p:cNvSpPr txBox="1"/>
          <p:nvPr/>
        </p:nvSpPr>
        <p:spPr>
          <a:xfrm>
            <a:off x="205525" y="878909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dirty="0"/>
              <a:t>표준화</a:t>
            </a:r>
          </a:p>
        </p:txBody>
      </p:sp>
    </p:spTree>
    <p:extLst>
      <p:ext uri="{BB962C8B-B14F-4D97-AF65-F5344CB8AC3E}">
        <p14:creationId xmlns:p14="http://schemas.microsoft.com/office/powerpoint/2010/main" val="339932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주성분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346743" y="5220156"/>
            <a:ext cx="8664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Eigen value</a:t>
            </a:r>
            <a:r>
              <a:rPr lang="ko-KR" altLang="en-US" dirty="0"/>
              <a:t>를 보면 크기순으로 나열되어 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Eigen value</a:t>
            </a:r>
            <a:r>
              <a:rPr lang="ko-KR" altLang="en-US" dirty="0"/>
              <a:t>를 클수록 데이터를 잘 설명한다고 할 수 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Eigen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들의 각 행이 주성분이 되고 이들은 모두 서로 수직이다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471A3-02A3-4256-9184-1FA4F801694B}"/>
              </a:ext>
            </a:extLst>
          </p:cNvPr>
          <p:cNvSpPr txBox="1"/>
          <p:nvPr/>
        </p:nvSpPr>
        <p:spPr>
          <a:xfrm>
            <a:off x="214282" y="796642"/>
            <a:ext cx="176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dirty="0"/>
              <a:t>주성분 도출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C5B91F-CE25-41DB-B1C8-FE5A6E1E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34" y="1267817"/>
            <a:ext cx="7074532" cy="33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6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 err="1">
                <a:solidFill>
                  <a:schemeClr val="bg1"/>
                </a:solidFill>
                <a:latin typeface="+mn-ea"/>
                <a:ea typeface="+mn-ea"/>
              </a:rPr>
              <a:t>스크리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 도표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Scree Plot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최적의 주성분 개수 결정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A7560-A4FA-48A7-A393-D12E7A0106FE}"/>
              </a:ext>
            </a:extLst>
          </p:cNvPr>
          <p:cNvSpPr txBox="1"/>
          <p:nvPr/>
        </p:nvSpPr>
        <p:spPr>
          <a:xfrm>
            <a:off x="107295" y="4549676"/>
            <a:ext cx="8929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단순하고 일반화 가능한 결과를 유지하려면 상위 주성분 몇 개만 골라야 한다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 </a:t>
            </a:r>
            <a:r>
              <a:rPr lang="ko-KR" altLang="en-US" dirty="0" err="1"/>
              <a:t>스크리</a:t>
            </a:r>
            <a:r>
              <a:rPr lang="ko-KR" altLang="en-US" dirty="0"/>
              <a:t> 도표에서 알 수 있듯이 상위 주성분 </a:t>
            </a:r>
            <a:r>
              <a:rPr lang="en-US" altLang="ko-KR" dirty="0"/>
              <a:t>2</a:t>
            </a:r>
            <a:r>
              <a:rPr lang="ko-KR" altLang="en-US" dirty="0"/>
              <a:t>개 만으로 데이터  분포의 </a:t>
            </a:r>
            <a:r>
              <a:rPr lang="en-US" altLang="ko-KR" dirty="0"/>
              <a:t>70%</a:t>
            </a:r>
            <a:r>
              <a:rPr lang="ko-KR" altLang="en-US" dirty="0"/>
              <a:t>를       설명할 수 있다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데이터 샘플을 설명하기 위해 사용하는 주성분의 개수가 적을수록 해당 주성분의 미래의 샘플을 일반화하기 쉽다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이렇게 변수를 통합해 두 개의 차원만 사용할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이런 이유로  </a:t>
            </a:r>
            <a:r>
              <a:rPr lang="en-US" altLang="ko-KR" dirty="0"/>
              <a:t>PCA</a:t>
            </a:r>
            <a:r>
              <a:rPr lang="ko-KR" altLang="en-US" dirty="0"/>
              <a:t>를 차원축소기법이라 한다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https://postfiles.pstatic.net/MjAxODA3MDFfMjQ5/MDAxNTMwNDQyNzI3MDcx.97KBx1gDY_Xn4YscVMjsHbOCqiPU41RVRPMXOyfhGWwg.2oRrQCyCVw5lYAQS5ZNfx1-_5_cineDi-N2oKghMtasg.PNG.definitice/image.png?type=w580">
            <a:extLst>
              <a:ext uri="{FF2B5EF4-FFF2-40B4-BE49-F238E27FC236}">
                <a16:creationId xmlns:a16="http://schemas.microsoft.com/office/drawing/2014/main" id="{7F4270CC-31F1-40CA-B7A9-E5309B3BC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4392488" cy="32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5B943D-4F60-4E8E-887C-9FB85636DFE2}"/>
              </a:ext>
            </a:extLst>
          </p:cNvPr>
          <p:cNvSpPr txBox="1"/>
          <p:nvPr/>
        </p:nvSpPr>
        <p:spPr>
          <a:xfrm>
            <a:off x="214282" y="836712"/>
            <a:ext cx="414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얼만큼 차원을 축소해야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25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제약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분포 최대화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성분해석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74CFB-BA04-4390-97A0-F7F5B59A780D}"/>
              </a:ext>
            </a:extLst>
          </p:cNvPr>
          <p:cNvSpPr txBox="1"/>
          <p:nvPr/>
        </p:nvSpPr>
        <p:spPr>
          <a:xfrm>
            <a:off x="272354" y="4487441"/>
            <a:ext cx="8813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분포 최대화</a:t>
            </a:r>
            <a:r>
              <a:rPr lang="en-US" altLang="ko-KR" dirty="0"/>
              <a:t>: PCA</a:t>
            </a:r>
            <a:r>
              <a:rPr lang="ko-KR" altLang="en-US" dirty="0"/>
              <a:t>는 데이터 포인터의 분포가 가장 넓은 차원이 가장 유용하다 라는 것을 전제로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팬케이크 개수를 세려면 높이를 따라 각 팬케이크를 구별해야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 높이가 낮다면 </a:t>
            </a:r>
            <a:r>
              <a:rPr lang="en-US" altLang="ko-KR" dirty="0"/>
              <a:t>PCA</a:t>
            </a:r>
            <a:r>
              <a:rPr lang="ko-KR" altLang="en-US" dirty="0"/>
              <a:t>는 분포가 가장 큰 차원인 팬케이크의 지름</a:t>
            </a:r>
            <a:r>
              <a:rPr lang="en-US" altLang="ko-KR" dirty="0"/>
              <a:t>(</a:t>
            </a:r>
            <a:r>
              <a:rPr lang="ko-KR" altLang="en-US" dirty="0"/>
              <a:t>가로축</a:t>
            </a:r>
            <a:r>
              <a:rPr lang="en-US" altLang="ko-KR" dirty="0"/>
              <a:t>)</a:t>
            </a:r>
            <a:r>
              <a:rPr lang="ko-KR" altLang="en-US" dirty="0"/>
              <a:t>을  최적의 주성분으로 잘못 선택할 수 있다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성분해석</a:t>
            </a:r>
            <a:r>
              <a:rPr lang="en-US" altLang="ko-KR" dirty="0"/>
              <a:t>: </a:t>
            </a:r>
            <a:r>
              <a:rPr lang="ko-KR" altLang="en-US" dirty="0"/>
              <a:t>생성된 성분에 대한 해석을 유추에 기대야 한다</a:t>
            </a:r>
            <a:r>
              <a:rPr lang="en-US" altLang="ko-KR" dirty="0"/>
              <a:t>. </a:t>
            </a:r>
            <a:r>
              <a:rPr lang="ko-KR" altLang="en-US" dirty="0"/>
              <a:t>때로는 특정한 방식으로 통합한 이유를 설명하기 어렵다 </a:t>
            </a:r>
            <a:r>
              <a:rPr lang="en-US" altLang="ko-KR" dirty="0"/>
              <a:t>( </a:t>
            </a:r>
            <a:r>
              <a:rPr lang="ko-KR" altLang="en-US" dirty="0"/>
              <a:t>사전 지식이 있다면 도움이 된다 </a:t>
            </a:r>
            <a:r>
              <a:rPr lang="en-US" altLang="ko-KR" dirty="0"/>
              <a:t>ex. </a:t>
            </a:r>
            <a:r>
              <a:rPr lang="ko-KR" altLang="en-US" dirty="0"/>
              <a:t>식품분석 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6E1914-ECDE-498B-86E0-923A3A5D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16" y="891218"/>
            <a:ext cx="4562475" cy="2752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A97579-4183-464C-99AC-8C9AD86731CB}"/>
              </a:ext>
            </a:extLst>
          </p:cNvPr>
          <p:cNvCxnSpPr/>
          <p:nvPr/>
        </p:nvCxnSpPr>
        <p:spPr>
          <a:xfrm>
            <a:off x="2267744" y="1484784"/>
            <a:ext cx="0" cy="19442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105CD2-6D9B-4F60-B243-C65AE8FFA2F8}"/>
              </a:ext>
            </a:extLst>
          </p:cNvPr>
          <p:cNvCxnSpPr>
            <a:cxnSpLocks/>
          </p:cNvCxnSpPr>
          <p:nvPr/>
        </p:nvCxnSpPr>
        <p:spPr>
          <a:xfrm flipV="1">
            <a:off x="2662917" y="3896511"/>
            <a:ext cx="403244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4EACFA-5305-4876-A4A7-55C6BF4049D7}"/>
              </a:ext>
            </a:extLst>
          </p:cNvPr>
          <p:cNvSpPr txBox="1"/>
          <p:nvPr/>
        </p:nvSpPr>
        <p:spPr>
          <a:xfrm>
            <a:off x="1574456" y="1772816"/>
            <a:ext cx="461665" cy="1368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/>
              <a:t>높이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1266-9C56-45CA-B1AE-7960B7BD1CDE}"/>
              </a:ext>
            </a:extLst>
          </p:cNvPr>
          <p:cNvSpPr txBox="1"/>
          <p:nvPr/>
        </p:nvSpPr>
        <p:spPr>
          <a:xfrm>
            <a:off x="3444105" y="405879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팬케이크의 지름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705A2-7D3B-423C-BD8C-2A9804AD160B}"/>
              </a:ext>
            </a:extLst>
          </p:cNvPr>
          <p:cNvSpPr txBox="1"/>
          <p:nvPr/>
        </p:nvSpPr>
        <p:spPr>
          <a:xfrm>
            <a:off x="205524" y="878909"/>
            <a:ext cx="271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dirty="0"/>
              <a:t>분포최대화</a:t>
            </a:r>
            <a:r>
              <a:rPr lang="en-US" altLang="ko-KR" dirty="0"/>
              <a:t>,  </a:t>
            </a:r>
            <a:r>
              <a:rPr lang="ko-KR" altLang="en-US" dirty="0"/>
              <a:t>성분해석</a:t>
            </a:r>
          </a:p>
        </p:txBody>
      </p:sp>
    </p:spTree>
    <p:extLst>
      <p:ext uri="{BB962C8B-B14F-4D97-AF65-F5344CB8AC3E}">
        <p14:creationId xmlns:p14="http://schemas.microsoft.com/office/powerpoint/2010/main" val="90371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제약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직교성분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PCA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vs ICA)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395536" y="414908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직교성분</a:t>
            </a:r>
            <a:r>
              <a:rPr lang="en-US" altLang="ko-KR" dirty="0"/>
              <a:t>: PCA</a:t>
            </a:r>
            <a:r>
              <a:rPr lang="ko-KR" altLang="en-US" dirty="0"/>
              <a:t>는 항상 직교 주성분을 생성한다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 유용한 정보를 담은 성분이 직교하지 않을 수 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문제를 해결하기 위해 독립 성분 분석</a:t>
            </a:r>
            <a:r>
              <a:rPr lang="en-US" altLang="ko-KR" dirty="0"/>
              <a:t>(Independent Component Analysis, ICA) </a:t>
            </a:r>
            <a:r>
              <a:rPr lang="ko-KR" altLang="en-US" dirty="0"/>
              <a:t>기법을 이용할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ICA</a:t>
            </a:r>
            <a:r>
              <a:rPr lang="ko-KR" altLang="en-US" dirty="0"/>
              <a:t>는 각 성분이 포함하는 정보가 중복되지 않도록 해야 한다</a:t>
            </a:r>
            <a:r>
              <a:rPr lang="en-US" altLang="ko-KR" dirty="0"/>
              <a:t>. </a:t>
            </a:r>
            <a:r>
              <a:rPr lang="ko-KR" altLang="en-US" dirty="0"/>
              <a:t>각 독립 성분이 독특한 정보를 내포한다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ICA</a:t>
            </a:r>
            <a:r>
              <a:rPr lang="ko-KR" altLang="en-US" dirty="0"/>
              <a:t>는 성분을 결정할 때 데이터 분포 그 이상을 고려하므로 팬케이크 오류에 덜 취약하다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AAB702-AAA8-40D2-9DFA-A6A510F0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76" y="908720"/>
            <a:ext cx="5832648" cy="288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3A0AA-1F07-412C-A7C4-860465EFB424}"/>
              </a:ext>
            </a:extLst>
          </p:cNvPr>
          <p:cNvSpPr txBox="1"/>
          <p:nvPr/>
        </p:nvSpPr>
        <p:spPr>
          <a:xfrm>
            <a:off x="205524" y="878909"/>
            <a:ext cx="177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dirty="0"/>
              <a:t>PCA, ICA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34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주성분 분석 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214282" y="1988840"/>
            <a:ext cx="8696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주성분 분석</a:t>
            </a:r>
            <a:r>
              <a:rPr lang="en-US" altLang="ko-KR" dirty="0"/>
              <a:t>(PCA)</a:t>
            </a:r>
            <a:r>
              <a:rPr lang="ko-KR" altLang="en-US" dirty="0"/>
              <a:t>를 이용하면 주성분인 적은 수의 변수로 데이터 세트를 표현할 수 있으므로 </a:t>
            </a:r>
            <a:r>
              <a:rPr lang="en-US" altLang="ko-KR" dirty="0"/>
              <a:t>PCA</a:t>
            </a:r>
            <a:r>
              <a:rPr lang="ko-KR" altLang="en-US" dirty="0"/>
              <a:t>를 차원 축소 기법이라 한다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각 주성분은 이미 존재하는 변수들의 </a:t>
            </a:r>
            <a:r>
              <a:rPr lang="ko-KR" altLang="en-US" dirty="0" err="1"/>
              <a:t>가중값</a:t>
            </a:r>
            <a:r>
              <a:rPr lang="ko-KR" altLang="en-US" dirty="0"/>
              <a:t> 합이다</a:t>
            </a:r>
            <a:r>
              <a:rPr lang="en-US" altLang="ko-KR" dirty="0"/>
              <a:t>. </a:t>
            </a:r>
            <a:r>
              <a:rPr lang="ko-KR" altLang="en-US" dirty="0"/>
              <a:t>상위 주성분을 이용하면      분석과 시각화를 개선할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가장 많은 정보를 포함한 차원을 따라 데이터가 넓게 분포하고 각 차원이 서로    직교인 경우</a:t>
            </a:r>
            <a:r>
              <a:rPr lang="en-US" altLang="ko-KR" dirty="0"/>
              <a:t>, PCA</a:t>
            </a:r>
            <a:r>
              <a:rPr lang="ko-KR" altLang="en-US" dirty="0"/>
              <a:t>가 유용하다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09820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10825</TotalTime>
  <Words>3165</Words>
  <Application>Microsoft Office PowerPoint</Application>
  <PresentationFormat>화면 슬라이드 쇼(4:3)</PresentationFormat>
  <Paragraphs>421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Bookman Old Style</vt:lpstr>
      <vt:lpstr>Century Gothic</vt:lpstr>
      <vt:lpstr>Gill Sans MT</vt:lpstr>
      <vt:lpstr>Wingdings</vt:lpstr>
      <vt:lpstr>2_Office 테마</vt:lpstr>
      <vt:lpstr>PowerPoint 프레젠테이션</vt:lpstr>
      <vt:lpstr>주성분 분석 (Principal Component Analysis, PCA)</vt:lpstr>
      <vt:lpstr>주성분 생성  </vt:lpstr>
      <vt:lpstr>주성분 생성  </vt:lpstr>
      <vt:lpstr>주성분 생성  </vt:lpstr>
      <vt:lpstr>스크리 도표 Scree Plot (최적의 주성분 개수 결정)</vt:lpstr>
      <vt:lpstr>제약(분포 최대화, 성분해석)</vt:lpstr>
      <vt:lpstr>제약 (직교성분 PCA vs ICA)</vt:lpstr>
      <vt:lpstr>주성분 분석 요약</vt:lpstr>
      <vt:lpstr>PowerPoint 프레젠테이션</vt:lpstr>
      <vt:lpstr>연관 규칙 개념   </vt:lpstr>
      <vt:lpstr>지지도, 신뢰도, 향상도 </vt:lpstr>
      <vt:lpstr>지지도, 신뢰도, 향상도 </vt:lpstr>
      <vt:lpstr>지지도, 신뢰도, 향상도 </vt:lpstr>
      <vt:lpstr>Apriori 원칙</vt:lpstr>
      <vt:lpstr>연관 규칙 제약</vt:lpstr>
      <vt:lpstr>연관 규칙 요약</vt:lpstr>
      <vt:lpstr>연관 규칙 출처</vt:lpstr>
      <vt:lpstr>주성분 분석 출처</vt:lpstr>
      <vt:lpstr>PowerPoint 프레젠테이션</vt:lpstr>
    </vt:vector>
  </TitlesOfParts>
  <Company>가톨릭대학교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이상국</dc:creator>
  <cp:lastModifiedBy>해랑 최</cp:lastModifiedBy>
  <cp:revision>2046</cp:revision>
  <dcterms:created xsi:type="dcterms:W3CDTF">2009-05-19T05:30:24Z</dcterms:created>
  <dcterms:modified xsi:type="dcterms:W3CDTF">2019-04-07T12:34:37Z</dcterms:modified>
</cp:coreProperties>
</file>