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60" r:id="rId2"/>
    <p:sldId id="863" r:id="rId3"/>
    <p:sldId id="846" r:id="rId4"/>
    <p:sldId id="857" r:id="rId5"/>
    <p:sldId id="847" r:id="rId6"/>
    <p:sldId id="858" r:id="rId7"/>
    <p:sldId id="859" r:id="rId8"/>
    <p:sldId id="860" r:id="rId9"/>
    <p:sldId id="861" r:id="rId10"/>
    <p:sldId id="848" r:id="rId11"/>
    <p:sldId id="865" r:id="rId12"/>
    <p:sldId id="867" r:id="rId13"/>
    <p:sldId id="868" r:id="rId14"/>
    <p:sldId id="862" r:id="rId15"/>
    <p:sldId id="866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0000FF"/>
    <a:srgbClr val="74EA58"/>
    <a:srgbClr val="8DEE76"/>
    <a:srgbClr val="A8F296"/>
    <a:srgbClr val="ABE9FF"/>
    <a:srgbClr val="71F374"/>
    <a:srgbClr val="D3FBFD"/>
    <a:srgbClr val="77B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0" autoAdjust="0"/>
    <p:restoredTop sz="97983" autoAdjust="0"/>
  </p:normalViewPr>
  <p:slideViewPr>
    <p:cSldViewPr>
      <p:cViewPr varScale="1">
        <p:scale>
          <a:sx n="78" d="100"/>
          <a:sy n="78" d="100"/>
        </p:scale>
        <p:origin x="1944" y="43"/>
      </p:cViewPr>
      <p:guideLst>
        <p:guide orient="horz" pos="2160"/>
        <p:guide orient="horz" pos="482"/>
        <p:guide orient="horz" pos="4065"/>
        <p:guide pos="288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568E-13E6-4A3E-91D9-333EB4F91143}" type="datetimeFigureOut">
              <a:rPr lang="ko-KR" altLang="en-US" smtClean="0"/>
              <a:pPr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D4D4-50E1-4B74-AC31-AEC79DA6F8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2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0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0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1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6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Ces</a:t>
            </a:r>
            <a:r>
              <a:rPr lang="en-US" altLang="ko-KR" baseline="0" dirty="0"/>
              <a:t> 2016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VR </a:t>
            </a:r>
            <a:r>
              <a:rPr lang="ko-KR" altLang="en-US" baseline="0" dirty="0"/>
              <a:t>전용전시관이 문을 열었습니다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사진은 삼성의 </a:t>
            </a:r>
            <a:r>
              <a:rPr lang="en-US" altLang="ko-KR" baseline="0" dirty="0"/>
              <a:t>VR4D </a:t>
            </a:r>
            <a:r>
              <a:rPr lang="ko-KR" altLang="en-US" baseline="0" dirty="0" err="1"/>
              <a:t>체험관의</a:t>
            </a:r>
            <a:r>
              <a:rPr lang="ko-KR" altLang="en-US" baseline="0" dirty="0"/>
              <a:t> 모습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(Rink)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전시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기기인 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얼굴에 착용한 뒤 특수장갑을 끼고 테니스를 시연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가상현실 제품 경쟁에는 삼성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외에도 소니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플레이스테이션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HTC 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업체가 뛰어들었다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페이스북이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주목받은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오큘러스는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헤드셋형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신제품을 선보임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게임산업에 많은 중점 두고 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실제로는 다양한 분야에 사용될 수 있는 기술입니다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교육실습 분야에서 가장 효과적으로 이용될 것으로 예상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스마트허브 형태의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기술을 대거 선보였다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삼성과 </a:t>
            </a:r>
            <a:r>
              <a:rPr lang="en-US" altLang="ko-KR" dirty="0"/>
              <a:t>LG </a:t>
            </a:r>
            <a:r>
              <a:rPr lang="ko-KR" altLang="en-US" dirty="0"/>
              <a:t>삼성 </a:t>
            </a:r>
            <a:r>
              <a:rPr lang="en-US" altLang="ko-KR" dirty="0"/>
              <a:t>– </a:t>
            </a:r>
            <a:r>
              <a:rPr lang="ko-KR" altLang="en-US" dirty="0" err="1"/>
              <a:t>스마트싱스</a:t>
            </a:r>
            <a:r>
              <a:rPr lang="en-US" altLang="ko-KR" dirty="0"/>
              <a:t>, </a:t>
            </a:r>
            <a:r>
              <a:rPr lang="ko-KR" altLang="en-US" dirty="0"/>
              <a:t>패밀리 허브 냉장고</a:t>
            </a:r>
            <a:r>
              <a:rPr lang="en-US" altLang="ko-KR" dirty="0"/>
              <a:t>, </a:t>
            </a:r>
            <a:r>
              <a:rPr lang="ko-KR" altLang="en-US" dirty="0" err="1"/>
              <a:t>플렉스</a:t>
            </a:r>
            <a:r>
              <a:rPr lang="ko-KR" altLang="en-US" dirty="0"/>
              <a:t> </a:t>
            </a:r>
            <a:r>
              <a:rPr lang="ko-KR" altLang="en-US" dirty="0" err="1"/>
              <a:t>듀오</a:t>
            </a:r>
            <a:r>
              <a:rPr lang="ko-KR" altLang="en-US" dirty="0"/>
              <a:t> 오븐 레인지 등의 생활가전</a:t>
            </a:r>
            <a:endParaRPr lang="en-US" altLang="ko-KR" dirty="0"/>
          </a:p>
          <a:p>
            <a:r>
              <a:rPr lang="en-US" altLang="ko-KR" dirty="0"/>
              <a:t>LG – </a:t>
            </a:r>
            <a:r>
              <a:rPr lang="ko-KR" altLang="en-US" dirty="0" err="1"/>
              <a:t>스마트혼</a:t>
            </a:r>
            <a:r>
              <a:rPr lang="ko-KR" altLang="en-US" dirty="0"/>
              <a:t> </a:t>
            </a:r>
            <a:r>
              <a:rPr lang="ko-KR" altLang="en-US" dirty="0" err="1"/>
              <a:t>게이트웨이인</a:t>
            </a:r>
            <a:r>
              <a:rPr lang="ko-KR" altLang="en-US" dirty="0"/>
              <a:t> </a:t>
            </a:r>
            <a:r>
              <a:rPr lang="ko-KR" altLang="en-US" dirty="0" err="1"/>
              <a:t>스마트싱큐</a:t>
            </a:r>
            <a:r>
              <a:rPr lang="ko-KR" altLang="en-US" dirty="0"/>
              <a:t> 허브 </a:t>
            </a:r>
            <a:r>
              <a:rPr lang="en-US" altLang="ko-KR" dirty="0"/>
              <a:t>, </a:t>
            </a:r>
            <a:r>
              <a:rPr lang="ko-KR" altLang="en-US" dirty="0" err="1"/>
              <a:t>올조인</a:t>
            </a:r>
            <a:r>
              <a:rPr lang="en-US" altLang="ko-KR" dirty="0"/>
              <a:t>, </a:t>
            </a:r>
            <a:r>
              <a:rPr lang="ko-KR" altLang="en-US" dirty="0"/>
              <a:t>아이리스 </a:t>
            </a:r>
            <a:r>
              <a:rPr lang="en-US" altLang="ko-KR" dirty="0"/>
              <a:t>/ </a:t>
            </a:r>
            <a:r>
              <a:rPr lang="ko-KR" altLang="en-US" dirty="0"/>
              <a:t>기존 플랫폼과 연동하여 초기시장 선점을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화웨이</a:t>
            </a:r>
            <a:r>
              <a:rPr lang="en-US" altLang="ko-KR" dirty="0"/>
              <a:t>, </a:t>
            </a:r>
            <a:r>
              <a:rPr lang="ko-KR" altLang="en-US" dirty="0" err="1"/>
              <a:t>샤오미</a:t>
            </a:r>
            <a:endParaRPr lang="en-US" altLang="ko-KR" dirty="0"/>
          </a:p>
          <a:p>
            <a:r>
              <a:rPr lang="ko-KR" altLang="en-US" dirty="0"/>
              <a:t>유럽의 가전명가</a:t>
            </a:r>
            <a:r>
              <a:rPr lang="en-US" altLang="ko-KR" baseline="0" dirty="0"/>
              <a:t> </a:t>
            </a:r>
            <a:r>
              <a:rPr lang="ko-KR" altLang="en-US" baseline="0" dirty="0"/>
              <a:t>밀레에서는 </a:t>
            </a:r>
            <a:r>
              <a:rPr lang="ko-KR" altLang="en-US" baseline="0" dirty="0" err="1"/>
              <a:t>밀레앳홈</a:t>
            </a:r>
            <a:endParaRPr lang="en-US" altLang="ko-KR" baseline="0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 err="1"/>
              <a:t>상상속에서</a:t>
            </a:r>
            <a:r>
              <a:rPr lang="ko-KR" altLang="en-US" dirty="0"/>
              <a:t> 일어나던 스마트 홈이 현실로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9D4D4-50E1-4B74-AC31-AEC79DA6F8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899" y="6538193"/>
            <a:ext cx="997389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40000"/>
              </a:lnSpc>
            </a:pPr>
            <a:r>
              <a:rPr lang="en-US" altLang="ko-KR" sz="1200" b="1" dirty="0" err="1">
                <a:solidFill>
                  <a:srgbClr val="000099"/>
                </a:solidFill>
                <a:latin typeface="Century Gothic" pitchFamily="34" charset="0"/>
              </a:rPr>
              <a:t>KRnet</a:t>
            </a:r>
            <a:r>
              <a:rPr lang="en-US" altLang="ko-KR" sz="1200" b="1" dirty="0">
                <a:solidFill>
                  <a:srgbClr val="000099"/>
                </a:solidFill>
                <a:latin typeface="Century Gothic" pitchFamily="34" charset="0"/>
              </a:rPr>
              <a:t> 2010</a:t>
            </a:r>
            <a:endParaRPr lang="ko-KR" altLang="en-US" sz="1200" b="1" dirty="0">
              <a:solidFill>
                <a:srgbClr val="000099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214282" y="6539448"/>
            <a:ext cx="6357982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ct val="140000"/>
              </a:lnSpc>
            </a:pPr>
            <a:r>
              <a:rPr lang="en-US" altLang="ko-KR" sz="1200" kern="1200" dirty="0">
                <a:solidFill>
                  <a:schemeClr val="bg1"/>
                </a:solidFill>
                <a:latin typeface="Century Gothic" pitchFamily="34" charset="0"/>
                <a:ea typeface="맑은 고딕"/>
                <a:cs typeface="+mn-cs"/>
              </a:rPr>
              <a:t>Human Computer Interaction Lab. Catholic University of Korea</a:t>
            </a:r>
            <a:endParaRPr lang="ko-KR" altLang="en-US" sz="1200" kern="1200" dirty="0">
              <a:solidFill>
                <a:schemeClr val="bg1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8313" y="6453188"/>
            <a:ext cx="2133600" cy="365125"/>
          </a:xfrm>
        </p:spPr>
        <p:txBody>
          <a:bodyPr/>
          <a:lstStyle/>
          <a:p>
            <a:pPr algn="r" rtl="0" latinLnBrk="1"/>
            <a:fld id="{52BC3B71-C5F8-4818-A48B-CA384C8163C9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 dirty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 userDrawn="1"/>
        </p:nvSpPr>
        <p:spPr>
          <a:xfrm>
            <a:off x="142844" y="6539448"/>
            <a:ext cx="6858048" cy="57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entury Gothic" pitchFamily="34" charset="0"/>
              </a:rPr>
              <a:t>Human Computer Interaction Lab. Catholic University</a:t>
            </a:r>
            <a:r>
              <a:rPr lang="en-US" altLang="ko-KR" sz="1200" baseline="0" dirty="0">
                <a:solidFill>
                  <a:schemeClr val="bg1"/>
                </a:solidFill>
                <a:latin typeface="Century Gothic" pitchFamily="34" charset="0"/>
              </a:rPr>
              <a:t> of Korea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52590"/>
            <a:ext cx="9144000" cy="32249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2" name="Picture 33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8283604" y="87436"/>
            <a:ext cx="717552" cy="54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 userDrawn="1"/>
        </p:nvSpPr>
        <p:spPr>
          <a:xfrm>
            <a:off x="8143900" y="6538193"/>
            <a:ext cx="997388" cy="319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latinLnBrk="1">
              <a:lnSpc>
                <a:spcPct val="140000"/>
              </a:lnSpc>
            </a:pPr>
            <a:r>
              <a:rPr lang="en-US" altLang="ko-KR" sz="1200" b="1" kern="1200" dirty="0" err="1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KRnet</a:t>
            </a:r>
            <a:r>
              <a:rPr lang="en-US" altLang="ko-KR" sz="1200" b="1" kern="1200" dirty="0">
                <a:solidFill>
                  <a:srgbClr val="000099"/>
                </a:solidFill>
                <a:latin typeface="Century Gothic" pitchFamily="34" charset="0"/>
                <a:ea typeface="맑은 고딕"/>
                <a:cs typeface="+mn-cs"/>
              </a:rPr>
              <a:t> 2009</a:t>
            </a:r>
            <a:endParaRPr lang="ko-KR" altLang="en-US" sz="1200" b="1" kern="1200" dirty="0">
              <a:solidFill>
                <a:srgbClr val="000099"/>
              </a:solidFill>
              <a:latin typeface="Century Gothic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52BC3B71-C5F8-4818-A48B-CA384C8163C9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4" r:id="rId7"/>
    <p:sldLayoutId id="2147484609" r:id="rId8"/>
    <p:sldLayoutId id="2147483744" r:id="rId9"/>
    <p:sldLayoutId id="214748432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machine%20learning/2017/04/19/KC/" TargetMode="External"/><Relationship Id="rId7" Type="http://schemas.openxmlformats.org/officeDocument/2006/relationships/hyperlink" Target="https://blog.naver.com/ucbsong/2214092809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roinlab.com/publish/2017/kmeans/index.html#/3" TargetMode="External"/><Relationship Id="rId5" Type="http://schemas.openxmlformats.org/officeDocument/2006/relationships/hyperlink" Target="https://medium.com/@nsh235482/k-means-clustering-6ab85a2a32ad" TargetMode="External"/><Relationship Id="rId4" Type="http://schemas.openxmlformats.org/officeDocument/2006/relationships/hyperlink" Target="http://norman3.github.io/prml/docs/chapter09/1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8" y="5162925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34907" y="6037138"/>
            <a:ext cx="3074182" cy="28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 sz="1000" dirty="0">
                <a:latin typeface="Century Gothic" pitchFamily="34" charset="0"/>
              </a:rPr>
              <a:t>2019. 3. 30</a:t>
            </a:r>
            <a:endParaRPr lang="ko-KR" altLang="en-US" sz="10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1" y="1916832"/>
            <a:ext cx="8207375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K-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평균 군집화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(K-Means Clustering)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비지도학습 알고리즘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4" y="3765395"/>
            <a:ext cx="6143668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</a:rPr>
              <a:t>알고리즘 과정 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14F9E-7B63-4F9F-91D2-66781E29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61" y="1045307"/>
            <a:ext cx="6507360" cy="47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K-Means </a:t>
            </a:r>
            <a:r>
              <a:rPr lang="en-US" altLang="ko-KR" sz="2500" dirty="0" err="1">
                <a:solidFill>
                  <a:schemeClr val="bg1"/>
                </a:solidFill>
                <a:latin typeface="+mn-ea"/>
                <a:ea typeface="+mn-ea"/>
              </a:rPr>
              <a:t>Clusterig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결과가 잘 나오지 않는 경우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E22E3-0B9D-4FA1-9E8A-A1F0DBE2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3" y="1083426"/>
            <a:ext cx="3030804" cy="24201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7B494B-FD8C-4103-AADF-6ED8D4F8B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980475"/>
            <a:ext cx="3030804" cy="2626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0D5860-E5ED-4BC1-88E3-2AAFC3AE7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90" y="3772214"/>
            <a:ext cx="3030804" cy="2453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2D181B-6060-4746-B8DB-1B567A41C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682" y="3582668"/>
            <a:ext cx="3030804" cy="2718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8A289C-A6EC-4827-ADDE-890305099B37}"/>
              </a:ext>
            </a:extLst>
          </p:cNvPr>
          <p:cNvSpPr txBox="1"/>
          <p:nvPr/>
        </p:nvSpPr>
        <p:spPr>
          <a:xfrm>
            <a:off x="611560" y="795809"/>
            <a:ext cx="33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&lt;</a:t>
            </a:r>
            <a:r>
              <a:rPr lang="ko-KR" altLang="en-US" dirty="0"/>
              <a:t>초기값 위치가 다를 경우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F700D-638B-498C-88DD-6C211AC23EC1}"/>
              </a:ext>
            </a:extLst>
          </p:cNvPr>
          <p:cNvSpPr txBox="1"/>
          <p:nvPr/>
        </p:nvSpPr>
        <p:spPr>
          <a:xfrm>
            <a:off x="4680011" y="795809"/>
            <a:ext cx="33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&lt;</a:t>
            </a:r>
            <a:r>
              <a:rPr lang="ko-KR" altLang="en-US" dirty="0"/>
              <a:t> 군집의 크기가 </a:t>
            </a:r>
            <a:r>
              <a:rPr lang="ko-KR" altLang="en-US" dirty="0" err="1"/>
              <a:t>다를경우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E7338-BE41-4D13-A026-A9E352220D34}"/>
              </a:ext>
            </a:extLst>
          </p:cNvPr>
          <p:cNvSpPr txBox="1"/>
          <p:nvPr/>
        </p:nvSpPr>
        <p:spPr>
          <a:xfrm>
            <a:off x="686703" y="3436081"/>
            <a:ext cx="339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&lt;</a:t>
            </a:r>
            <a:r>
              <a:rPr lang="ko-KR" altLang="en-US" dirty="0"/>
              <a:t>군집의 밀도가 다를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FD233-311B-4143-958A-EA1983226434}"/>
              </a:ext>
            </a:extLst>
          </p:cNvPr>
          <p:cNvSpPr txBox="1"/>
          <p:nvPr/>
        </p:nvSpPr>
        <p:spPr>
          <a:xfrm>
            <a:off x="4554766" y="3429000"/>
            <a:ext cx="379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&lt;</a:t>
            </a:r>
            <a:r>
              <a:rPr lang="ko-KR" altLang="en-US" dirty="0"/>
              <a:t>데이터 분포형태가 특이할 경우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0D23F-642D-43F1-BF04-B74DCA184B18}"/>
              </a:ext>
            </a:extLst>
          </p:cNvPr>
          <p:cNvSpPr txBox="1"/>
          <p:nvPr/>
        </p:nvSpPr>
        <p:spPr>
          <a:xfrm>
            <a:off x="1152602" y="621686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여러 번 군집화를 수행해 자주 나오는 군집에 사용한다  </a:t>
            </a:r>
          </a:p>
        </p:txBody>
      </p:sp>
    </p:spTree>
    <p:extLst>
      <p:ext uri="{BB962C8B-B14F-4D97-AF65-F5344CB8AC3E}">
        <p14:creationId xmlns:p14="http://schemas.microsoft.com/office/powerpoint/2010/main" val="319536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K-Means Clustering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장단점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412050" y="1340768"/>
            <a:ext cx="853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구현이 비교적 간단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사전에 </a:t>
            </a:r>
            <a:r>
              <a:rPr lang="ko-KR" altLang="en-US" dirty="0" err="1"/>
              <a:t>레이블된</a:t>
            </a:r>
            <a:r>
              <a:rPr lang="ko-KR" altLang="en-US" dirty="0"/>
              <a:t> 학습 데이터가 필요하지 않다 </a:t>
            </a:r>
            <a:r>
              <a:rPr lang="en-US" altLang="ko-KR" dirty="0"/>
              <a:t>(</a:t>
            </a:r>
            <a:r>
              <a:rPr lang="ko-KR" altLang="en-US" dirty="0"/>
              <a:t>비지도학습알고리즘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비교적 계산 수행시간이 빠르다 </a:t>
            </a:r>
            <a:r>
              <a:rPr lang="en-US" altLang="ko-KR" dirty="0"/>
              <a:t>(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O(n))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초기에 </a:t>
            </a:r>
            <a:r>
              <a:rPr lang="ko-KR" altLang="en-US" dirty="0" err="1"/>
              <a:t>군집수를</a:t>
            </a:r>
            <a:r>
              <a:rPr lang="ko-KR" altLang="en-US" dirty="0"/>
              <a:t> 정하기 때문에 </a:t>
            </a:r>
            <a:r>
              <a:rPr lang="en-US" altLang="ko-KR" dirty="0"/>
              <a:t>k</a:t>
            </a:r>
            <a:r>
              <a:rPr lang="ko-KR" altLang="en-US" dirty="0"/>
              <a:t>값에 따라 정확도가 달라진다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데이터가 오직 한 군집에만 속해야 한다 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생성되는 군집이 작은 구 형태이므로 만약 군집이 타원형이라면 길쭉한 모양의</a:t>
            </a:r>
            <a:endParaRPr lang="en-US" altLang="ko-KR" dirty="0"/>
          </a:p>
          <a:p>
            <a:r>
              <a:rPr lang="ko-KR" altLang="en-US" dirty="0"/>
              <a:t>       군집은 </a:t>
            </a:r>
            <a:r>
              <a:rPr lang="ko-KR" altLang="en-US" dirty="0" err="1"/>
              <a:t>잘려나가고</a:t>
            </a:r>
            <a:r>
              <a:rPr lang="ko-KR" altLang="en-US" dirty="0"/>
              <a:t> 멤버들은 근접한 다른 군집으로 흡수된다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 앞에서 살펴본 데이터들의 경우에는 원하는 결과값이 나오지 않을 수 있다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4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304909" y="2132856"/>
            <a:ext cx="8534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K-</a:t>
            </a:r>
            <a:r>
              <a:rPr lang="ko-KR" altLang="en-US" dirty="0"/>
              <a:t>평균 군집화는 유사한 데이터 포인트를 </a:t>
            </a:r>
            <a:r>
              <a:rPr lang="ko-KR" altLang="en-US" dirty="0">
                <a:solidFill>
                  <a:srgbClr val="0070C0"/>
                </a:solidFill>
              </a:rPr>
              <a:t>그룹화</a:t>
            </a:r>
            <a:r>
              <a:rPr lang="ko-KR" altLang="en-US" dirty="0"/>
              <a:t>하는 기법이다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데이터 포인트를 </a:t>
            </a:r>
            <a:r>
              <a:rPr lang="ko-KR" altLang="en-US" dirty="0" err="1"/>
              <a:t>군집화하기</a:t>
            </a:r>
            <a:r>
              <a:rPr lang="ko-KR" altLang="en-US" dirty="0"/>
              <a:t> 위해 우선 각 포인트를 </a:t>
            </a:r>
            <a:r>
              <a:rPr lang="ko-KR" altLang="en-US" dirty="0">
                <a:solidFill>
                  <a:srgbClr val="0070C0"/>
                </a:solidFill>
              </a:rPr>
              <a:t>가장 근접한 군집에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  </a:t>
            </a:r>
            <a:r>
              <a:rPr lang="ko-KR" altLang="en-US" dirty="0">
                <a:solidFill>
                  <a:srgbClr val="0070C0"/>
                </a:solidFill>
              </a:rPr>
              <a:t>배정</a:t>
            </a:r>
            <a:r>
              <a:rPr lang="ko-KR" altLang="en-US" dirty="0"/>
              <a:t>하고 군집의 </a:t>
            </a:r>
            <a:r>
              <a:rPr lang="ko-KR" altLang="en-US" dirty="0">
                <a:solidFill>
                  <a:srgbClr val="0070C0"/>
                </a:solidFill>
              </a:rPr>
              <a:t>중심점을 갱신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군집 포함관계에 변화가 없을 때까지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두 단계를 </a:t>
            </a:r>
            <a:r>
              <a:rPr lang="ko-KR" altLang="en-US" dirty="0">
                <a:solidFill>
                  <a:srgbClr val="0070C0"/>
                </a:solidFill>
              </a:rPr>
              <a:t>반복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K-</a:t>
            </a:r>
            <a:r>
              <a:rPr lang="ko-KR" altLang="en-US" dirty="0"/>
              <a:t>평균 군집화는 구 형태의 </a:t>
            </a:r>
            <a:r>
              <a:rPr lang="ko-KR" altLang="en-US" dirty="0">
                <a:solidFill>
                  <a:srgbClr val="0070C0"/>
                </a:solidFill>
              </a:rPr>
              <a:t>겹치지 않는 군집에 적합</a:t>
            </a:r>
            <a:r>
              <a:rPr lang="ko-KR" altLang="en-US" dirty="0"/>
              <a:t>하다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9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14282" y="1412776"/>
            <a:ext cx="8462173" cy="37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dirty="0"/>
              <a:t>PPT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https://ratsgo.github.io/machine%20learning/2017/04/19/KC/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4"/>
              </a:rPr>
              <a:t>http://norman3.github.io/prml/docs/chapter09/1.html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5"/>
              </a:rPr>
              <a:t>https://medium.com/@nsh235482/k-means-clustering-6ab85a2a32ad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6"/>
              </a:rPr>
              <a:t>https://proinlab.com/publish/2017/kmeans/index.html#/3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파이썬 코드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7"/>
              </a:rPr>
              <a:t>https://blog.naver.com/ucbsong/221409280966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853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578" t="46213" r="53108" b="39357"/>
          <a:stretch>
            <a:fillRect/>
          </a:stretch>
        </p:blipFill>
        <p:spPr bwMode="auto">
          <a:xfrm>
            <a:off x="4214807" y="4897680"/>
            <a:ext cx="714380" cy="54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34906" y="5642134"/>
            <a:ext cx="3074182" cy="28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en-US" sz="1000" dirty="0">
                <a:latin typeface="Century Gothic" pitchFamily="34" charset="0"/>
              </a:rPr>
              <a:t>2019. 3. 30</a:t>
            </a:r>
            <a:endParaRPr lang="ko-KR" altLang="en-US" sz="1000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310" y="1419466"/>
            <a:ext cx="8207375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Thank you</a:t>
            </a:r>
            <a:endParaRPr lang="en-US" altLang="ko-KR" sz="6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0163" y="3328288"/>
            <a:ext cx="6143668" cy="122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400" dirty="0">
                <a:latin typeface="+mn-ea"/>
              </a:rPr>
              <a:t>Catholic University of Korea</a:t>
            </a:r>
          </a:p>
          <a:p>
            <a:pPr algn="ctr">
              <a:lnSpc>
                <a:spcPct val="140000"/>
              </a:lnSpc>
            </a:pPr>
            <a:r>
              <a:rPr lang="ko-KR" altLang="en-US" sz="1400" dirty="0">
                <a:latin typeface="+mn-ea"/>
              </a:rPr>
              <a:t>최해랑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gofkdvjvl@naver.com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93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 Means Clustering 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비지도학습모델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FEB08-189C-48B5-B82B-1F795F5E8199}"/>
              </a:ext>
            </a:extLst>
          </p:cNvPr>
          <p:cNvSpPr txBox="1"/>
          <p:nvPr/>
        </p:nvSpPr>
        <p:spPr>
          <a:xfrm>
            <a:off x="107504" y="4626003"/>
            <a:ext cx="8712968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Clustering </a:t>
            </a:r>
            <a:r>
              <a:rPr lang="ko-KR" altLang="en-US" sz="1600" b="1" dirty="0"/>
              <a:t>알고리즘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비지도학습 </a:t>
            </a:r>
            <a:r>
              <a:rPr lang="en-US" altLang="ko-KR" sz="1600" b="1" dirty="0"/>
              <a:t>(Unsupervised Learning)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레이블되지</a:t>
            </a:r>
            <a:r>
              <a:rPr lang="ko-KR" altLang="en-US" sz="1600" b="1" dirty="0"/>
              <a:t> 않은 데이터를 </a:t>
            </a:r>
            <a:r>
              <a:rPr lang="en-US" altLang="ko-KR" sz="1600" b="1" dirty="0"/>
              <a:t>k</a:t>
            </a:r>
            <a:r>
              <a:rPr lang="ko-KR" altLang="en-US" sz="1600" b="1" dirty="0"/>
              <a:t>개의 군집으로 클러스터링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6336B-01BF-46BA-8BB3-39630833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1" y="1052736"/>
            <a:ext cx="3896097" cy="3261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12AE2C-0B05-4B77-8534-F5EDF18C6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09"/>
            <a:ext cx="4232068" cy="32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평균 군집화 정의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6016FF-58C0-41CA-82F1-C563EE3E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412776"/>
            <a:ext cx="3858987" cy="2661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9E690A-5624-45A1-A187-E8CC0A8BCB4A}"/>
              </a:ext>
            </a:extLst>
          </p:cNvPr>
          <p:cNvSpPr txBox="1"/>
          <p:nvPr/>
        </p:nvSpPr>
        <p:spPr>
          <a:xfrm>
            <a:off x="214282" y="864131"/>
            <a:ext cx="385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얼마나 많은 군집이 존재하는가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E2DBB-A7BB-4E3B-89B6-010F753C6F3D}"/>
              </a:ext>
            </a:extLst>
          </p:cNvPr>
          <p:cNvSpPr txBox="1"/>
          <p:nvPr/>
        </p:nvSpPr>
        <p:spPr>
          <a:xfrm>
            <a:off x="4073269" y="889877"/>
            <a:ext cx="23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답은 주관적이다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E36A8-02F2-4439-9FAD-9402F3951343}"/>
              </a:ext>
            </a:extLst>
          </p:cNvPr>
          <p:cNvSpPr txBox="1"/>
          <p:nvPr/>
        </p:nvSpPr>
        <p:spPr>
          <a:xfrm>
            <a:off x="4041713" y="40377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군집개수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43492-61B7-452F-8FB1-0E2A1DFAD496}"/>
              </a:ext>
            </a:extLst>
          </p:cNvPr>
          <p:cNvSpPr txBox="1"/>
          <p:nvPr/>
        </p:nvSpPr>
        <p:spPr>
          <a:xfrm>
            <a:off x="2143775" y="1911189"/>
            <a:ext cx="461665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군집 내 산포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F1AD5-3671-41BF-9CA2-4F547A35FDD3}"/>
              </a:ext>
            </a:extLst>
          </p:cNvPr>
          <p:cNvSpPr txBox="1"/>
          <p:nvPr/>
        </p:nvSpPr>
        <p:spPr>
          <a:xfrm>
            <a:off x="119942" y="5526385"/>
            <a:ext cx="8448502" cy="114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∴ </a:t>
            </a:r>
            <a:r>
              <a:rPr lang="ko-KR" altLang="en-US" sz="1600" b="1" dirty="0"/>
              <a:t>의사결정에 도움이 되는 </a:t>
            </a:r>
            <a:r>
              <a:rPr lang="ko-KR" altLang="en-US" sz="1600" b="1" dirty="0">
                <a:solidFill>
                  <a:srgbClr val="0070C0"/>
                </a:solidFill>
              </a:rPr>
              <a:t>패턴을 얻을 정도로 </a:t>
            </a:r>
            <a:r>
              <a:rPr lang="ko-KR" altLang="en-US" sz="1600" b="1" dirty="0"/>
              <a:t>군집의 수는 충분히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많아야 되지만 군집 간 명확한 구분이 될 정도로 충분히 적어야 한다</a:t>
            </a:r>
            <a:r>
              <a:rPr lang="en-US" altLang="ko-KR" sz="1600" b="1" dirty="0"/>
              <a:t>. </a:t>
            </a:r>
          </a:p>
          <a:p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227954" y="4412089"/>
            <a:ext cx="8232478" cy="115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b="1" dirty="0"/>
              <a:t>만약 군집의 개수가 多진다면 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    </a:t>
            </a:r>
            <a:r>
              <a:rPr lang="ko-KR" altLang="en-US" sz="1600" b="1" dirty="0"/>
              <a:t>한 군집에 속하는 </a:t>
            </a:r>
            <a:r>
              <a:rPr lang="ko-KR" altLang="en-US" sz="1600" b="1" dirty="0">
                <a:solidFill>
                  <a:srgbClr val="0070C0"/>
                </a:solidFill>
              </a:rPr>
              <a:t>멤버 간의 유사성 </a:t>
            </a:r>
            <a:r>
              <a:rPr lang="ko-KR" altLang="en-US" sz="1600" b="1" dirty="0">
                <a:solidFill>
                  <a:srgbClr val="C00000"/>
                </a:solidFill>
              </a:rPr>
              <a:t>↑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	 </a:t>
            </a:r>
            <a:r>
              <a:rPr lang="ko-KR" altLang="en-US" sz="1600" b="1" dirty="0"/>
              <a:t>인접한 </a:t>
            </a:r>
            <a:r>
              <a:rPr lang="ko-KR" altLang="en-US" sz="1600" b="1" dirty="0">
                <a:solidFill>
                  <a:srgbClr val="0070C0"/>
                </a:solidFill>
              </a:rPr>
              <a:t>군집 간의 차이점 </a:t>
            </a:r>
            <a:r>
              <a:rPr lang="ko-KR" altLang="en-US" sz="1600" b="1" dirty="0">
                <a:solidFill>
                  <a:srgbClr val="C00000"/>
                </a:solidFill>
              </a:rPr>
              <a:t>↓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14223-188F-4524-9F32-4B8B6537AA79}"/>
              </a:ext>
            </a:extLst>
          </p:cNvPr>
          <p:cNvSpPr txBox="1"/>
          <p:nvPr/>
        </p:nvSpPr>
        <p:spPr>
          <a:xfrm>
            <a:off x="227954" y="1743383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 err="1"/>
              <a:t>스크리</a:t>
            </a:r>
            <a:r>
              <a:rPr lang="ko-KR" altLang="en-US" dirty="0"/>
              <a:t> 도표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B6C050-7C1C-4297-AFF1-08D4EDF663B5}"/>
              </a:ext>
            </a:extLst>
          </p:cNvPr>
          <p:cNvSpPr/>
          <p:nvPr/>
        </p:nvSpPr>
        <p:spPr>
          <a:xfrm rot="20666179">
            <a:off x="3435063" y="1744974"/>
            <a:ext cx="331366" cy="110955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DC14B4-19C1-4D33-B418-8DFD25D6A066}"/>
              </a:ext>
            </a:extLst>
          </p:cNvPr>
          <p:cNvSpPr/>
          <p:nvPr/>
        </p:nvSpPr>
        <p:spPr>
          <a:xfrm rot="19268220">
            <a:off x="3842169" y="3020522"/>
            <a:ext cx="129293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F8F5FE-8C5A-40B6-8D7C-2FA601215F7A}"/>
              </a:ext>
            </a:extLst>
          </p:cNvPr>
          <p:cNvGrpSpPr/>
          <p:nvPr/>
        </p:nvGrpSpPr>
        <p:grpSpPr>
          <a:xfrm>
            <a:off x="3906815" y="2030004"/>
            <a:ext cx="2035727" cy="1053543"/>
            <a:chOff x="3906815" y="2030004"/>
            <a:chExt cx="2035727" cy="1053543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2BD9FD-D234-4462-9A04-1211DF29DFFA}"/>
                </a:ext>
              </a:extLst>
            </p:cNvPr>
            <p:cNvCxnSpPr/>
            <p:nvPr/>
          </p:nvCxnSpPr>
          <p:spPr>
            <a:xfrm flipH="1">
              <a:off x="3906815" y="2240403"/>
              <a:ext cx="881209" cy="822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CF3F2BF-3B6D-4CC1-AA85-5FE99E855C69}"/>
                </a:ext>
              </a:extLst>
            </p:cNvPr>
            <p:cNvCxnSpPr/>
            <p:nvPr/>
          </p:nvCxnSpPr>
          <p:spPr>
            <a:xfrm flipH="1">
              <a:off x="3995936" y="2501416"/>
              <a:ext cx="864096" cy="58213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2BCD9D-87BF-4A19-8C72-C7FA838B29ED}"/>
                </a:ext>
              </a:extLst>
            </p:cNvPr>
            <p:cNvSpPr txBox="1"/>
            <p:nvPr/>
          </p:nvSpPr>
          <p:spPr>
            <a:xfrm>
              <a:off x="5061333" y="2030004"/>
              <a:ext cx="881209" cy="36933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FFC000"/>
                  </a:solidFill>
                </a:rPr>
                <a:t>킨크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K-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평균 군집화 정의 </a:t>
            </a:r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690A-5624-45A1-A187-E8CC0A8BCB4A}"/>
              </a:ext>
            </a:extLst>
          </p:cNvPr>
          <p:cNvSpPr txBox="1"/>
          <p:nvPr/>
        </p:nvSpPr>
        <p:spPr>
          <a:xfrm>
            <a:off x="214282" y="864131"/>
            <a:ext cx="385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군집의 포함 관계는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어떤가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E2DBB-A7BB-4E3B-89B6-010F753C6F3D}"/>
              </a:ext>
            </a:extLst>
          </p:cNvPr>
          <p:cNvSpPr txBox="1"/>
          <p:nvPr/>
        </p:nvSpPr>
        <p:spPr>
          <a:xfrm>
            <a:off x="3618982" y="880194"/>
            <a:ext cx="385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반복적인 과정을 통해 알 수 있다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6D9A-3689-4858-AA28-79BD26292DC0}"/>
              </a:ext>
            </a:extLst>
          </p:cNvPr>
          <p:cNvSpPr txBox="1"/>
          <p:nvPr/>
        </p:nvSpPr>
        <p:spPr>
          <a:xfrm>
            <a:off x="1130424" y="2315235"/>
            <a:ext cx="6883151" cy="268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 적용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단계로 구성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b="1" dirty="0"/>
              <a:t>Maximization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    </a:t>
            </a:r>
            <a:r>
              <a:rPr lang="ko-KR" altLang="en-US" sz="1600" b="1" dirty="0"/>
              <a:t>클러스터 중심점 위치 조정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의사 중심점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Presudo</a:t>
            </a:r>
            <a:r>
              <a:rPr lang="en-US" altLang="ko-KR" sz="1600" b="1" dirty="0"/>
              <a:t>-centers)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2)  Expectation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   </a:t>
            </a:r>
            <a:r>
              <a:rPr lang="ko-KR" altLang="en-US" sz="1600" b="1" dirty="0"/>
              <a:t>멤버 재할당 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4719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알고리즘 과정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59B292-5803-4A84-BB9F-F26B6299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33" y="1381169"/>
            <a:ext cx="6485334" cy="2736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A7560-A4FA-48A7-A393-D12E7A0106FE}"/>
              </a:ext>
            </a:extLst>
          </p:cNvPr>
          <p:cNvSpPr txBox="1"/>
          <p:nvPr/>
        </p:nvSpPr>
        <p:spPr>
          <a:xfrm>
            <a:off x="1042737" y="4725144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 = 2 (</a:t>
            </a:r>
            <a:r>
              <a:rPr lang="ko-KR" altLang="en-US" dirty="0"/>
              <a:t>군집의 수</a:t>
            </a:r>
            <a:r>
              <a:rPr lang="en-US" altLang="ko-KR" dirty="0"/>
              <a:t>) </a:t>
            </a:r>
            <a:r>
              <a:rPr lang="ko-KR" altLang="en-US" dirty="0"/>
              <a:t>로 정한다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각 군집의 중심점을 추정한다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5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알고리즘 과정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9F248-8183-44E8-A573-78C84E7F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2776"/>
            <a:ext cx="7488832" cy="3021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FDAE8-1A0B-4583-9292-8A76F42CEF47}"/>
              </a:ext>
            </a:extLst>
          </p:cNvPr>
          <p:cNvSpPr txBox="1"/>
          <p:nvPr/>
        </p:nvSpPr>
        <p:spPr>
          <a:xfrm>
            <a:off x="1042737" y="472514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데이터 포인트를 가장 가까운 의사 중심점으로 배정한다 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이렇게 하면 두 군집이 형성된다 </a:t>
            </a:r>
            <a:r>
              <a:rPr lang="en-US" altLang="ko-KR" dirty="0"/>
              <a:t>(Expectation 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72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알고리즘 과정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49FC87-A069-438B-85C5-C1BAB0D8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9" y="1242725"/>
            <a:ext cx="7848001" cy="2954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275C2-560F-474C-98FB-3209AF8697DA}"/>
              </a:ext>
            </a:extLst>
          </p:cNvPr>
          <p:cNvSpPr txBox="1"/>
          <p:nvPr/>
        </p:nvSpPr>
        <p:spPr>
          <a:xfrm>
            <a:off x="1042737" y="472514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중심을 각 경계에 맞게 업데이트한다 </a:t>
            </a:r>
            <a:r>
              <a:rPr lang="en-US" altLang="ko-KR" dirty="0"/>
              <a:t>(Maximization 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99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알고리즘 과정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988CD-757E-4ED7-BF29-6A6CE17B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72" y="1052736"/>
            <a:ext cx="8191937" cy="316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74CFB-BA04-4390-97A0-F7F5B59A780D}"/>
              </a:ext>
            </a:extLst>
          </p:cNvPr>
          <p:cNvSpPr txBox="1"/>
          <p:nvPr/>
        </p:nvSpPr>
        <p:spPr>
          <a:xfrm>
            <a:off x="899592" y="4725144"/>
            <a:ext cx="741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데이터포인트를 가장 가까운 중심에 군집해준다</a:t>
            </a:r>
            <a:r>
              <a:rPr lang="en-US" altLang="ko-KR" dirty="0"/>
              <a:t>(Expectation 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71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929718" cy="714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ko-KR" sz="2500" dirty="0">
                <a:solidFill>
                  <a:schemeClr val="bg1"/>
                </a:solidFill>
                <a:latin typeface="+mn-ea"/>
                <a:ea typeface="+mn-ea"/>
              </a:rPr>
              <a:t>EM</a:t>
            </a:r>
            <a:r>
              <a:rPr lang="ko-KR" altLang="en-US" sz="2500" dirty="0">
                <a:solidFill>
                  <a:schemeClr val="bg1"/>
                </a:solidFill>
                <a:latin typeface="+mn-ea"/>
                <a:ea typeface="+mn-ea"/>
              </a:rPr>
              <a:t>알고리즘 과정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FC398-0A9A-477A-976B-181F2B9C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2" y="1052736"/>
            <a:ext cx="8372016" cy="3130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07D98-1DC9-4A72-A734-937982561074}"/>
              </a:ext>
            </a:extLst>
          </p:cNvPr>
          <p:cNvSpPr txBox="1"/>
          <p:nvPr/>
        </p:nvSpPr>
        <p:spPr>
          <a:xfrm>
            <a:off x="1042737" y="4725144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다시 중심을 각 경계에 맞게 업데이트한다 </a:t>
            </a:r>
            <a:r>
              <a:rPr lang="en-US" altLang="ko-KR" dirty="0"/>
              <a:t>(Maximization 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단계를 계속 적용해도 결과가 바뀌지 않거나 사용자가 정한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반복수를</a:t>
            </a:r>
            <a:r>
              <a:rPr lang="ko-KR" altLang="en-US" dirty="0"/>
              <a:t> 채우게 되면 끝나게 된다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3479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10547</TotalTime>
  <Words>1805</Words>
  <Application>Microsoft Office PowerPoint</Application>
  <PresentationFormat>화면 슬라이드 쇼(4:3)</PresentationFormat>
  <Paragraphs>287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Bookman Old Style</vt:lpstr>
      <vt:lpstr>Century Gothic</vt:lpstr>
      <vt:lpstr>Gill Sans MT</vt:lpstr>
      <vt:lpstr>Wingdings</vt:lpstr>
      <vt:lpstr>2_Office 테마</vt:lpstr>
      <vt:lpstr>PowerPoint 프레젠테이션</vt:lpstr>
      <vt:lpstr>K- Means Clustering 비지도학습모델 </vt:lpstr>
      <vt:lpstr>K-평균 군집화 정의 1</vt:lpstr>
      <vt:lpstr>K-평균 군집화 정의 2</vt:lpstr>
      <vt:lpstr>EM알고리즘 과정 </vt:lpstr>
      <vt:lpstr>EM알고리즘 과정 </vt:lpstr>
      <vt:lpstr>EM알고리즘 과정 </vt:lpstr>
      <vt:lpstr>EM알고리즘 과정 </vt:lpstr>
      <vt:lpstr>EM알고리즘 과정 </vt:lpstr>
      <vt:lpstr>PowerPoint 프레젠테이션</vt:lpstr>
      <vt:lpstr>K-Means Clusterig 결과가 잘 나오지 않는 경우   </vt:lpstr>
      <vt:lpstr>K-Means Clustering 장단점  </vt:lpstr>
      <vt:lpstr>요약</vt:lpstr>
      <vt:lpstr>출처</vt:lpstr>
      <vt:lpstr>PowerPoint 프레젠테이션</vt:lpstr>
    </vt:vector>
  </TitlesOfParts>
  <Company>가톨릭대학교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이상국</dc:creator>
  <cp:lastModifiedBy>해랑 최</cp:lastModifiedBy>
  <cp:revision>1760</cp:revision>
  <dcterms:created xsi:type="dcterms:W3CDTF">2009-05-19T05:30:24Z</dcterms:created>
  <dcterms:modified xsi:type="dcterms:W3CDTF">2019-03-30T10:41:43Z</dcterms:modified>
</cp:coreProperties>
</file>