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60" r:id="rId2"/>
    <p:sldId id="899" r:id="rId3"/>
    <p:sldId id="863" r:id="rId4"/>
    <p:sldId id="922" r:id="rId5"/>
    <p:sldId id="923" r:id="rId6"/>
    <p:sldId id="924" r:id="rId7"/>
    <p:sldId id="916" r:id="rId8"/>
    <p:sldId id="917" r:id="rId9"/>
    <p:sldId id="919" r:id="rId10"/>
    <p:sldId id="918" r:id="rId11"/>
    <p:sldId id="920" r:id="rId12"/>
    <p:sldId id="921" r:id="rId13"/>
    <p:sldId id="925" r:id="rId14"/>
    <p:sldId id="926" r:id="rId15"/>
    <p:sldId id="927" r:id="rId16"/>
    <p:sldId id="928" r:id="rId17"/>
    <p:sldId id="929" r:id="rId18"/>
    <p:sldId id="930" r:id="rId19"/>
    <p:sldId id="931" r:id="rId20"/>
    <p:sldId id="880" r:id="rId21"/>
    <p:sldId id="871" r:id="rId22"/>
    <p:sldId id="872" r:id="rId23"/>
    <p:sldId id="932" r:id="rId24"/>
    <p:sldId id="933" r:id="rId25"/>
    <p:sldId id="934" r:id="rId26"/>
    <p:sldId id="935" r:id="rId27"/>
    <p:sldId id="936" r:id="rId28"/>
    <p:sldId id="913" r:id="rId29"/>
    <p:sldId id="914" r:id="rId30"/>
    <p:sldId id="937" r:id="rId31"/>
    <p:sldId id="938" r:id="rId32"/>
    <p:sldId id="939" r:id="rId33"/>
    <p:sldId id="862" r:id="rId34"/>
    <p:sldId id="866" r:id="rId3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BFD"/>
    <a:srgbClr val="ABE9FF"/>
    <a:srgbClr val="A8F296"/>
    <a:srgbClr val="CC00FF"/>
    <a:srgbClr val="3333FF"/>
    <a:srgbClr val="0000FF"/>
    <a:srgbClr val="74EA58"/>
    <a:srgbClr val="8DEE76"/>
    <a:srgbClr val="71F374"/>
    <a:srgbClr val="77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0479" autoAdjust="0"/>
  </p:normalViewPr>
  <p:slideViewPr>
    <p:cSldViewPr>
      <p:cViewPr varScale="1">
        <p:scale>
          <a:sx n="69" d="100"/>
          <a:sy n="69" d="100"/>
        </p:scale>
        <p:origin x="2208" y="-34"/>
      </p:cViewPr>
      <p:guideLst>
        <p:guide orient="horz" pos="2160"/>
        <p:guide orient="horz" pos="482"/>
        <p:guide orient="horz" pos="4065"/>
        <p:guide pos="288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568E-13E6-4A3E-91D9-333EB4F91143}" type="datetimeFigureOut">
              <a:rPr lang="ko-KR" altLang="en-US" smtClean="0"/>
              <a:pPr/>
              <a:t>2019-05-05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4D4-50E1-4B74-AC31-AEC79DA6F8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94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4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81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2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8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8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8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63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0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58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34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3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48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65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50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94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2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2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8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3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3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8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899" y="6538193"/>
            <a:ext cx="997389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altLang="ko-KR" sz="1200" b="1" dirty="0" err="1">
                <a:solidFill>
                  <a:srgbClr val="000099"/>
                </a:solidFill>
                <a:latin typeface="Century Gothic" pitchFamily="34" charset="0"/>
              </a:rPr>
              <a:t>KRnet</a:t>
            </a:r>
            <a:r>
              <a:rPr lang="en-US" altLang="ko-KR" sz="1200" b="1" dirty="0">
                <a:solidFill>
                  <a:srgbClr val="000099"/>
                </a:solidFill>
                <a:latin typeface="Century Gothic" pitchFamily="34" charset="0"/>
              </a:rPr>
              <a:t> 2010</a:t>
            </a:r>
            <a:endParaRPr lang="ko-KR" altLang="en-US" sz="1200" b="1" dirty="0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214282" y="6539448"/>
            <a:ext cx="635798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4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Century Gothic" pitchFamily="34" charset="0"/>
                <a:ea typeface="맑은 고딕"/>
                <a:cs typeface="+mn-cs"/>
              </a:rPr>
              <a:t>Human Computer Interaction Lab. Catholic University of Korea</a:t>
            </a:r>
            <a:endParaRPr lang="ko-KR" altLang="en-US" sz="1200" kern="1200" dirty="0">
              <a:solidFill>
                <a:schemeClr val="bg1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8313" y="6453188"/>
            <a:ext cx="2133600" cy="365125"/>
          </a:xfrm>
        </p:spPr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142844" y="6539448"/>
            <a:ext cx="6858048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entury Gothic" pitchFamily="34" charset="0"/>
              </a:rPr>
              <a:t>Human Computer Interaction Lab. Catholic University</a:t>
            </a:r>
            <a:r>
              <a:rPr lang="en-US" altLang="ko-KR" sz="1200" baseline="0" dirty="0">
                <a:solidFill>
                  <a:schemeClr val="bg1"/>
                </a:solidFill>
                <a:latin typeface="Century Gothic" pitchFamily="34" charset="0"/>
              </a:rPr>
              <a:t> of Korea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900" y="6538193"/>
            <a:ext cx="997388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latinLnBrk="1">
              <a:lnSpc>
                <a:spcPct val="140000"/>
              </a:lnSpc>
            </a:pPr>
            <a:r>
              <a:rPr lang="en-US" altLang="ko-KR" sz="1200" b="1" kern="1200" dirty="0" err="1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KRnet</a:t>
            </a:r>
            <a:r>
              <a:rPr lang="en-US" altLang="ko-KR" sz="1200" b="1" kern="1200" dirty="0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 2009</a:t>
            </a:r>
            <a:endParaRPr lang="ko-KR" altLang="en-US" sz="1200" b="1" kern="1200" dirty="0">
              <a:solidFill>
                <a:srgbClr val="000099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52BC3B71-C5F8-4818-A48B-CA384C8163C9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4" r:id="rId7"/>
    <p:sldLayoutId id="2147484609" r:id="rId8"/>
    <p:sldLayoutId id="2147483744" r:id="rId9"/>
    <p:sldLayoutId id="214748432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dsz08082/22118652294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nkwink.kr/1104?category=580892" TargetMode="External"/><Relationship Id="rId4" Type="http://schemas.openxmlformats.org/officeDocument/2006/relationships/hyperlink" Target="https://blog.naver.com/infoefficien/22107196084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eilly-japan/deep-learning-from-scrat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uiux_lab&amp;logNo=220644491434&amp;categoryNo=9&amp;proxyReferer=&amp;proxyReferer=https%3A%2F%2Fwww.google.com%2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brunch.co.kr/@chris-song/62" TargetMode="External"/><Relationship Id="rId4" Type="http://schemas.openxmlformats.org/officeDocument/2006/relationships/hyperlink" Target="http://analyticsmarketing.co.kr/digital-analytics/google-analytics/1549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신경망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129629" y="4123485"/>
            <a:ext cx="9158992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x1, x2</a:t>
            </a:r>
            <a:r>
              <a:rPr lang="ko-KR" altLang="en-US" sz="1600" dirty="0"/>
              <a:t>의 입력을 받아 </a:t>
            </a:r>
            <a:r>
              <a:rPr lang="en-US" altLang="ko-KR" sz="1600" dirty="0"/>
              <a:t>y</a:t>
            </a:r>
            <a:r>
              <a:rPr lang="ko-KR" altLang="en-US" sz="1600" dirty="0"/>
              <a:t>를 출력하는 구조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b= bias</a:t>
            </a:r>
            <a:r>
              <a:rPr lang="ko-KR" altLang="en-US" sz="1600" dirty="0"/>
              <a:t>를 나타내는 매개변수로 뉴런이 얼마나 쉽게 활성화 </a:t>
            </a:r>
            <a:r>
              <a:rPr lang="ko-KR" altLang="en-US" sz="1600" dirty="0" err="1"/>
              <a:t>되느냐를</a:t>
            </a:r>
            <a:r>
              <a:rPr lang="ko-KR" altLang="en-US" sz="1600" dirty="0"/>
              <a:t> 제어한다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임계값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w1</a:t>
            </a:r>
            <a:r>
              <a:rPr lang="ko-KR" altLang="en-US" sz="1600" dirty="0"/>
              <a:t>과 </a:t>
            </a:r>
            <a:r>
              <a:rPr lang="en-US" altLang="ko-KR" sz="1600" dirty="0"/>
              <a:t>w2</a:t>
            </a:r>
            <a:r>
              <a:rPr lang="ko-KR" altLang="en-US" sz="1600" dirty="0"/>
              <a:t>는 각 변수의 가중치를 나타내는 매개변수로 각 신호의 영향력을 제어한다</a:t>
            </a:r>
            <a:r>
              <a:rPr lang="en-US" altLang="ko-KR" sz="1600" dirty="0"/>
              <a:t> (</a:t>
            </a:r>
            <a:r>
              <a:rPr lang="ko-KR" altLang="en-US" sz="1600" dirty="0"/>
              <a:t>강도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규칙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9986755"/>
                  </p:ext>
                </p:extLst>
              </p:nvPr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8E8F747-0602-4C76-B791-27973EEE0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334359"/>
            <a:ext cx="3024336" cy="2493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7F76B-0555-4883-8095-43DDCBFF5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550" y="1570624"/>
            <a:ext cx="437238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3944" y="4552992"/>
            <a:ext cx="9158992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활성화</a:t>
            </a:r>
            <a:r>
              <a:rPr lang="en-US" altLang="ko-KR" sz="1600" dirty="0"/>
              <a:t>(Activation)</a:t>
            </a:r>
            <a:r>
              <a:rPr lang="ko-KR" altLang="en-US" sz="1600" dirty="0"/>
              <a:t>은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입력신호의 총합이 활성화를 일으키는 것</a:t>
            </a:r>
            <a:r>
              <a:rPr lang="ko-KR" altLang="en-US" sz="1600" dirty="0"/>
              <a:t>을 말한다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가중치가 곱해진 입력신호의 총합을 계산하고 그 합을 활성화함수에 입력해 결과를 낸다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규칙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2CEE1BE-ECBE-435A-98F8-385BD7147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1391856"/>
            <a:ext cx="3600449" cy="2913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A75B05-50DB-449C-A15E-9ABCDDFCB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1960632"/>
            <a:ext cx="3600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3944" y="4552992"/>
            <a:ext cx="9158992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</a:rPr>
              <a:t>신호의 강도는 방향성이 있다</a:t>
            </a:r>
            <a:r>
              <a:rPr lang="en-US" altLang="ko-KR" sz="1600" dirty="0">
                <a:highlight>
                  <a:srgbClr val="FFFF00"/>
                </a:highlight>
              </a:rPr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w=-1</a:t>
            </a:r>
            <a:r>
              <a:rPr lang="ko-KR" altLang="en-US" sz="1600" dirty="0"/>
              <a:t>가 활성화되면 전달되는 입력 신호는 감소한다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결과 뉴런으로 들어오는 활성화 뉴런의 </a:t>
            </a:r>
            <a:r>
              <a:rPr lang="ko-KR" altLang="en-US" sz="1600" dirty="0" err="1"/>
              <a:t>가중값을</a:t>
            </a:r>
            <a:r>
              <a:rPr lang="ko-KR" altLang="en-US" sz="1600" dirty="0"/>
              <a:t> 모두 더하고 이렇게 입력된 신호가 정해진 </a:t>
            </a:r>
            <a:r>
              <a:rPr lang="ko-KR" altLang="en-US" sz="1600" dirty="0" err="1"/>
              <a:t>임계값보다</a:t>
            </a:r>
            <a:r>
              <a:rPr lang="ko-KR" altLang="en-US" sz="1600" dirty="0"/>
              <a:t> 크면 결과 뉴런이 활성화된다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highlight>
                  <a:srgbClr val="FFFF00"/>
                </a:highlight>
              </a:rPr>
              <a:t>임계값이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ko-KR" altLang="en-US" sz="1600" dirty="0">
                <a:highlight>
                  <a:srgbClr val="FFFF00"/>
                </a:highlight>
              </a:rPr>
              <a:t>이고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입력 신호의 총 세기가 </a:t>
            </a:r>
            <a:r>
              <a:rPr lang="en-US" altLang="ko-KR" sz="1600" dirty="0">
                <a:highlight>
                  <a:srgbClr val="FFFF00"/>
                </a:highlight>
              </a:rPr>
              <a:t>2</a:t>
            </a:r>
            <a:r>
              <a:rPr lang="ko-KR" altLang="en-US" sz="1600" dirty="0">
                <a:highlight>
                  <a:srgbClr val="FFFF00"/>
                </a:highlight>
              </a:rPr>
              <a:t>라면 결과 뉴런은 활성화되지 않는다 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규칙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8D80A49-C205-4ED1-A447-8EBACFC53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510285"/>
            <a:ext cx="8496151" cy="28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8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287524" y="1444996"/>
            <a:ext cx="8568952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신경망은 </a:t>
            </a:r>
            <a:r>
              <a:rPr lang="ko-KR" altLang="en-US" sz="2000" dirty="0">
                <a:highlight>
                  <a:srgbClr val="FFFF00"/>
                </a:highlight>
              </a:rPr>
              <a:t>샘플의 크기가 커야 한다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신경망의 복잡성으로 인해 입력에 존재하는 미묘한 특징도 인식할 수 있지만 그러기 위해선 학습데이터가 많이 필요하다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학습 데이터가 너무 적으면 과적합이 발생할 수 있다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더 많은 학습 데이터를 얻기 어렵다면 과적합의 위험을 줄이기 위해 다음 기법들을 사용한다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제약사항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50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46405" y="1216755"/>
            <a:ext cx="8568952" cy="511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서브 샘플링</a:t>
            </a:r>
            <a:r>
              <a:rPr lang="en-US" altLang="ko-KR" sz="2000" dirty="0"/>
              <a:t>(Subsampling)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노이즈에 대한 뉴런의 민감도를 낮추기 위해 서브 샘플링으로 </a:t>
            </a:r>
            <a:r>
              <a:rPr lang="en-US" altLang="ko-KR" sz="2000" dirty="0"/>
              <a:t>	</a:t>
            </a:r>
            <a:r>
              <a:rPr lang="ko-KR" altLang="en-US" sz="2000" dirty="0"/>
              <a:t>네트워크의 입력을 부드럽게 만든다</a:t>
            </a:r>
            <a:r>
              <a:rPr lang="en-US" altLang="ko-KR" sz="2000" dirty="0"/>
              <a:t>.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신호의 샘플에서 </a:t>
            </a:r>
            <a:r>
              <a:rPr lang="ko-KR" altLang="en-US" sz="2000" dirty="0">
                <a:solidFill>
                  <a:srgbClr val="FF0000"/>
                </a:solidFill>
              </a:rPr>
              <a:t>평균</a:t>
            </a:r>
            <a:r>
              <a:rPr lang="ko-KR" altLang="en-US" sz="2000" dirty="0"/>
              <a:t>을 취한다</a:t>
            </a:r>
            <a:r>
              <a:rPr lang="en-US" altLang="ko-KR" sz="2000" dirty="0"/>
              <a:t>. </a:t>
            </a:r>
            <a:r>
              <a:rPr lang="ko-KR" altLang="en-US" sz="2000" dirty="0"/>
              <a:t>입력이 이미지라면 </a:t>
            </a:r>
            <a:r>
              <a:rPr lang="ko-KR" altLang="en-US" sz="2000" dirty="0">
                <a:highlight>
                  <a:srgbClr val="FFFF00"/>
                </a:highlight>
              </a:rPr>
              <a:t>이미지의 크기를 줄이거나 </a:t>
            </a:r>
            <a:r>
              <a:rPr lang="en-US" altLang="ko-KR" sz="2000" dirty="0">
                <a:highlight>
                  <a:srgbClr val="FFFF00"/>
                </a:highlight>
              </a:rPr>
              <a:t>RGB</a:t>
            </a:r>
            <a:r>
              <a:rPr lang="ko-KR" altLang="en-US" sz="2000" dirty="0">
                <a:highlight>
                  <a:srgbClr val="FFFF00"/>
                </a:highlight>
              </a:rPr>
              <a:t>채널 간의 대비를 낮춘다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왜곡</a:t>
            </a:r>
            <a:r>
              <a:rPr lang="en-US" altLang="ko-KR" sz="2000" dirty="0"/>
              <a:t>(Distortion)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학습데이터가 부족하면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각 이미지에 왜곡을 가해 더 많은 데이터를 만든다</a:t>
            </a:r>
            <a:endParaRPr lang="en-US" altLang="ko-KR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사용하는 왜곡은 원래 데이터 세트에 존재할 만한 왜곡이여야 한다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수기 숫자의 예로 이미지를 회전하거나 특정 지점을 늘려 기울여서 쓰거나 </a:t>
            </a:r>
            <a:r>
              <a:rPr lang="ko-KR" altLang="en-US" sz="2000" dirty="0" err="1"/>
              <a:t>손떨림을</a:t>
            </a:r>
            <a:r>
              <a:rPr lang="ko-KR" altLang="en-US" sz="2000" dirty="0"/>
              <a:t> 표현한다</a:t>
            </a:r>
            <a:r>
              <a:rPr lang="en-US" altLang="ko-KR" sz="2000" dirty="0"/>
              <a:t>(</a:t>
            </a:r>
            <a:r>
              <a:rPr lang="ko-KR" altLang="en-US" sz="2000" dirty="0"/>
              <a:t>탄성 변형</a:t>
            </a:r>
            <a:r>
              <a:rPr lang="en-US" altLang="ko-KR" sz="2000" dirty="0"/>
              <a:t>, elastic deformation)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5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 데이터가 적어 과적합을 방지하기 위한 기법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93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1580794"/>
            <a:ext cx="8710722" cy="280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드롭아웃</a:t>
            </a:r>
            <a:r>
              <a:rPr lang="en-US" altLang="ko-KR" sz="2000" dirty="0"/>
              <a:t>(Dropout)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학습할 예제의 수가 적으면 과적합이 발생할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대처하기 위해 </a:t>
            </a:r>
            <a:r>
              <a:rPr lang="ko-KR" altLang="en-US" sz="2000" dirty="0" err="1">
                <a:highlight>
                  <a:srgbClr val="FFFF00"/>
                </a:highlight>
              </a:rPr>
              <a:t>무작위하게</a:t>
            </a:r>
            <a:r>
              <a:rPr lang="ko-KR" altLang="en-US" sz="2000" dirty="0">
                <a:highlight>
                  <a:srgbClr val="FFFF00"/>
                </a:highlight>
              </a:rPr>
              <a:t> 절반 정도의 뉴런을 학습에서 제외</a:t>
            </a:r>
            <a:r>
              <a:rPr lang="ko-KR" altLang="en-US" sz="2000" dirty="0"/>
              <a:t>시킨다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제외된 뉴런은 비활성화되고 나머지만 동작한다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반복한다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이런 방식으로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뉴런들이 더 다양한 조합으로 일하게 하고 학습데이터에서 더 많은 특징을 발견</a:t>
            </a:r>
            <a:r>
              <a:rPr lang="ko-KR" altLang="en-US" sz="2000" dirty="0"/>
              <a:t>하게 한다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66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 데이터가 적어 과적합을 방지하기 위한 기법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72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1580794"/>
            <a:ext cx="8710722" cy="419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확률적 기울기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고전적 기울기 하강법에서는 한 반복에서 각 파라미터를 업데이트하기 위해 전체 학습데이터를 고려한다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오랜 시간이 소요된다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 대안으로 </a:t>
            </a:r>
            <a:r>
              <a:rPr lang="ko-KR" altLang="en-US" sz="2000" dirty="0">
                <a:highlight>
                  <a:srgbClr val="FFFF00"/>
                </a:highlight>
              </a:rPr>
              <a:t>한 반복문에서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학습 예제 하나</a:t>
            </a:r>
            <a:r>
              <a:rPr lang="ko-KR" altLang="en-US" sz="2000" dirty="0">
                <a:highlight>
                  <a:srgbClr val="FFFF00"/>
                </a:highlight>
              </a:rPr>
              <a:t>만을 사용하게 한다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결과로 생성된 파라미터 값이 최적은 아니지만 비교적 높은 정확도를 보인다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미니배치</a:t>
            </a:r>
            <a:r>
              <a:rPr lang="en-US" altLang="ko-KR" sz="2000" dirty="0"/>
              <a:t>(mini-batch)</a:t>
            </a:r>
            <a:r>
              <a:rPr lang="ko-KR" altLang="en-US" sz="2000" dirty="0"/>
              <a:t>기울기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확률적 기울기 하강법의 절충안이다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각 반복문에서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학습 예제의 부분 집합을 이용한다 </a:t>
            </a:r>
            <a:endParaRPr lang="en-US" altLang="ko-KR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66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예측 정확도 저하를 대가로 처리 속도를 개선하는 기법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8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1580794"/>
            <a:ext cx="8710722" cy="280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완전 연결 레이어</a:t>
            </a:r>
            <a:r>
              <a:rPr lang="en-US" altLang="ko-KR" sz="2000" dirty="0"/>
              <a:t>(Fully connected layer)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뉴런을 추가할 수록 가능한 신경 경로의 수는 폭발적으로 증가한다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모든 조합을 확인하는 일을 피하기 위해 크기가 작은 </a:t>
            </a:r>
            <a:r>
              <a:rPr lang="ko-KR" altLang="en-US" sz="2000" dirty="0" err="1"/>
              <a:t>로레벨</a:t>
            </a:r>
            <a:r>
              <a:rPr lang="ko-KR" altLang="en-US" sz="2000" dirty="0"/>
              <a:t> 특징을 처리하는 초기 레이어들을 부분적으로 연결시킨다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크기가 큰 </a:t>
            </a:r>
            <a:r>
              <a:rPr lang="ko-KR" altLang="en-US" sz="2000" dirty="0" err="1"/>
              <a:t>하이레벨</a:t>
            </a:r>
            <a:r>
              <a:rPr lang="ko-KR" altLang="en-US" sz="2000" dirty="0"/>
              <a:t> 특징을 처리하는 마지막 레이어에서만 인접한 </a:t>
            </a:r>
            <a:r>
              <a:rPr lang="en-US" altLang="ko-KR" sz="2000" dirty="0"/>
              <a:t>	 </a:t>
            </a:r>
            <a:r>
              <a:rPr lang="ko-KR" altLang="en-US" sz="2000" dirty="0"/>
              <a:t>뉴런을 모두 연결시킬 수 있다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66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예측 정확도 저하를 대가로 처리 속도를 개선하는 기법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82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1580794"/>
            <a:ext cx="8710722" cy="465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해석이 어렵다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신경망은 각기 다른 활성화 규칙에 따라 동작하는 수천 개의 뉴런으로 구성된 여러 개의 레이어로 이뤄진다 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어떤 입력 신호의 조합이 올바른 예측으로 이어지는 지 알 수 없다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</a:t>
            </a:r>
            <a:r>
              <a:rPr lang="ko-KR" altLang="en-US" sz="2000" dirty="0">
                <a:solidFill>
                  <a:srgbClr val="FF0000"/>
                </a:solidFill>
              </a:rPr>
              <a:t>신경망은 가상 비서와 자율 주행 등 최첨단 기술의 출현에 </a:t>
            </a:r>
            <a:r>
              <a:rPr lang="en-US" altLang="ko-KR" sz="2000" dirty="0">
                <a:solidFill>
                  <a:srgbClr val="FF0000"/>
                </a:solidFill>
              </a:rPr>
              <a:t>	 </a:t>
            </a:r>
            <a:r>
              <a:rPr lang="ko-KR" altLang="en-US" sz="2000" dirty="0">
                <a:solidFill>
                  <a:srgbClr val="FF0000"/>
                </a:solidFill>
              </a:rPr>
              <a:t>기여하고 있다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알고리즘이 정제되고 컴퓨팅 파워가 확장됨에 따라 일상이 연결되고 자동화되는 사물 인터넷 시대에 신경망이 핵심적 역할을 할 것이다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66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다른 신경망의 제약사항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55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81758" y="1580794"/>
            <a:ext cx="8710722" cy="465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</a:rPr>
              <a:t>신경망은 뉴런의 레이어로 구성된다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첫 레이어는 입력 데이터에 의해 활성화되고 이후 레이어를 거쳐 마침내 예측을 수행하는 마지막 출력 레이어에 이르기까지 활성화가 전파된다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뉴런의  활성화 여부는 입력 활성화의 강도와 출처로 결정되며 </a:t>
            </a:r>
            <a:r>
              <a:rPr lang="ko-KR" altLang="en-US" sz="2000" dirty="0"/>
              <a:t>이를 활성화 규칙이라고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활성화 규칙은 예측 정확도에 따라 정제되고 이 과정을 </a:t>
            </a:r>
            <a:r>
              <a:rPr lang="ko-KR" altLang="en-US" sz="2000" dirty="0">
                <a:solidFill>
                  <a:srgbClr val="FF0000"/>
                </a:solidFill>
              </a:rPr>
              <a:t>역전파</a:t>
            </a:r>
            <a:r>
              <a:rPr lang="ko-KR" altLang="en-US" sz="2000" dirty="0"/>
              <a:t>라고 한다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신경망은 </a:t>
            </a:r>
            <a:r>
              <a:rPr lang="ko-KR" altLang="en-US" sz="2000" dirty="0">
                <a:solidFill>
                  <a:srgbClr val="FF0000"/>
                </a:solidFill>
              </a:rPr>
              <a:t>데이터 세트가 크고 고성능 컴퓨팅 파워를 사용</a:t>
            </a:r>
            <a:r>
              <a:rPr lang="ko-KR" altLang="en-US" sz="2000" dirty="0"/>
              <a:t>할 수 있을 때 잘 작동한다</a:t>
            </a:r>
            <a:r>
              <a:rPr lang="en-US" altLang="ko-KR" sz="2000" dirty="0"/>
              <a:t>. </a:t>
            </a:r>
            <a:r>
              <a:rPr lang="ko-KR" altLang="en-US" sz="2000" dirty="0">
                <a:highlight>
                  <a:srgbClr val="FFFF00"/>
                </a:highlight>
              </a:rPr>
              <a:t>하지만 그 결과는 거의 해석이 어렵다 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66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요약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18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324A-CCC8-490C-A6EC-EFD390AC5F10}"/>
              </a:ext>
            </a:extLst>
          </p:cNvPr>
          <p:cNvSpPr txBox="1">
            <a:spLocks/>
          </p:cNvSpPr>
          <p:nvPr/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목차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INDEX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ED670-2459-4534-B4F3-F3A65F346546}"/>
              </a:ext>
            </a:extLst>
          </p:cNvPr>
          <p:cNvSpPr txBox="1"/>
          <p:nvPr/>
        </p:nvSpPr>
        <p:spPr>
          <a:xfrm>
            <a:off x="467544" y="1268760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11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신경망 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ko-KR" dirty="0" err="1"/>
              <a:t>Mnist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신경망 구성요소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활성화 규칙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제약사항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 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12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장 </a:t>
            </a:r>
            <a:r>
              <a:rPr lang="en-US" altLang="ko-KR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A / B 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테스트와 멀티 </a:t>
            </a:r>
            <a:r>
              <a:rPr lang="ko-KR" altLang="en-US" b="1" u="sng" dirty="0" err="1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암드</a:t>
            </a:r>
            <a:r>
              <a:rPr lang="ko-KR" altLang="en-US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 </a:t>
            </a:r>
            <a:r>
              <a:rPr lang="ko-KR" altLang="en-US" b="1" u="sng" dirty="0" err="1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밴딧</a:t>
            </a:r>
            <a:endParaRPr lang="en-US" altLang="ko-KR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u="sng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ko-KR" dirty="0"/>
              <a:t>A / B </a:t>
            </a:r>
            <a:r>
              <a:rPr lang="ko-KR" altLang="en-US" dirty="0"/>
              <a:t>테스트 정의 및 사례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입실론 감소 전략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멀티 </a:t>
            </a:r>
            <a:r>
              <a:rPr lang="ko-KR" altLang="en-US" dirty="0" err="1"/>
              <a:t>암드</a:t>
            </a:r>
            <a:r>
              <a:rPr lang="ko-KR" altLang="en-US" dirty="0"/>
              <a:t> </a:t>
            </a:r>
            <a:r>
              <a:rPr lang="ko-KR" altLang="en-US" dirty="0" err="1"/>
              <a:t>밴딧</a:t>
            </a:r>
            <a:r>
              <a:rPr lang="ko-KR" altLang="en-US"/>
              <a:t> 역사와 전략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입실론 감소 전략 제약사항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요약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dirty="0"/>
              <a:t>출처</a:t>
            </a:r>
            <a:endParaRPr lang="en-US" altLang="ko-KR" dirty="0"/>
          </a:p>
          <a:p>
            <a:pPr marL="857250" lvl="1" indent="-400050">
              <a:buFont typeface="+mj-lt"/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23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61416" y="1268760"/>
            <a:ext cx="8462173" cy="398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https://blog.naver.com/dsz08082/221186522943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https://blog.naver.com/infoefficien/221071960843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https://pinkwink.kr/1104?category=580892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파이썬 코드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https://pinkwink.kr/1104?category=580892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https://blog.naver.com/dsz08082/221186522943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617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B67556-3FE2-4D4D-ABF1-605BE47362DB}"/>
              </a:ext>
            </a:extLst>
          </p:cNvPr>
          <p:cNvSpPr/>
          <p:nvPr/>
        </p:nvSpPr>
        <p:spPr>
          <a:xfrm>
            <a:off x="0" y="0"/>
            <a:ext cx="9144000" cy="32908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 / B 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테스트와 멀티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암드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밴딧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chapter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8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84417" y="4653136"/>
            <a:ext cx="883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수많은 사람들을 </a:t>
            </a:r>
            <a:r>
              <a:rPr lang="ko-KR" altLang="en-US" dirty="0">
                <a:highlight>
                  <a:srgbClr val="FFFF00"/>
                </a:highlight>
              </a:rPr>
              <a:t>임의의 그룹으로 나누고 각기 다른 타입을 보여주고 반응을 보는 방식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각 사용자들은 하나의 타입만 보도록 설계되고 </a:t>
            </a:r>
            <a:r>
              <a:rPr lang="ko-KR" altLang="en-US" dirty="0">
                <a:solidFill>
                  <a:srgbClr val="FF0000"/>
                </a:solidFill>
              </a:rPr>
              <a:t>일정기간 동안 </a:t>
            </a:r>
            <a:r>
              <a:rPr lang="ko-KR" altLang="en-US" dirty="0"/>
              <a:t>확보된 각 타입의 </a:t>
            </a:r>
            <a:r>
              <a:rPr lang="en-US" altLang="ko-KR" dirty="0"/>
              <a:t>  </a:t>
            </a:r>
            <a:r>
              <a:rPr lang="ko-KR" altLang="en-US" dirty="0"/>
              <a:t>성과를 측정해 평가한다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웹 사이트에서는 주로 회원가입</a:t>
            </a:r>
            <a:r>
              <a:rPr lang="en-US" altLang="ko-KR" dirty="0"/>
              <a:t>, </a:t>
            </a:r>
            <a:r>
              <a:rPr lang="ko-KR" altLang="en-US" dirty="0"/>
              <a:t>구매 전환</a:t>
            </a:r>
            <a:r>
              <a:rPr lang="en-US" altLang="ko-KR" dirty="0"/>
              <a:t>, </a:t>
            </a:r>
            <a:r>
              <a:rPr lang="ko-KR" altLang="en-US" dirty="0" err="1"/>
              <a:t>클릭율</a:t>
            </a:r>
            <a:r>
              <a:rPr lang="ko-KR" altLang="en-US" dirty="0"/>
              <a:t> 등에 영향을 미치는 요인을 찾기 위해 테스트를 진행한다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A / B Test</a:t>
            </a:r>
            <a:r>
              <a:rPr lang="ko-KR" altLang="en-US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B802E-0004-4D3D-A42C-E1D0F9C6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68" y="1438402"/>
            <a:ext cx="5484664" cy="28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63655" y="5454704"/>
            <a:ext cx="88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A / B </a:t>
            </a:r>
            <a:r>
              <a:rPr lang="ko-KR" altLang="en-US" dirty="0"/>
              <a:t>테스트는 캠페인에 사용될 동영상</a:t>
            </a:r>
            <a:r>
              <a:rPr lang="en-US" altLang="ko-KR" dirty="0"/>
              <a:t> / </a:t>
            </a:r>
            <a:r>
              <a:rPr lang="ko-KR" altLang="en-US" dirty="0"/>
              <a:t>이미지와 행동유도버튼 두 항목에서 진행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오바마 선거 캠페인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97B49-1EB9-4FA5-AE7F-137A0F29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8271"/>
            <a:ext cx="5378177" cy="3493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A1B22A-7604-4B6B-92BB-BEB34364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404027"/>
            <a:ext cx="3100669" cy="35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8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63655" y="5404368"/>
            <a:ext cx="883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테스트 결과 </a:t>
            </a:r>
            <a:r>
              <a:rPr lang="en-US" altLang="ko-KR" dirty="0"/>
              <a:t>Learn More </a:t>
            </a:r>
            <a:r>
              <a:rPr lang="ko-KR" altLang="en-US" dirty="0"/>
              <a:t>버튼과 </a:t>
            </a:r>
            <a:r>
              <a:rPr lang="en-US" altLang="ko-KR" dirty="0"/>
              <a:t>Family Image</a:t>
            </a:r>
            <a:r>
              <a:rPr lang="ko-KR" altLang="en-US" dirty="0"/>
              <a:t>가 원본 대비 각각 </a:t>
            </a:r>
            <a:r>
              <a:rPr lang="en-US" altLang="ko-KR" dirty="0"/>
              <a:t>18.6%, 13.1% </a:t>
            </a:r>
            <a:r>
              <a:rPr lang="ko-KR" altLang="en-US" dirty="0"/>
              <a:t>증가의 성과율을 보임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오바마 선거 캠페인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4C9D75-DCD7-4234-A521-A6FAD710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6" y="1412775"/>
            <a:ext cx="7477547" cy="36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4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63655" y="5404368"/>
            <a:ext cx="88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이를 조합한 페이지는 원본 대비 </a:t>
            </a:r>
            <a:r>
              <a:rPr lang="en-US" altLang="ko-KR" dirty="0"/>
              <a:t>40.6%</a:t>
            </a:r>
            <a:r>
              <a:rPr lang="ko-KR" altLang="en-US" dirty="0"/>
              <a:t>의 성과를 보임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오바마 선거 캠페인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10B17-4932-4F6B-BE58-EC6E6BD2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5"/>
            <a:ext cx="7582835" cy="37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9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63655" y="5756161"/>
            <a:ext cx="88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최종안의 모습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2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오바마 선거 캠페인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C6C5F-0C64-4339-AA80-D879DD3E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74" y="1412775"/>
            <a:ext cx="6215686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A / B Test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제약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14282" y="1470800"/>
            <a:ext cx="83038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ko-KR" altLang="en-US" dirty="0">
                <a:highlight>
                  <a:srgbClr val="FFFF00"/>
                </a:highlight>
              </a:rPr>
              <a:t>우연에 따른 결과를 얻을 수도 있다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 fontAlgn="base">
              <a:buFont typeface="+mj-lt"/>
              <a:buAutoNum type="arabicParenR"/>
            </a:pPr>
            <a:endParaRPr lang="en-US" altLang="ko-KR" dirty="0">
              <a:highlight>
                <a:srgbClr val="FFFF00"/>
              </a:highlight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드문 일이지만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더 나쁜 광고가 좋은 광고를 앞설 수 있음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더 확실한 결과를 얻고자 각 광고를 보여주는  사람의 수를 늘릴 수 있으나 이렇게 하면 두 번째 문제 발생</a:t>
            </a:r>
            <a:endParaRPr lang="en-US" altLang="ko-KR" dirty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fontAlgn="base">
              <a:buFont typeface="+mj-lt"/>
              <a:buAutoNum type="arabicParenR" startAt="2"/>
            </a:pPr>
            <a:r>
              <a:rPr lang="ko-KR" altLang="en-US" dirty="0">
                <a:highlight>
                  <a:srgbClr val="FFFF00"/>
                </a:highlight>
              </a:rPr>
              <a:t>이익 손실의 위험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 fontAlgn="base">
              <a:buFont typeface="+mj-lt"/>
              <a:buAutoNum type="arabicParenR" startAt="2"/>
            </a:pPr>
            <a:endParaRPr lang="en-US" altLang="ko-KR" dirty="0">
              <a:highlight>
                <a:srgbClr val="FFFF00"/>
              </a:highlight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광고를 보여주는 사람의 수를 </a:t>
            </a:r>
            <a:r>
              <a:rPr lang="en-US" altLang="ko-KR" dirty="0"/>
              <a:t>100</a:t>
            </a:r>
            <a:r>
              <a:rPr lang="ko-KR" altLang="en-US" dirty="0"/>
              <a:t>명에서 </a:t>
            </a:r>
            <a:r>
              <a:rPr lang="en-US" altLang="ko-KR" dirty="0"/>
              <a:t>200</a:t>
            </a:r>
            <a:r>
              <a:rPr lang="ko-KR" altLang="en-US" dirty="0"/>
              <a:t>명으로 늘리면 더 나쁜 광고를 보여주는 사람의 수도 두 배로 늘어난다</a:t>
            </a:r>
            <a:endParaRPr lang="en-US" altLang="ko-KR" dirty="0"/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이렇게 되면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더 좋은 광고에 설득 당했을지도 모르는 잠재 고객을 잃을 수 있음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이 두가지 문제는 </a:t>
            </a:r>
            <a:r>
              <a:rPr lang="en-US" altLang="ko-KR" dirty="0">
                <a:solidFill>
                  <a:srgbClr val="FF0000"/>
                </a:solidFill>
              </a:rPr>
              <a:t>A / B</a:t>
            </a:r>
            <a:r>
              <a:rPr lang="ko-KR" altLang="en-US" dirty="0">
                <a:solidFill>
                  <a:srgbClr val="FF0000"/>
                </a:solidFill>
              </a:rPr>
              <a:t> 테스트에서의 기회비용을 암시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탐색과 활용 사이의 기회비용이 존재한다</a:t>
            </a:r>
            <a:endParaRPr lang="en-US" altLang="ko-KR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dirty="0"/>
              <a:t>두 가지 기회비용 사이의 균형을 맞추는 방법이 필요하다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32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/ B Test </a:t>
            </a:r>
            <a:r>
              <a:rPr lang="ko-KR" altLang="en-US" b="1" dirty="0"/>
              <a:t>문제점 두 가지 </a:t>
            </a:r>
          </a:p>
        </p:txBody>
      </p:sp>
    </p:spTree>
    <p:extLst>
      <p:ext uri="{BB962C8B-B14F-4D97-AF65-F5344CB8AC3E}">
        <p14:creationId xmlns:p14="http://schemas.microsoft.com/office/powerpoint/2010/main" val="327211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입실론 감소 전략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(Epsilon-decreasing strategy)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44886" y="1196752"/>
            <a:ext cx="835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 dirty="0"/>
              <a:t>A / B </a:t>
            </a:r>
            <a:r>
              <a:rPr lang="ko-KR" altLang="en-US" dirty="0"/>
              <a:t>테스트는 나머지 행사 기간 동안 특정 광고를 활용하기 위해 어떤 광고가 더 나은 지에 대한 탐색을 마친다</a:t>
            </a:r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dirty="0"/>
              <a:t>하지만 사실 광고를 활용하기 전에 반드시 탐색을 마칠 필요는 없다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7F2DB-FB9C-4C9C-AD61-D7CC7E2016B7}"/>
              </a:ext>
            </a:extLst>
          </p:cNvPr>
          <p:cNvSpPr txBox="1"/>
          <p:nvPr/>
        </p:nvSpPr>
        <p:spPr>
          <a:xfrm>
            <a:off x="392218" y="2567229"/>
            <a:ext cx="8572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</a:t>
            </a:r>
            <a:r>
              <a:rPr lang="en-US" altLang="ko-KR" dirty="0"/>
              <a:t>100 </a:t>
            </a:r>
            <a:r>
              <a:rPr lang="ko-KR" altLang="en-US" dirty="0"/>
              <a:t>명 </a:t>
            </a:r>
            <a:r>
              <a:rPr lang="en-US" altLang="ko-KR" dirty="0"/>
              <a:t> </a:t>
            </a:r>
            <a:r>
              <a:rPr lang="ko-KR" altLang="en-US" dirty="0"/>
              <a:t>시험</a:t>
            </a:r>
            <a:r>
              <a:rPr lang="en-US" altLang="ko-KR" dirty="0"/>
              <a:t>:  A </a:t>
            </a:r>
            <a:r>
              <a:rPr lang="ko-KR" altLang="en-US" dirty="0"/>
              <a:t>광고 클릭한 사람 </a:t>
            </a:r>
            <a:r>
              <a:rPr lang="en-US" altLang="ko-KR" dirty="0"/>
              <a:t>&gt; B </a:t>
            </a:r>
            <a:r>
              <a:rPr lang="ko-KR" altLang="en-US" dirty="0"/>
              <a:t>광고 클릭한 사람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광고 </a:t>
            </a:r>
            <a:r>
              <a:rPr lang="en-US" altLang="ko-KR" dirty="0"/>
              <a:t>A</a:t>
            </a:r>
            <a:r>
              <a:rPr lang="ko-KR" altLang="en-US" dirty="0"/>
              <a:t>의 노출 비율을 </a:t>
            </a:r>
            <a:r>
              <a:rPr lang="en-US" altLang="ko-KR" dirty="0"/>
              <a:t>60%</a:t>
            </a:r>
            <a:r>
              <a:rPr lang="ko-KR" altLang="en-US" dirty="0"/>
              <a:t>로 높이고 광고 </a:t>
            </a:r>
            <a:r>
              <a:rPr lang="en-US" altLang="ko-KR" dirty="0"/>
              <a:t>B</a:t>
            </a:r>
            <a:r>
              <a:rPr lang="ko-KR" altLang="en-US" dirty="0"/>
              <a:t>의 노출 비율을 </a:t>
            </a:r>
            <a:r>
              <a:rPr lang="en-US" altLang="ko-KR" dirty="0"/>
              <a:t>40%</a:t>
            </a:r>
            <a:r>
              <a:rPr lang="ko-KR" altLang="en-US" dirty="0"/>
              <a:t>로 낮출 수 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가 더 나은 성과를 보여준 첫 실험 결과를 활용하면서 </a:t>
            </a:r>
            <a:r>
              <a:rPr lang="ko-KR" altLang="en-US" dirty="0">
                <a:highlight>
                  <a:srgbClr val="FFFF00"/>
                </a:highlight>
              </a:rPr>
              <a:t>광고 </a:t>
            </a:r>
            <a:r>
              <a:rPr lang="en-US" altLang="ko-KR" dirty="0">
                <a:highlight>
                  <a:srgbClr val="FFFF00"/>
                </a:highlight>
              </a:rPr>
              <a:t>B</a:t>
            </a:r>
            <a:r>
              <a:rPr lang="ko-KR" altLang="en-US" dirty="0">
                <a:highlight>
                  <a:srgbClr val="FFFF00"/>
                </a:highlight>
              </a:rPr>
              <a:t>의 성과가 개선된 작은 확률도 지속적으로 탐색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입실론은 대안을 탐색하는 시간의 비율을 지칭하는 말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입실론이 클수록 효과는 적다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좋은 광고에 대한 확신이 강화될수록 입실론을 줄여 나가므로 </a:t>
            </a:r>
            <a:r>
              <a:rPr lang="ko-KR" altLang="en-US" dirty="0">
                <a:solidFill>
                  <a:srgbClr val="FF0000"/>
                </a:solidFill>
              </a:rPr>
              <a:t>강화학습</a:t>
            </a:r>
            <a:r>
              <a:rPr lang="ko-KR" altLang="en-US" dirty="0"/>
              <a:t>에 속한다  </a:t>
            </a:r>
          </a:p>
        </p:txBody>
      </p:sp>
    </p:spTree>
    <p:extLst>
      <p:ext uri="{BB962C8B-B14F-4D97-AF65-F5344CB8AC3E}">
        <p14:creationId xmlns:p14="http://schemas.microsoft.com/office/powerpoint/2010/main" val="411688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멀티 </a:t>
            </a:r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암드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밴딧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(Multi-armed Bandits)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84417" y="4653136"/>
            <a:ext cx="8830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슬롯머신만 있는 카지노에서 고객득은 유독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특정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머신의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수익률이 좋다</a:t>
            </a:r>
            <a:r>
              <a:rPr lang="ko-KR" altLang="en-US" dirty="0"/>
              <a:t>는 것을    알게 되었다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어느 날 어떤 수학자가 방문하여 이 슬롯 </a:t>
            </a:r>
            <a:r>
              <a:rPr lang="ko-KR" altLang="en-US" dirty="0" err="1"/>
              <a:t>머신에</a:t>
            </a:r>
            <a:r>
              <a:rPr lang="ko-KR" altLang="en-US" dirty="0"/>
              <a:t> 어떻게 투자하면 최적의 수익률을 얻을 수 있을까</a:t>
            </a:r>
            <a:r>
              <a:rPr lang="en-US" altLang="ko-KR" dirty="0"/>
              <a:t>? </a:t>
            </a:r>
            <a:r>
              <a:rPr lang="ko-KR" altLang="en-US" dirty="0"/>
              <a:t>라는 생각을 한다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멀티 </a:t>
            </a:r>
            <a:r>
              <a:rPr lang="ko-KR" altLang="en-US" dirty="0" err="1"/>
              <a:t>암드</a:t>
            </a:r>
            <a:r>
              <a:rPr lang="ko-KR" altLang="en-US" dirty="0"/>
              <a:t> </a:t>
            </a:r>
            <a:r>
              <a:rPr lang="ko-KR" altLang="en-US" dirty="0" err="1"/>
              <a:t>밴딧에서</a:t>
            </a:r>
            <a:r>
              <a:rPr lang="ko-KR" altLang="en-US" dirty="0"/>
              <a:t> 핵심 문제는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탐색과 활용</a:t>
            </a:r>
            <a:r>
              <a:rPr lang="ko-KR" altLang="en-US" dirty="0"/>
              <a:t>에 있다 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37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역사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D9AB7-7B76-497A-836F-6CBF63A2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77194"/>
            <a:ext cx="4907459" cy="29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76038" y="4005064"/>
            <a:ext cx="8788450" cy="226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데이터셋은 </a:t>
            </a:r>
            <a:r>
              <a:rPr lang="en-US" altLang="ko-KR" sz="1600" dirty="0"/>
              <a:t>0 – 9</a:t>
            </a:r>
            <a:r>
              <a:rPr lang="ko-KR" altLang="en-US" sz="1600" dirty="0"/>
              <a:t>까지의 숫자 이미지로 구성된다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훈련 이미지 </a:t>
            </a:r>
            <a:r>
              <a:rPr lang="en-US" altLang="ko-KR" sz="1600" dirty="0"/>
              <a:t>60000</a:t>
            </a:r>
            <a:r>
              <a:rPr lang="ko-KR" altLang="en-US" sz="1600" dirty="0"/>
              <a:t>장</a:t>
            </a:r>
            <a:r>
              <a:rPr lang="en-US" altLang="ko-KR" sz="1600" dirty="0"/>
              <a:t>, </a:t>
            </a:r>
            <a:r>
              <a:rPr lang="ko-KR" altLang="en-US" sz="1600" dirty="0"/>
              <a:t>시험 이미지가 </a:t>
            </a:r>
            <a:r>
              <a:rPr lang="en-US" altLang="ko-KR" sz="1600" dirty="0"/>
              <a:t>10000</a:t>
            </a:r>
            <a:r>
              <a:rPr lang="ko-KR" altLang="en-US" sz="1600" dirty="0"/>
              <a:t>장으로 구성된다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훈련 이미지를 이용해 모델을 학습하고 학습한 모델을 가지고 시험 이미지들을 얼마나 정확하게 분류하는 가를 평가한다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위의 이미지를 기계가 읽기 위해서 픽셀로 변환한다</a:t>
            </a:r>
            <a:r>
              <a:rPr lang="en-US" altLang="ko-KR" sz="1600" dirty="0"/>
              <a:t>. </a:t>
            </a:r>
            <a:r>
              <a:rPr lang="ko-KR" altLang="en-US" sz="1600" dirty="0"/>
              <a:t>검은 픽셀은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흰색은 </a:t>
            </a:r>
            <a:r>
              <a:rPr lang="en-US" altLang="ko-KR" sz="1600" dirty="0"/>
              <a:t>1</a:t>
            </a:r>
            <a:r>
              <a:rPr lang="ko-KR" altLang="en-US" sz="1600" dirty="0"/>
              <a:t>로 표현한다</a:t>
            </a:r>
            <a:r>
              <a:rPr lang="en-US" altLang="ko-KR" sz="1600" dirty="0"/>
              <a:t> (</a:t>
            </a:r>
            <a:r>
              <a:rPr lang="ko-KR" altLang="en-US" sz="1600" dirty="0"/>
              <a:t>이미지가 컬러라면 </a:t>
            </a:r>
            <a:r>
              <a:rPr lang="en-US" altLang="ko-KR" sz="1600" dirty="0"/>
              <a:t>RGB(</a:t>
            </a:r>
            <a:r>
              <a:rPr lang="ko-KR" altLang="en-US" sz="1600" dirty="0"/>
              <a:t>적</a:t>
            </a:r>
            <a:r>
              <a:rPr lang="en-US" altLang="ko-KR" sz="1600" dirty="0"/>
              <a:t>, </a:t>
            </a:r>
            <a:r>
              <a:rPr lang="ko-KR" altLang="en-US" sz="1600" dirty="0"/>
              <a:t>녹</a:t>
            </a:r>
            <a:r>
              <a:rPr lang="en-US" altLang="ko-KR" sz="1600" dirty="0"/>
              <a:t>, </a:t>
            </a:r>
            <a:r>
              <a:rPr lang="ko-KR" altLang="en-US" sz="1600" dirty="0"/>
              <a:t>청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색조값을</a:t>
            </a:r>
            <a:r>
              <a:rPr lang="ko-KR" altLang="en-US" sz="1600" dirty="0"/>
              <a:t> 이용할 수 있다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791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/>
              <a:t>MNIST </a:t>
            </a:r>
            <a:r>
              <a:rPr lang="ko-KR" altLang="en-US" dirty="0"/>
              <a:t>데이터셋 </a:t>
            </a:r>
            <a:r>
              <a:rPr lang="en-US" altLang="ko-KR" dirty="0">
                <a:hlinkClick r:id="rId3"/>
              </a:rPr>
              <a:t>https://github.com/oreilly-japan/deep-learning-from-scratch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90CBE-B675-404E-8D99-20637555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58" y="1484784"/>
            <a:ext cx="868596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멀티 </a:t>
            </a:r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암드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  <a:latin typeface="+mn-ea"/>
                <a:ea typeface="+mn-ea"/>
              </a:rPr>
              <a:t>밴딧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(Multi-armed Bandits)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56514" y="1300567"/>
            <a:ext cx="88309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fontAlgn="base">
              <a:buFont typeface="+mj-lt"/>
              <a:buAutoNum type="romanUcPeriod"/>
            </a:pPr>
            <a:r>
              <a:rPr lang="ko-KR" altLang="en-US" dirty="0"/>
              <a:t>전략 </a:t>
            </a:r>
            <a:r>
              <a:rPr lang="en-US" altLang="ko-KR" dirty="0"/>
              <a:t>One</a:t>
            </a:r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전체 탐색 전략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번씩 플레이 한 후 </a:t>
            </a:r>
            <a:r>
              <a:rPr lang="ko-KR" altLang="en-US" dirty="0">
                <a:highlight>
                  <a:srgbClr val="FFFF00"/>
                </a:highlight>
              </a:rPr>
              <a:t>돈을 가장 많이 딴 슬롯머신에 모두 투자한다</a:t>
            </a:r>
            <a:endParaRPr lang="en-US" altLang="ko-KR" dirty="0">
              <a:highlight>
                <a:srgbClr val="FFFF00"/>
              </a:highlight>
            </a:endParaRPr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 fontAlgn="base">
              <a:buFont typeface="+mj-lt"/>
              <a:buAutoNum type="romanUcPeriod"/>
            </a:pPr>
            <a:r>
              <a:rPr lang="ko-KR" altLang="en-US" dirty="0"/>
              <a:t>전략 </a:t>
            </a:r>
            <a:r>
              <a:rPr lang="en-US" altLang="ko-KR" dirty="0"/>
              <a:t>Two</a:t>
            </a:r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A / B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첫 </a:t>
            </a:r>
            <a:r>
              <a:rPr lang="en-US" altLang="ko-KR" dirty="0"/>
              <a:t>200 </a:t>
            </a:r>
            <a:r>
              <a:rPr lang="ko-KR" altLang="en-US" dirty="0"/>
              <a:t>라운드에서 </a:t>
            </a:r>
            <a:r>
              <a:rPr lang="ko-KR" altLang="en-US" dirty="0" err="1"/>
              <a:t>지불률이</a:t>
            </a:r>
            <a:r>
              <a:rPr lang="ko-KR" altLang="en-US" dirty="0"/>
              <a:t> 높은 슬롯머신을 탐색하고 </a:t>
            </a:r>
            <a:r>
              <a:rPr lang="ko-KR" altLang="en-US" dirty="0">
                <a:highlight>
                  <a:srgbClr val="FFFF00"/>
                </a:highlight>
              </a:rPr>
              <a:t>나머지 라운드에서 </a:t>
            </a:r>
            <a:r>
              <a:rPr lang="en-US" altLang="ko-KR" dirty="0">
                <a:highlight>
                  <a:srgbClr val="FFFF00"/>
                </a:highlight>
              </a:rPr>
              <a:t>	</a:t>
            </a:r>
            <a:r>
              <a:rPr lang="ko-KR" altLang="en-US" dirty="0">
                <a:highlight>
                  <a:srgbClr val="FFFF00"/>
                </a:highlight>
              </a:rPr>
              <a:t>더 나은 </a:t>
            </a:r>
            <a:r>
              <a:rPr lang="ko-KR" altLang="en-US" dirty="0" err="1">
                <a:highlight>
                  <a:srgbClr val="FFFF00"/>
                </a:highlight>
              </a:rPr>
              <a:t>머신에</a:t>
            </a:r>
            <a:r>
              <a:rPr lang="ko-KR" altLang="en-US" dirty="0">
                <a:highlight>
                  <a:srgbClr val="FFFF00"/>
                </a:highlight>
              </a:rPr>
              <a:t> 투자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400050" indent="-400050" fontAlgn="base">
              <a:buFont typeface="+mj-lt"/>
              <a:buAutoNum type="romanUcPeriod"/>
            </a:pPr>
            <a:endParaRPr lang="en-US" altLang="ko-KR" dirty="0"/>
          </a:p>
          <a:p>
            <a:pPr marL="400050" indent="-400050" fontAlgn="base">
              <a:buFont typeface="+mj-lt"/>
              <a:buAutoNum type="romanUcPeriod"/>
            </a:pPr>
            <a:r>
              <a:rPr lang="ko-KR" altLang="en-US" dirty="0"/>
              <a:t>전략 </a:t>
            </a:r>
            <a:r>
              <a:rPr lang="en-US" altLang="ko-KR" dirty="0"/>
              <a:t>Three</a:t>
            </a:r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입실론 감소 전략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탐색을 지속하면서 더 낫다고 판단되는 </a:t>
            </a:r>
            <a:r>
              <a:rPr lang="ko-KR" altLang="en-US" dirty="0" err="1"/>
              <a:t>머신을</a:t>
            </a:r>
            <a:r>
              <a:rPr lang="ko-KR" altLang="en-US" dirty="0"/>
              <a:t> 활용해 </a:t>
            </a:r>
            <a:r>
              <a:rPr lang="ko-KR" altLang="en-US" dirty="0">
                <a:highlight>
                  <a:srgbClr val="FFFF00"/>
                </a:highlight>
              </a:rPr>
              <a:t>탐색의 비율을 늘려</a:t>
            </a:r>
            <a:r>
              <a:rPr lang="en-US" altLang="ko-KR" dirty="0">
                <a:highlight>
                  <a:srgbClr val="FFFF00"/>
                </a:highlight>
              </a:rPr>
              <a:t>	</a:t>
            </a:r>
            <a:r>
              <a:rPr lang="ko-KR" altLang="en-US" dirty="0">
                <a:highlight>
                  <a:srgbClr val="FFFF00"/>
                </a:highlight>
              </a:rPr>
              <a:t>가면서 투자</a:t>
            </a:r>
            <a:r>
              <a:rPr lang="ko-KR" altLang="en-US" dirty="0"/>
              <a:t>한다 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marL="400050" indent="-400050" fontAlgn="base">
              <a:buFont typeface="+mj-lt"/>
              <a:buAutoNum type="romanUcPeriod"/>
            </a:pPr>
            <a:r>
              <a:rPr lang="en-US" altLang="ko-KR" dirty="0"/>
              <a:t> </a:t>
            </a:r>
            <a:r>
              <a:rPr lang="ko-KR" altLang="en-US" dirty="0"/>
              <a:t>전략 </a:t>
            </a:r>
            <a:r>
              <a:rPr lang="en-US" altLang="ko-KR" dirty="0"/>
              <a:t>Four</a:t>
            </a:r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전체 활용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머신 </a:t>
            </a:r>
            <a:r>
              <a:rPr lang="en-US" altLang="ko-KR" dirty="0">
                <a:highlight>
                  <a:srgbClr val="FFFF00"/>
                </a:highlight>
              </a:rPr>
              <a:t>A</a:t>
            </a:r>
            <a:r>
              <a:rPr lang="ko-KR" altLang="en-US" dirty="0">
                <a:highlight>
                  <a:srgbClr val="FFFF00"/>
                </a:highlight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</a:rPr>
              <a:t>지불률이</a:t>
            </a:r>
            <a:r>
              <a:rPr lang="ko-KR" altLang="en-US" dirty="0">
                <a:highlight>
                  <a:srgbClr val="FFFF00"/>
                </a:highlight>
              </a:rPr>
              <a:t> 높다는 내부 정보가 있다면 처음부터 머신 </a:t>
            </a:r>
            <a:r>
              <a:rPr lang="en-US" altLang="ko-KR" dirty="0">
                <a:highlight>
                  <a:srgbClr val="FFFF00"/>
                </a:highlight>
              </a:rPr>
              <a:t>A</a:t>
            </a:r>
            <a:r>
              <a:rPr lang="ko-KR" altLang="en-US" dirty="0">
                <a:highlight>
                  <a:srgbClr val="FFFF00"/>
                </a:highlight>
              </a:rPr>
              <a:t>에 투자</a:t>
            </a:r>
            <a:r>
              <a:rPr lang="ko-KR" altLang="en-US" dirty="0"/>
              <a:t>한다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현실적으로 거의 불가능한 전략 </a:t>
            </a:r>
            <a:endParaRPr lang="en-US" altLang="ko-KR" dirty="0"/>
          </a:p>
          <a:p>
            <a:pPr marL="857250" lvl="1" indent="-4000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 fontAlgn="base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A69EC-0CD6-4067-A6F6-8C2410565DAC}"/>
              </a:ext>
            </a:extLst>
          </p:cNvPr>
          <p:cNvSpPr txBox="1"/>
          <p:nvPr/>
        </p:nvSpPr>
        <p:spPr>
          <a:xfrm>
            <a:off x="205524" y="878909"/>
            <a:ext cx="37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전략</a:t>
            </a:r>
          </a:p>
        </p:txBody>
      </p:sp>
    </p:spTree>
    <p:extLst>
      <p:ext uri="{BB962C8B-B14F-4D97-AF65-F5344CB8AC3E}">
        <p14:creationId xmlns:p14="http://schemas.microsoft.com/office/powerpoint/2010/main" val="90936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입실론 감소 전략 제약사항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244886" y="1196752"/>
            <a:ext cx="83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dirty="0"/>
              <a:t>멀티 </a:t>
            </a:r>
            <a:r>
              <a:rPr lang="ko-KR" altLang="en-US" dirty="0" err="1"/>
              <a:t>암드</a:t>
            </a:r>
            <a:r>
              <a:rPr lang="ko-KR" altLang="en-US" dirty="0"/>
              <a:t> </a:t>
            </a:r>
            <a:r>
              <a:rPr lang="ko-KR" altLang="en-US" dirty="0" err="1"/>
              <a:t>밴딧</a:t>
            </a:r>
            <a:r>
              <a:rPr lang="ko-KR" altLang="en-US" dirty="0"/>
              <a:t> 예제에서 내부 정보가 없다면 입실론 감소 전략이 가장 좋다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7F2DB-FB9C-4C9C-AD61-D7CC7E2016B7}"/>
              </a:ext>
            </a:extLst>
          </p:cNvPr>
          <p:cNvSpPr txBox="1"/>
          <p:nvPr/>
        </p:nvSpPr>
        <p:spPr>
          <a:xfrm>
            <a:off x="393006" y="1997839"/>
            <a:ext cx="8572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제약사항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/ B </a:t>
            </a:r>
            <a:r>
              <a:rPr lang="ko-KR" altLang="en-US" dirty="0"/>
              <a:t>테스트에 비해 더 우수하지만 상대적으로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구현하기 어렵다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입실론이 너무 느리게 감소하면 더 나은 </a:t>
            </a:r>
            <a:r>
              <a:rPr lang="ko-KR" altLang="en-US" dirty="0" err="1"/>
              <a:t>머신을</a:t>
            </a:r>
            <a:r>
              <a:rPr lang="ko-KR" altLang="en-US" dirty="0"/>
              <a:t> 활용할 기회를 놓칠 수 있고 너무 빨리 감소하면 활용할 </a:t>
            </a:r>
            <a:r>
              <a:rPr lang="ko-KR" altLang="en-US" dirty="0" err="1"/>
              <a:t>머신을</a:t>
            </a:r>
            <a:r>
              <a:rPr lang="ko-KR" altLang="en-US" dirty="0"/>
              <a:t> 잘못 선택할 수 있다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입실론 감소 속도는 </a:t>
            </a:r>
            <a:r>
              <a:rPr lang="ko-KR" altLang="en-US" dirty="0">
                <a:highlight>
                  <a:srgbClr val="FFFF00"/>
                </a:highlight>
              </a:rPr>
              <a:t>두 </a:t>
            </a:r>
            <a:r>
              <a:rPr lang="ko-KR" altLang="en-US" dirty="0" err="1">
                <a:highlight>
                  <a:srgbClr val="FFFF00"/>
                </a:highlight>
              </a:rPr>
              <a:t>머신의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지불률</a:t>
            </a:r>
            <a:r>
              <a:rPr lang="ko-KR" altLang="en-US" dirty="0">
                <a:highlight>
                  <a:srgbClr val="FFFF00"/>
                </a:highlight>
              </a:rPr>
              <a:t> 차이가 얼마나 </a:t>
            </a:r>
            <a:r>
              <a:rPr lang="ko-KR" altLang="en-US" dirty="0" err="1">
                <a:highlight>
                  <a:srgbClr val="FFFF00"/>
                </a:highlight>
              </a:rPr>
              <a:t>크냐에</a:t>
            </a:r>
            <a:r>
              <a:rPr lang="ko-KR" altLang="en-US" dirty="0">
                <a:highlight>
                  <a:srgbClr val="FFFF00"/>
                </a:highlight>
              </a:rPr>
              <a:t> 따라 </a:t>
            </a:r>
            <a:r>
              <a:rPr lang="en-US" altLang="ko-KR" dirty="0">
                <a:highlight>
                  <a:srgbClr val="FFFF00"/>
                </a:highlight>
              </a:rPr>
              <a:t>  </a:t>
            </a:r>
            <a:r>
              <a:rPr lang="ko-KR" altLang="en-US" dirty="0">
                <a:highlight>
                  <a:srgbClr val="FFFF00"/>
                </a:highlight>
              </a:rPr>
              <a:t>크게 의존한다</a:t>
            </a:r>
            <a:endParaRPr lang="en-US" altLang="ko-KR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다음 가정에 의존적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시간이 흘러도 </a:t>
            </a:r>
            <a:r>
              <a:rPr lang="ko-KR" altLang="en-US" dirty="0" err="1">
                <a:solidFill>
                  <a:srgbClr val="FF0000"/>
                </a:solidFill>
              </a:rPr>
              <a:t>지불률을</a:t>
            </a:r>
            <a:r>
              <a:rPr lang="ko-KR" altLang="en-US" dirty="0">
                <a:solidFill>
                  <a:srgbClr val="FF0000"/>
                </a:solidFill>
              </a:rPr>
              <a:t> 변하지 않는다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지불률은</a:t>
            </a:r>
            <a:r>
              <a:rPr lang="ko-KR" altLang="en-US" dirty="0"/>
              <a:t> 이전 게임과 </a:t>
            </a:r>
            <a:r>
              <a:rPr lang="ko-KR" altLang="en-US" dirty="0">
                <a:solidFill>
                  <a:srgbClr val="FF0000"/>
                </a:solidFill>
              </a:rPr>
              <a:t>독립적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슬롯머신 게임과 </a:t>
            </a:r>
            <a:r>
              <a:rPr lang="ko-KR" altLang="en-US" dirty="0" err="1"/>
              <a:t>지불률</a:t>
            </a:r>
            <a:r>
              <a:rPr lang="ko-KR" altLang="en-US" dirty="0"/>
              <a:t> 평가 사이에 </a:t>
            </a:r>
            <a:r>
              <a:rPr lang="ko-KR" altLang="en-US" dirty="0">
                <a:solidFill>
                  <a:srgbClr val="FF0000"/>
                </a:solidFill>
              </a:rPr>
              <a:t>시간 지연이 적어야 한다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7020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7F2DB-FB9C-4C9C-AD61-D7CC7E2016B7}"/>
              </a:ext>
            </a:extLst>
          </p:cNvPr>
          <p:cNvSpPr txBox="1"/>
          <p:nvPr/>
        </p:nvSpPr>
        <p:spPr>
          <a:xfrm>
            <a:off x="393007" y="1997839"/>
            <a:ext cx="8427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멀티 </a:t>
            </a:r>
            <a:r>
              <a:rPr lang="ko-KR" altLang="en-US" dirty="0" err="1"/>
              <a:t>암드</a:t>
            </a:r>
            <a:r>
              <a:rPr lang="ko-KR" altLang="en-US" dirty="0"/>
              <a:t> </a:t>
            </a:r>
            <a:r>
              <a:rPr lang="ko-KR" altLang="en-US" dirty="0" err="1"/>
              <a:t>밴딧</a:t>
            </a:r>
            <a:r>
              <a:rPr lang="ko-KR" altLang="en-US" dirty="0"/>
              <a:t> 문제는 최적의 자원 할당에 관련된 문제로 알려진 결과를 활용하는 것과 더 나은 대안을 탐색하는 것 중 하나를 선택하는 문제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A / B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우선 가능한 선택지를 탐색한 후 남아 있는 모든 자원을 성과가 가장 좋은 쪽에 할당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입실론 감소 전략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오랜 시간에 걸쳐 성과가 높은 쪽에 점진적으로 자원 할당을 늘린다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대부분의 경우 입실론 감소 전략이 </a:t>
            </a:r>
            <a:r>
              <a:rPr lang="en-US" altLang="ko-KR" dirty="0"/>
              <a:t>A / B </a:t>
            </a:r>
            <a:r>
              <a:rPr lang="ko-KR" altLang="en-US" dirty="0"/>
              <a:t>테스트보다 더 큰 이익을 낳지만 자원 할당 비율을 갱신하는 최적의 속도를 찾기 어렵다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9753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27115" y="1186794"/>
            <a:ext cx="8737373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책</a:t>
            </a:r>
            <a:r>
              <a:rPr lang="en-US" altLang="ko-KR" sz="1600" dirty="0"/>
              <a:t>) </a:t>
            </a:r>
            <a:r>
              <a:rPr lang="ko-KR" altLang="en-US" sz="1600" dirty="0"/>
              <a:t>수학없이 배우는 데이터 과학과 알고리즘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https://m.blog.naver.com/PostView.nhn?blogId=uiux_lab&amp;logNo=220644491434&amp;categoryNo=9&amp;proxyReferer=&amp;proxyReferer=https%3A%2F%2Fwww.google.com%2F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http://analyticsmarketing.co.kr/digital-analytics/google-analytics/1549/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https://brunch.co.kr/@chris-song/62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5301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7" y="4897680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8310" y="1419466"/>
            <a:ext cx="8207375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Thank you</a:t>
            </a:r>
            <a:endParaRPr lang="en-US" altLang="ko-KR" sz="6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3" y="3328288"/>
            <a:ext cx="6143668" cy="122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1FB89A-1097-4EB9-A593-DBB3F2F8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74" y="1149305"/>
            <a:ext cx="4435102" cy="37725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0" y="4862148"/>
            <a:ext cx="8788450" cy="115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잘못 예측한 숫자로는 </a:t>
            </a:r>
            <a:r>
              <a:rPr lang="en-US" altLang="ko-KR" sz="1600" dirty="0"/>
              <a:t>160</a:t>
            </a:r>
            <a:r>
              <a:rPr lang="ko-KR" altLang="en-US" sz="1600" dirty="0"/>
              <a:t>번의 오차를 가진 숫자 </a:t>
            </a:r>
            <a:r>
              <a:rPr lang="en-US" altLang="ko-KR" sz="1600" dirty="0"/>
              <a:t>5</a:t>
            </a:r>
            <a:r>
              <a:rPr lang="ko-KR" altLang="en-US" sz="1600" dirty="0"/>
              <a:t>이다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여기서는 어떤 숫자가 가장 많이 틀렸는 가를 알 수 있지만 어떻게 잘못 해석되었는 지는 알 수 없다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215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오차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111918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0" y="4862148"/>
            <a:ext cx="8788450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</a:t>
            </a:r>
            <a:r>
              <a:rPr lang="en-US" altLang="ko-KR" sz="1600" dirty="0"/>
              <a:t> </a:t>
            </a:r>
            <a:r>
              <a:rPr lang="ko-KR" altLang="en-US" sz="1600" dirty="0"/>
              <a:t>숫자가 어떻게 오판이 되었는 지 알 수 있다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로 많이 </a:t>
            </a:r>
            <a:r>
              <a:rPr lang="ko-KR" altLang="en-US" sz="1600" dirty="0" err="1"/>
              <a:t>오판되었고</a:t>
            </a:r>
            <a:r>
              <a:rPr lang="ko-KR" altLang="en-US" sz="1600" dirty="0"/>
              <a:t> </a:t>
            </a:r>
            <a:r>
              <a:rPr lang="en-US" altLang="ko-KR" sz="1600" dirty="0"/>
              <a:t>7</a:t>
            </a:r>
            <a:r>
              <a:rPr lang="ko-KR" altLang="en-US" sz="1600" dirty="0"/>
              <a:t>은 </a:t>
            </a:r>
            <a:r>
              <a:rPr lang="en-US" altLang="ko-KR" sz="1600" dirty="0"/>
              <a:t>9</a:t>
            </a:r>
            <a:r>
              <a:rPr lang="ko-KR" altLang="en-US" sz="1600" dirty="0"/>
              <a:t>나 </a:t>
            </a:r>
            <a:r>
              <a:rPr lang="en-US" altLang="ko-KR" sz="1600" dirty="0"/>
              <a:t>2</a:t>
            </a:r>
            <a:r>
              <a:rPr lang="ko-KR" altLang="en-US" sz="1600" dirty="0"/>
              <a:t>로 많이 </a:t>
            </a:r>
            <a:r>
              <a:rPr lang="ko-KR" altLang="en-US" sz="1600" dirty="0" err="1"/>
              <a:t>오판되었다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26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 err="1"/>
              <a:t>violinplot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6C34C5-D426-484A-B2D6-9A26CD67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64" y="1375726"/>
            <a:ext cx="6658495" cy="3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07504" y="5366205"/>
            <a:ext cx="8788450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오판된</a:t>
            </a:r>
            <a:r>
              <a:rPr lang="ko-KR" altLang="en-US" sz="1600" dirty="0"/>
              <a:t> 범위를 알 수 있다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8</a:t>
            </a:r>
            <a:r>
              <a:rPr lang="ko-KR" altLang="en-US" sz="1600" dirty="0"/>
              <a:t>의 경우는 </a:t>
            </a:r>
            <a:r>
              <a:rPr lang="ko-KR" altLang="en-US" sz="1600" dirty="0" err="1"/>
              <a:t>오판된</a:t>
            </a:r>
            <a:r>
              <a:rPr lang="ko-KR" altLang="en-US" sz="1600" dirty="0"/>
              <a:t> 범위가 </a:t>
            </a:r>
            <a:r>
              <a:rPr lang="ko-KR" altLang="en-US" sz="1600" dirty="0" err="1"/>
              <a:t>골고루이지만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로 많이 </a:t>
            </a:r>
            <a:r>
              <a:rPr lang="ko-KR" altLang="en-US" sz="1600" dirty="0" err="1"/>
              <a:t>오판되었다는</a:t>
            </a:r>
            <a:r>
              <a:rPr lang="ko-KR" altLang="en-US" sz="1600" dirty="0"/>
              <a:t> 것을 알 수 있다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2"/>
            <a:ext cx="26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 err="1"/>
              <a:t>swamplot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FD953-C979-487B-99AC-B78D2C2E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6840760" cy="37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7DCBD3-334C-4FDD-9B78-47F271B9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15" y="980728"/>
            <a:ext cx="3941369" cy="2949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0" y="4060674"/>
            <a:ext cx="8929718" cy="226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입력층</a:t>
            </a:r>
            <a:r>
              <a:rPr lang="en-US" altLang="ko-KR" sz="1600" dirty="0"/>
              <a:t>: </a:t>
            </a:r>
            <a:r>
              <a:rPr lang="ko-KR" altLang="en-US" sz="1600" dirty="0"/>
              <a:t>입력된 이미지의 모든 픽셀을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이미지에 포함된 뉴런과 같은 수의 뉴런 포함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더 나은 예측 위해 </a:t>
            </a:r>
            <a:r>
              <a:rPr lang="ko-KR" altLang="en-US" sz="1600" dirty="0" err="1"/>
              <a:t>컨볼루션</a:t>
            </a:r>
            <a:r>
              <a:rPr lang="en-US" altLang="ko-KR" sz="1600" dirty="0"/>
              <a:t>(Convolution layer)</a:t>
            </a:r>
            <a:r>
              <a:rPr lang="ko-KR" altLang="en-US" sz="1600" dirty="0"/>
              <a:t> 레이어 사용가능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	:  </a:t>
            </a:r>
            <a:r>
              <a:rPr lang="ko-KR" altLang="en-US" sz="1600" dirty="0"/>
              <a:t>각 픽셀을 따로 처리하지 않고 픽셀의 조합을 바탕으로 특징을 찾는다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ex)</a:t>
            </a:r>
            <a:r>
              <a:rPr lang="ko-KR" altLang="en-US" sz="1600" dirty="0"/>
              <a:t> 숫자 </a:t>
            </a:r>
            <a:r>
              <a:rPr lang="en-US" altLang="ko-KR" sz="1600" dirty="0"/>
              <a:t>‘6’</a:t>
            </a:r>
            <a:r>
              <a:rPr lang="ko-KR" altLang="en-US" sz="1600" dirty="0"/>
              <a:t>에는 원이나 위쪽을 향하는 꼬리가 존재한다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분석방식은 </a:t>
            </a:r>
            <a:r>
              <a:rPr lang="ko-KR" altLang="en-US" sz="1600" dirty="0">
                <a:highlight>
                  <a:srgbClr val="FFFF00"/>
                </a:highlight>
              </a:rPr>
              <a:t>특징의 위치가 아니라 존재여부에 의존적</a:t>
            </a:r>
            <a:r>
              <a:rPr lang="ko-KR" altLang="en-US" sz="1600" dirty="0"/>
              <a:t>이므로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핵심적인 특징이 가운데에서 벗어나도 숫자를 인식</a:t>
            </a:r>
            <a:r>
              <a:rPr lang="ko-KR" altLang="en-US" sz="1600" dirty="0"/>
              <a:t>할 수 있다 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위치 불변성</a:t>
            </a:r>
            <a:r>
              <a:rPr lang="en-US" altLang="ko-KR" sz="1600" dirty="0"/>
              <a:t>, Translational invariance)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338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구성요소 </a:t>
            </a:r>
            <a:r>
              <a:rPr lang="en-US" altLang="ko-KR" dirty="0"/>
              <a:t>1: </a:t>
            </a:r>
            <a:r>
              <a:rPr lang="ko-KR" altLang="en-US" dirty="0"/>
              <a:t>입력 계층  </a:t>
            </a:r>
          </a:p>
        </p:txBody>
      </p:sp>
    </p:spTree>
    <p:extLst>
      <p:ext uri="{BB962C8B-B14F-4D97-AF65-F5344CB8AC3E}">
        <p14:creationId xmlns:p14="http://schemas.microsoft.com/office/powerpoint/2010/main" val="34165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7DCBD3-334C-4FDD-9B78-47F271B9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96" y="1123835"/>
            <a:ext cx="3850742" cy="28812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14992" y="4005064"/>
            <a:ext cx="8929718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픽셀이 신경망에 입력된 후 여러 레이어를 거쳐 네트워크가 각 레이블에 대해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예전에 학습했던 이미지와의 유사성을 계산하는 변환을 수행 </a:t>
            </a:r>
            <a:endParaRPr lang="en-US" altLang="ko-KR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</a:rPr>
              <a:t>더 많은 변환을 사용하면 처리 시간이 길어진다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적은 수의 레이어만으로 충분하다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레이어의 뉴런 개수는 이미지에 포함된 픽셀 개수와 비례해야 한다  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구성요소 </a:t>
            </a:r>
            <a:r>
              <a:rPr lang="en-US" altLang="ko-KR" dirty="0"/>
              <a:t>2: </a:t>
            </a:r>
            <a:r>
              <a:rPr lang="ko-KR" altLang="en-US" dirty="0"/>
              <a:t>은닉 계층</a:t>
            </a:r>
            <a:r>
              <a:rPr lang="en-US" altLang="ko-KR" dirty="0"/>
              <a:t>(Hidden</a:t>
            </a:r>
            <a:r>
              <a:rPr lang="ko-KR" altLang="en-US" dirty="0"/>
              <a:t> </a:t>
            </a:r>
            <a:r>
              <a:rPr lang="en-US" altLang="ko-KR" dirty="0"/>
              <a:t>layer)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29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7DCBD3-334C-4FDD-9B78-47F271B9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96" y="1123835"/>
            <a:ext cx="3850742" cy="28812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신경망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(Neural Networks)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-129629" y="3933056"/>
            <a:ext cx="9158992" cy="263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출력 레이어</a:t>
            </a:r>
            <a:r>
              <a:rPr lang="en-US" altLang="ko-KR" sz="1600" dirty="0"/>
              <a:t>: </a:t>
            </a:r>
            <a:r>
              <a:rPr lang="ko-KR" altLang="en-US" sz="1600" dirty="0"/>
              <a:t>최종 예측을 표현하는 레이어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가능한 출력의 개수에 따라 하나 또는 그 이상의 뉴런으로 구성된다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손실 레이어</a:t>
            </a:r>
            <a:r>
              <a:rPr lang="en-US" altLang="ko-KR" sz="1600" dirty="0"/>
              <a:t>: </a:t>
            </a:r>
            <a:r>
              <a:rPr lang="ko-KR" altLang="en-US" sz="1600" dirty="0"/>
              <a:t>일반적으로 끝에 위치해 입력이 제대로 인식됐는지 여부에 따라 오차의 정도에 대한 피드백을 출력한다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손실 레이어는 올바른 예측을 하면 예측에 영향을 미친 활성화 경로상의 뉴런을 강화하고 잘못된 예측을 하면 활성화 경로상의 뉴런으로 오차가 전달돼 줄이는 방식으로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활성화 기준을 재조정한다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역전파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, backpropagation)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F7453-C6CC-4761-BF67-A5A8C79602F3}"/>
              </a:ext>
            </a:extLst>
          </p:cNvPr>
          <p:cNvSpPr txBox="1"/>
          <p:nvPr/>
        </p:nvSpPr>
        <p:spPr>
          <a:xfrm>
            <a:off x="181758" y="839701"/>
            <a:ext cx="503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구성요소 </a:t>
            </a:r>
            <a:r>
              <a:rPr lang="en-US" altLang="ko-KR" dirty="0"/>
              <a:t>3: </a:t>
            </a:r>
            <a:r>
              <a:rPr lang="ko-KR" altLang="en-US" dirty="0"/>
              <a:t>출력 레이어</a:t>
            </a:r>
            <a:r>
              <a:rPr lang="en-US" altLang="ko-KR" dirty="0"/>
              <a:t>, </a:t>
            </a:r>
            <a:r>
              <a:rPr lang="ko-KR" altLang="en-US" dirty="0"/>
              <a:t>손실 레이어 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1720" y="1134110"/>
              <a:ext cx="2286000" cy="1714500"/>
            </p:xfrm>
            <a:graphic>
              <a:graphicData uri="http://schemas.microsoft.com/office/powerpoint/2016/slidezoom">
                <pslz:sldZm>
                  <pslz:sldZmObj sldId="917" cId="1492997332">
                    <pslz:zmPr id="{E805BBF8-FE8D-48E7-8E6A-2AE9D280DB8E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슬라이드 확대/축소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94CBB21-E521-4FD5-8AFB-610483CC4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1720" y="11341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2820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12744</TotalTime>
  <Words>4817</Words>
  <Application>Microsoft Office PowerPoint</Application>
  <PresentationFormat>화면 슬라이드 쇼(4:3)</PresentationFormat>
  <Paragraphs>691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Bookman Old Style</vt:lpstr>
      <vt:lpstr>Century Gothic</vt:lpstr>
      <vt:lpstr>Gill Sans MT</vt:lpstr>
      <vt:lpstr>Wingdings</vt:lpstr>
      <vt:lpstr>2_Office 테마</vt:lpstr>
      <vt:lpstr>PowerPoint 프레젠테이션</vt:lpstr>
      <vt:lpstr>PowerPoint 프레젠테이션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신경망 (Neural Networks)</vt:lpstr>
      <vt:lpstr>출처</vt:lpstr>
      <vt:lpstr>PowerPoint 프레젠테이션</vt:lpstr>
      <vt:lpstr>A / B Test</vt:lpstr>
      <vt:lpstr>A / B Test 사례</vt:lpstr>
      <vt:lpstr>A / B Test 사례</vt:lpstr>
      <vt:lpstr>A / B Test 사례</vt:lpstr>
      <vt:lpstr>A / B Test 사례</vt:lpstr>
      <vt:lpstr>A / B Test 제약</vt:lpstr>
      <vt:lpstr>입실론 감소 전략 (Epsilon-decreasing strategy) </vt:lpstr>
      <vt:lpstr>멀티 암드 밴딧 (Multi-armed Bandits)</vt:lpstr>
      <vt:lpstr>멀티 암드 밴딧 (Multi-armed Bandits)</vt:lpstr>
      <vt:lpstr>입실론 감소 전략 제약사항</vt:lpstr>
      <vt:lpstr>요약</vt:lpstr>
      <vt:lpstr>출처</vt:lpstr>
      <vt:lpstr>PowerPoint 프레젠테이션</vt:lpstr>
    </vt:vector>
  </TitlesOfParts>
  <Company>가톨릭대학교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이상국</dc:creator>
  <cp:lastModifiedBy>해랑 최</cp:lastModifiedBy>
  <cp:revision>3414</cp:revision>
  <dcterms:created xsi:type="dcterms:W3CDTF">2009-05-19T05:30:24Z</dcterms:created>
  <dcterms:modified xsi:type="dcterms:W3CDTF">2019-05-04T22:31:18Z</dcterms:modified>
</cp:coreProperties>
</file>