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60" r:id="rId2"/>
    <p:sldId id="899" r:id="rId3"/>
    <p:sldId id="863" r:id="rId4"/>
    <p:sldId id="901" r:id="rId5"/>
    <p:sldId id="912" r:id="rId6"/>
    <p:sldId id="868" r:id="rId7"/>
    <p:sldId id="911" r:id="rId8"/>
    <p:sldId id="906" r:id="rId9"/>
    <p:sldId id="880" r:id="rId10"/>
    <p:sldId id="871" r:id="rId11"/>
    <p:sldId id="872" r:id="rId12"/>
    <p:sldId id="913" r:id="rId13"/>
    <p:sldId id="914" r:id="rId14"/>
    <p:sldId id="915" r:id="rId15"/>
    <p:sldId id="874" r:id="rId16"/>
    <p:sldId id="873" r:id="rId17"/>
    <p:sldId id="862" r:id="rId18"/>
    <p:sldId id="866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pos="2880">
          <p15:clr>
            <a:srgbClr val="A4A3A4"/>
          </p15:clr>
        </p15:guide>
        <p15:guide id="5" pos="295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BFD"/>
    <a:srgbClr val="ABE9FF"/>
    <a:srgbClr val="A8F296"/>
    <a:srgbClr val="CC00FF"/>
    <a:srgbClr val="3333FF"/>
    <a:srgbClr val="0000FF"/>
    <a:srgbClr val="74EA58"/>
    <a:srgbClr val="8DEE76"/>
    <a:srgbClr val="71F374"/>
    <a:srgbClr val="77B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0" autoAdjust="0"/>
    <p:restoredTop sz="97983" autoAdjust="0"/>
  </p:normalViewPr>
  <p:slideViewPr>
    <p:cSldViewPr>
      <p:cViewPr varScale="1">
        <p:scale>
          <a:sx n="81" d="100"/>
          <a:sy n="81" d="100"/>
        </p:scale>
        <p:origin x="1848" y="48"/>
      </p:cViewPr>
      <p:guideLst>
        <p:guide orient="horz" pos="2160"/>
        <p:guide orient="horz" pos="482"/>
        <p:guide orient="horz" pos="4065"/>
        <p:guide pos="288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568E-13E6-4A3E-91D9-333EB4F91143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9D4D4-50E1-4B74-AC31-AEC79DA6F8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18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5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28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68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5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0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6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8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6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5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24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0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 userDrawn="1"/>
        </p:nvSpPr>
        <p:spPr>
          <a:xfrm>
            <a:off x="8143899" y="6538193"/>
            <a:ext cx="997389" cy="319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40000"/>
              </a:lnSpc>
            </a:pPr>
            <a:r>
              <a:rPr lang="en-US" altLang="ko-KR" sz="1200" b="1" dirty="0" err="1">
                <a:solidFill>
                  <a:srgbClr val="000099"/>
                </a:solidFill>
                <a:latin typeface="Century Gothic" pitchFamily="34" charset="0"/>
              </a:rPr>
              <a:t>KRnet</a:t>
            </a:r>
            <a:r>
              <a:rPr lang="en-US" altLang="ko-KR" sz="1200" b="1" dirty="0">
                <a:solidFill>
                  <a:srgbClr val="000099"/>
                </a:solidFill>
                <a:latin typeface="Century Gothic" pitchFamily="34" charset="0"/>
              </a:rPr>
              <a:t> 2010</a:t>
            </a:r>
            <a:endParaRPr lang="ko-KR" altLang="en-US" sz="1200" b="1" dirty="0">
              <a:solidFill>
                <a:srgbClr val="000099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 userDrawn="1"/>
        </p:nvSpPr>
        <p:spPr>
          <a:xfrm>
            <a:off x="214282" y="6539448"/>
            <a:ext cx="6357982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ct val="140000"/>
              </a:lnSpc>
            </a:pPr>
            <a:r>
              <a:rPr lang="en-US" altLang="ko-KR" sz="1200" kern="1200" dirty="0">
                <a:solidFill>
                  <a:schemeClr val="bg1"/>
                </a:solidFill>
                <a:latin typeface="Century Gothic" pitchFamily="34" charset="0"/>
                <a:ea typeface="맑은 고딕"/>
                <a:cs typeface="+mn-cs"/>
              </a:rPr>
              <a:t>Human Computer Interaction Lab. Catholic University of Korea</a:t>
            </a:r>
            <a:endParaRPr lang="ko-KR" altLang="en-US" sz="1200" kern="1200" dirty="0">
              <a:solidFill>
                <a:schemeClr val="bg1"/>
              </a:solidFill>
              <a:latin typeface="Century Gothic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68313" y="6453188"/>
            <a:ext cx="2133600" cy="365125"/>
          </a:xfrm>
        </p:spPr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 userDrawn="1"/>
        </p:nvSpPr>
        <p:spPr>
          <a:xfrm>
            <a:off x="142844" y="6539448"/>
            <a:ext cx="6858048" cy="57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entury Gothic" pitchFamily="34" charset="0"/>
              </a:rPr>
              <a:t>Human Computer Interaction Lab. Catholic University</a:t>
            </a:r>
            <a:r>
              <a:rPr lang="en-US" altLang="ko-KR" sz="1200" baseline="0" dirty="0">
                <a:solidFill>
                  <a:schemeClr val="bg1"/>
                </a:solidFill>
                <a:latin typeface="Century Gothic" pitchFamily="34" charset="0"/>
              </a:rPr>
              <a:t> of Korea</a:t>
            </a:r>
          </a:p>
          <a:p>
            <a:pPr>
              <a:lnSpc>
                <a:spcPct val="140000"/>
              </a:lnSpc>
            </a:pPr>
            <a:endParaRPr lang="ko-KR" altLang="en-US" sz="12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 userDrawn="1"/>
        </p:nvSpPr>
        <p:spPr>
          <a:xfrm>
            <a:off x="8143900" y="6538193"/>
            <a:ext cx="997388" cy="319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latinLnBrk="1">
              <a:lnSpc>
                <a:spcPct val="140000"/>
              </a:lnSpc>
            </a:pPr>
            <a:r>
              <a:rPr lang="en-US" altLang="ko-KR" sz="1200" b="1" kern="1200" dirty="0" err="1">
                <a:solidFill>
                  <a:srgbClr val="000099"/>
                </a:solidFill>
                <a:latin typeface="Century Gothic" pitchFamily="34" charset="0"/>
                <a:ea typeface="맑은 고딕"/>
                <a:cs typeface="+mn-cs"/>
              </a:rPr>
              <a:t>KRnet</a:t>
            </a:r>
            <a:r>
              <a:rPr lang="en-US" altLang="ko-KR" sz="1200" b="1" kern="1200" dirty="0">
                <a:solidFill>
                  <a:srgbClr val="000099"/>
                </a:solidFill>
                <a:latin typeface="Century Gothic" pitchFamily="34" charset="0"/>
                <a:ea typeface="맑은 고딕"/>
                <a:cs typeface="+mn-cs"/>
              </a:rPr>
              <a:t> 2009</a:t>
            </a:r>
            <a:endParaRPr lang="ko-KR" altLang="en-US" sz="1200" b="1" kern="1200" dirty="0">
              <a:solidFill>
                <a:srgbClr val="000099"/>
              </a:solidFill>
              <a:latin typeface="Century Gothic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52BC3B71-C5F8-4818-A48B-CA384C8163C9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4" r:id="rId7"/>
    <p:sldLayoutId id="2147484609" r:id="rId8"/>
    <p:sldLayoutId id="2147483744" r:id="rId9"/>
    <p:sldLayoutId id="214748432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qbxlvnf11/221488622777" TargetMode="External"/><Relationship Id="rId7" Type="http://schemas.openxmlformats.org/officeDocument/2006/relationships/hyperlink" Target="https://excelsior-cjh.tistory.com/16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ensorflow.blog/%ED%8C%8C%EC%9D%B4%EC%8D%AC-%EB%A8%B8%EC%8B%A0%EB%9F%AC%EB%8B%9D/2-3-6-%EA%B2%B0%EC%A0%95-%ED%8A%B8%EB%A6%AC%EC%9D%98-%EC%95%99%EC%83%81%EB%B8%94/" TargetMode="External"/><Relationship Id="rId5" Type="http://schemas.openxmlformats.org/officeDocument/2006/relationships/hyperlink" Target="https://blog.naver.com/sbd38/221373436623" TargetMode="External"/><Relationship Id="rId4" Type="http://schemas.openxmlformats.org/officeDocument/2006/relationships/hyperlink" Target="https://cyoungesuno.tistory.com/entry/%EC%9D%98%EC%82%AC%EA%B2%B0%EC%A0%95%ED%8A%B8%EB%A6%AC-%EB%9E%9C%EB%8D%A4-%ED%8F%AC%EB%A0%88%EC%8A%A4%ED%8A%B8-%EB%B6%80%EC%8A%A4%ED%8C%85-%EB%B0%B0%EA%B9%85-Decision-Tree-Forest-part3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likim.tistory.com/22" TargetMode="External"/><Relationship Id="rId7" Type="http://schemas.openxmlformats.org/officeDocument/2006/relationships/hyperlink" Target="https://yamalab.tistory.com/3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blog.naver.com/ehdrndd/221340192038" TargetMode="External"/><Relationship Id="rId5" Type="http://schemas.openxmlformats.org/officeDocument/2006/relationships/hyperlink" Target="https://blog.naver.com/ucbsong/221440787061" TargetMode="External"/><Relationship Id="rId4" Type="http://schemas.openxmlformats.org/officeDocument/2006/relationships/hyperlink" Target="https://blog.naver.com/rkdwjd456/2213794677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FB67556-3FE2-4D4D-ABF1-605BE47362DB}"/>
              </a:ext>
            </a:extLst>
          </p:cNvPr>
          <p:cNvSpPr/>
          <p:nvPr/>
        </p:nvSpPr>
        <p:spPr>
          <a:xfrm>
            <a:off x="0" y="0"/>
            <a:ext cx="9144000" cy="32908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4214808" y="5162925"/>
            <a:ext cx="714380" cy="5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8311" y="1916832"/>
            <a:ext cx="8207375" cy="1245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의사결정트리</a:t>
            </a:r>
            <a:endParaRPr lang="en-US" altLang="ko-K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chapter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00164" y="3765395"/>
            <a:ext cx="6143668" cy="923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dirty="0">
                <a:latin typeface="+mn-ea"/>
              </a:rPr>
              <a:t>Catholic University of Korea</a:t>
            </a: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최해랑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gofkdvjvl@naver.com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FB67556-3FE2-4D4D-ABF1-605BE47362DB}"/>
              </a:ext>
            </a:extLst>
          </p:cNvPr>
          <p:cNvSpPr/>
          <p:nvPr/>
        </p:nvSpPr>
        <p:spPr>
          <a:xfrm>
            <a:off x="0" y="0"/>
            <a:ext cx="9144000" cy="32908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4214808" y="5162925"/>
            <a:ext cx="714380" cy="5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8311" y="1916832"/>
            <a:ext cx="8207375" cy="1245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랜덤 포레스트</a:t>
            </a:r>
            <a:endParaRPr lang="en-US" altLang="ko-K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chapter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10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00164" y="3765395"/>
            <a:ext cx="6143668" cy="923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dirty="0">
                <a:latin typeface="+mn-ea"/>
              </a:rPr>
              <a:t>Catholic University of Korea</a:t>
            </a: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최해랑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gofkdvjvl@naver.com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98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랜덤 포레스트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(Random Forest)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184417" y="4653136"/>
            <a:ext cx="8830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앙상블을 모델 결합이라고 하기도 한다 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하나의 모델만 학습시켜 사용하지 않고 여러 모델을 학습시켜 결합하는 방식으로 문제를 처리한다 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개별로 학습한 여러 모델을 조합해 일반화</a:t>
            </a:r>
            <a:r>
              <a:rPr lang="en-US" altLang="ko-KR" dirty="0"/>
              <a:t>(Generalization) </a:t>
            </a:r>
            <a:r>
              <a:rPr lang="ko-KR" altLang="en-US" dirty="0"/>
              <a:t>시킬 수 있다 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올바른 예측은 서로를 강화하고 틀린 예측은 서로를 상쇄시키는 것을 이용해 예측 정확도를 개선</a:t>
            </a:r>
            <a:r>
              <a:rPr lang="ko-KR" altLang="en-US" dirty="0"/>
              <a:t>한다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2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앙상블</a:t>
            </a:r>
            <a:r>
              <a:rPr lang="en-US" altLang="ko-KR" b="1" dirty="0"/>
              <a:t>(Ensemble)</a:t>
            </a:r>
            <a:r>
              <a:rPr lang="ko-KR" altLang="en-US" b="1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7902EF-A4CC-40DC-AB55-5AD4A932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037" y="1248241"/>
            <a:ext cx="6444208" cy="314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6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랜덤 포레스트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(Random Forest)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184417" y="4653136"/>
            <a:ext cx="8830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랜덤 </a:t>
            </a:r>
            <a:r>
              <a:rPr lang="ko-KR" altLang="en-US" dirty="0" err="1"/>
              <a:t>포레스트는</a:t>
            </a:r>
            <a:r>
              <a:rPr lang="ko-KR" altLang="en-US" dirty="0"/>
              <a:t> 의사결정 트리의 앙상블이다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흔히 최다 득표 투표나 평균을 이용한다 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>
                <a:highlight>
                  <a:srgbClr val="FFFF00"/>
                </a:highlight>
              </a:rPr>
              <a:t>앙상블의 결과가 각각의 구성 모델보다 정확한 예측을 한다 </a:t>
            </a:r>
            <a:endParaRPr lang="en-US" altLang="ko-KR" dirty="0">
              <a:highlight>
                <a:srgbClr val="FFFF00"/>
              </a:highlight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그 이유는 올바른 예측은 서로를 강화하고 오차는 서로를 상쇄하기 때문이다 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이런 효과를 일으키기 위해서는 </a:t>
            </a:r>
            <a:r>
              <a:rPr lang="ko-KR" altLang="en-US" dirty="0">
                <a:highlight>
                  <a:srgbClr val="FFFF00"/>
                </a:highlight>
              </a:rPr>
              <a:t>모델이 서로 상관관계가 없어야 한다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2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앙상블</a:t>
            </a:r>
            <a:r>
              <a:rPr lang="en-US" altLang="ko-KR" b="1" dirty="0"/>
              <a:t>(Ensemble)</a:t>
            </a:r>
            <a:r>
              <a:rPr lang="ko-KR" altLang="en-US" b="1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548830-EF33-419E-AABD-E37A4EB12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64" y="1420638"/>
            <a:ext cx="5496272" cy="30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8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랜덤 포레스트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(Random Forest)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184417" y="4653136"/>
            <a:ext cx="8830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서로 적절히 다른 수천 개의 의사결정 트리를 만들 때 사용한다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각 트리는 학습 데이터에서 랜덤하게 골라낸 부분집합과 </a:t>
            </a:r>
            <a:r>
              <a:rPr lang="ko-KR" altLang="en-US" dirty="0" err="1"/>
              <a:t>예측자</a:t>
            </a:r>
            <a:r>
              <a:rPr lang="ko-KR" altLang="en-US" dirty="0"/>
              <a:t> 변수 중 랜덤하게 선택한 부분집합을 사용한다 </a:t>
            </a:r>
            <a:r>
              <a:rPr lang="en-US" altLang="ko-KR" dirty="0"/>
              <a:t>(</a:t>
            </a:r>
            <a:r>
              <a:rPr lang="ko-KR" altLang="en-US" dirty="0">
                <a:highlight>
                  <a:srgbClr val="FFFF00"/>
                </a:highlight>
              </a:rPr>
              <a:t>여러 번 중복을 허용한 복원추출</a:t>
            </a:r>
            <a:r>
              <a:rPr lang="en-US" altLang="ko-KR" dirty="0"/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각 분할 단계에서 사용할 수 있는 예측자를 제한해 유사성이 적은 트리를 만들어  </a:t>
            </a:r>
            <a:r>
              <a:rPr lang="ko-KR" altLang="en-US" dirty="0">
                <a:highlight>
                  <a:srgbClr val="FFFF00"/>
                </a:highlight>
              </a:rPr>
              <a:t>과적합을 방지</a:t>
            </a:r>
            <a:r>
              <a:rPr lang="ko-KR" altLang="en-US" dirty="0"/>
              <a:t>할 수 있다 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379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부트스트랩집계 </a:t>
            </a:r>
            <a:r>
              <a:rPr lang="en-US" altLang="ko-KR" b="1" dirty="0"/>
              <a:t>(</a:t>
            </a:r>
            <a:r>
              <a:rPr lang="ko-KR" altLang="en-US" b="1" dirty="0" err="1"/>
              <a:t>배깅</a:t>
            </a:r>
            <a:r>
              <a:rPr lang="en-US" altLang="ko-KR" b="1" dirty="0"/>
              <a:t>, bagging)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394A3E-717E-4373-96A0-37AC79BF4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638" y="1133806"/>
            <a:ext cx="5020913" cy="34804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37B7F42-060E-49F4-93FB-72A11C446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25886"/>
            <a:ext cx="3971665" cy="27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8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랜덤 포레스트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(Random Forest)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379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부트스트랩집계 </a:t>
            </a:r>
            <a:r>
              <a:rPr lang="en-US" altLang="ko-KR" b="1" dirty="0"/>
              <a:t>(</a:t>
            </a:r>
            <a:r>
              <a:rPr lang="ko-KR" altLang="en-US" b="1" dirty="0" err="1"/>
              <a:t>배깅</a:t>
            </a:r>
            <a:r>
              <a:rPr lang="en-US" altLang="ko-KR" b="1" dirty="0"/>
              <a:t>, bagging)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237691-433C-402F-BCA7-030D08C9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2775"/>
            <a:ext cx="7488832" cy="47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7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제약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74CFB-BA04-4390-97A0-F7F5B59A780D}"/>
              </a:ext>
            </a:extLst>
          </p:cNvPr>
          <p:cNvSpPr txBox="1"/>
          <p:nvPr/>
        </p:nvSpPr>
        <p:spPr>
          <a:xfrm>
            <a:off x="395536" y="1340768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해석하기 어렵다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랜덤하게 생성한 의사결정 트리로 구성되고 결과를 끌어내는 규칙이      명확하지 않게 여겨진다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랜덤 </a:t>
            </a:r>
            <a:r>
              <a:rPr lang="ko-KR" altLang="en-US" dirty="0" err="1"/>
              <a:t>포레스트가</a:t>
            </a:r>
            <a:r>
              <a:rPr lang="ko-KR" altLang="en-US" dirty="0"/>
              <a:t> 어떤 곳에서 범죄의 발생을 예측했다면 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구성하는 트리의 대부분이 같은 결론을 냈다는 사실 말고는 </a:t>
            </a:r>
            <a:r>
              <a:rPr lang="ko-KR" altLang="en-US" dirty="0">
                <a:highlight>
                  <a:srgbClr val="FFFF00"/>
                </a:highlight>
              </a:rPr>
              <a:t>결과가 유도된 과정을 알 수 없다 </a:t>
            </a:r>
            <a:endParaRPr lang="en-US" altLang="ko-KR" dirty="0"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이처럼 결과가 정해지는 과정이 명확하지 않아 의료 진단을 비롯한 일부 분야에서는 도덕적 문제를 야기할 수 있다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 랜덤 </a:t>
            </a:r>
            <a:r>
              <a:rPr lang="ko-KR" altLang="en-US" dirty="0" err="1"/>
              <a:t>포레스트는</a:t>
            </a:r>
            <a:r>
              <a:rPr lang="ko-KR" altLang="en-US" dirty="0"/>
              <a:t> 구현이 간단해 널리 사용된다</a:t>
            </a:r>
            <a:r>
              <a:rPr lang="en-US" altLang="ko-KR" dirty="0"/>
              <a:t>.  </a:t>
            </a: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결과 해석의 용이성보다 예측 정확도가 중요한 경우 효과적이다 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767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07D98-1DC9-4A72-A734-937982561074}"/>
              </a:ext>
            </a:extLst>
          </p:cNvPr>
          <p:cNvSpPr txBox="1"/>
          <p:nvPr/>
        </p:nvSpPr>
        <p:spPr>
          <a:xfrm>
            <a:off x="107141" y="1916832"/>
            <a:ext cx="8929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부트스트랩 집계와 앙상블이라는 두 가지 기법을 활용해 의사결정 트리보다 더 나은 예측을 할 수 있다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부트스트랩 집계는 분할 과정에서 사용할 수 있는 변수를 랜덤하게 제한함으로써  상관관계가 낮은 일련의 의사결정 트리를 생성해내는 기법이고 앙상블은 여러 의사결정 트리의 예측을 종합하는 것이다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랜덤 </a:t>
            </a:r>
            <a:r>
              <a:rPr lang="ko-KR" altLang="en-US" dirty="0" err="1"/>
              <a:t>포레스트의</a:t>
            </a:r>
            <a:r>
              <a:rPr lang="ko-KR" altLang="en-US" dirty="0"/>
              <a:t> 예측 결과는 해석하기 어렵지만 예측 정확도에 기여한 예측자의  순위를 알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886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출처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6D9A-3689-4858-AA28-79BD26292DC0}"/>
              </a:ext>
            </a:extLst>
          </p:cNvPr>
          <p:cNvSpPr txBox="1"/>
          <p:nvPr/>
        </p:nvSpPr>
        <p:spPr>
          <a:xfrm>
            <a:off x="227115" y="1186794"/>
            <a:ext cx="8737373" cy="558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dirty="0"/>
              <a:t>PPT </a:t>
            </a:r>
            <a:r>
              <a:rPr lang="ko-KR" altLang="en-US" sz="1600" dirty="0"/>
              <a:t>작성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책</a:t>
            </a:r>
            <a:r>
              <a:rPr lang="en-US" altLang="ko-KR" sz="1600" dirty="0"/>
              <a:t>) </a:t>
            </a:r>
            <a:r>
              <a:rPr lang="ko-KR" altLang="en-US" sz="1600" dirty="0"/>
              <a:t>수학없이 배우는 데이터 과학과 알고리즘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https://blog.naver.com/qbxlvnf11/221488622777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4"/>
              </a:rPr>
              <a:t>https://cyoungesuno.tistory.com/entry/%EC%9D%98%EC%82%AC%EA%B2%B0%EC%A0%95%ED%8A%B8%EB%A6%AC-%EB%9E%9C%EB%8D%A4-%ED%8F%AC%EB%A0%88%EC%8A%A4%ED%8A%B8-%EB%B6%80%EC%8A%A4%ED%8C%85-%EB%B0%B0%EA%B9%85-Decision-Tree-Forest-part3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코드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5"/>
              </a:rPr>
              <a:t>https://blog.naver.com/sbd38/221373436623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6"/>
              </a:rPr>
              <a:t>https://tensorflow.blog/%ED%8C%8C%EC%9D%B4%EC%8D%AC-%EB%A8%B8%EC%8B%A0%EB%9F%AC%EB%8B%9D/2-3-6-%EA%B2%B0%EC%A0%95-%ED%8A%B8%EB%A6%AC%EC%9D%98-%EC%95%99%EC%83%81%EB%B8%94/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7"/>
              </a:rPr>
              <a:t>https://excelsior-cjh.tistory.com/166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8530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4214807" y="4897680"/>
            <a:ext cx="714380" cy="5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8310" y="1419466"/>
            <a:ext cx="8207375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Thank you</a:t>
            </a:r>
            <a:endParaRPr lang="en-US" altLang="ko-KR" sz="6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0163" y="3328288"/>
            <a:ext cx="6143668" cy="1224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dirty="0">
                <a:latin typeface="+mn-ea"/>
              </a:rPr>
              <a:t>Catholic University of Korea</a:t>
            </a: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최해랑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gofkdvjvl@naver.com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938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E324A-CCC8-490C-A6EC-EFD390AC5F10}"/>
              </a:ext>
            </a:extLst>
          </p:cNvPr>
          <p:cNvSpPr txBox="1">
            <a:spLocks/>
          </p:cNvSpPr>
          <p:nvPr/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목차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INDEX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ED670-2459-4534-B4F3-F3A65F346546}"/>
              </a:ext>
            </a:extLst>
          </p:cNvPr>
          <p:cNvSpPr txBox="1"/>
          <p:nvPr/>
        </p:nvSpPr>
        <p:spPr>
          <a:xfrm>
            <a:off x="467544" y="1268760"/>
            <a:ext cx="69127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9</a:t>
            </a:r>
            <a:r>
              <a:rPr lang="ko-KR" altLang="en-US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장 </a:t>
            </a:r>
            <a:r>
              <a:rPr lang="ko-KR" altLang="en-US" b="1" u="sng" dirty="0" err="1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의사결정트리</a:t>
            </a:r>
            <a:endParaRPr lang="en-US" altLang="ko-KR" b="1" u="sng" dirty="0">
              <a:solidFill>
                <a:schemeClr val="tx2"/>
              </a:solidFill>
              <a:uFill>
                <a:solidFill>
                  <a:schemeClr val="tx2"/>
                </a:solidFill>
              </a:u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u="sng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 err="1"/>
              <a:t>의사결정트리란</a:t>
            </a:r>
            <a:r>
              <a:rPr lang="ko-KR" altLang="en-US" dirty="0"/>
              <a:t> 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 err="1"/>
              <a:t>의사결정트리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재귀적 </a:t>
            </a:r>
            <a:r>
              <a:rPr lang="ko-KR" altLang="en-US" dirty="0" err="1"/>
              <a:t>파티셔닝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제약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트리다양화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요약 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출처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10</a:t>
            </a:r>
            <a:r>
              <a:rPr lang="ko-KR" altLang="en-US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장 </a:t>
            </a:r>
            <a:r>
              <a:rPr lang="ko-KR" altLang="en-US" b="1" u="sng" dirty="0" err="1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랜덤포레스트</a:t>
            </a:r>
            <a:endParaRPr lang="en-US" altLang="ko-KR" b="1" u="sng" dirty="0">
              <a:solidFill>
                <a:schemeClr val="tx2"/>
              </a:solidFill>
              <a:uFill>
                <a:solidFill>
                  <a:schemeClr val="tx2"/>
                </a:solidFill>
              </a:u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u="sng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앙상블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부트스트랩집계</a:t>
            </a:r>
            <a:r>
              <a:rPr lang="en-US" altLang="ko-KR" dirty="0"/>
              <a:t>(</a:t>
            </a:r>
            <a:r>
              <a:rPr lang="ko-KR" altLang="en-US" dirty="0" err="1"/>
              <a:t>배깅</a:t>
            </a:r>
            <a:r>
              <a:rPr lang="en-US" altLang="ko-KR" dirty="0"/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제약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요약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출처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23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 err="1">
                <a:solidFill>
                  <a:schemeClr val="bg1"/>
                </a:solidFill>
                <a:latin typeface="+mn-ea"/>
                <a:ea typeface="+mn-ea"/>
              </a:rPr>
              <a:t>의사결정트리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(Decision Tree)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214282" y="4544348"/>
            <a:ext cx="8534182" cy="152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의사결정 트리는 가능한 대답이 두 가지 뿐인 일련의 </a:t>
            </a:r>
            <a:r>
              <a:rPr lang="ko-KR" altLang="en-US" sz="1600" dirty="0">
                <a:highlight>
                  <a:srgbClr val="FFFF00"/>
                </a:highlight>
              </a:rPr>
              <a:t>이진 질의</a:t>
            </a:r>
            <a:r>
              <a:rPr lang="en-US" altLang="ko-KR" sz="1600" dirty="0"/>
              <a:t>(Binary Question)</a:t>
            </a:r>
            <a:r>
              <a:rPr lang="ko-KR" altLang="en-US" sz="1600" dirty="0"/>
              <a:t> 를  바탕으로 한다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루트 노드</a:t>
            </a:r>
            <a:r>
              <a:rPr lang="en-US" altLang="ko-KR" sz="1600" dirty="0"/>
              <a:t>(Root node)</a:t>
            </a:r>
            <a:r>
              <a:rPr lang="ko-KR" altLang="en-US" sz="1600" dirty="0"/>
              <a:t>에 해당하는 최상위 질문에서 시작해 질문에 대한 대답을 따라 가지를 타고 이동하다 보면 결국 리프 노드</a:t>
            </a:r>
            <a:r>
              <a:rPr lang="en-US" altLang="ko-KR" sz="1600" dirty="0"/>
              <a:t>(Leaf node)</a:t>
            </a:r>
            <a:r>
              <a:rPr lang="ko-KR" altLang="en-US" sz="1600" dirty="0"/>
              <a:t>에 이르게 된다 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2"/>
            <a:ext cx="208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dirty="0" err="1"/>
              <a:t>의사결정트리란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88CFC9-B90B-4B9C-83E8-65023FD1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13" y="847959"/>
            <a:ext cx="4680520" cy="354915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8620664-D8C5-4BCA-8B71-EA44DD95BC28}"/>
              </a:ext>
            </a:extLst>
          </p:cNvPr>
          <p:cNvCxnSpPr>
            <a:cxnSpLocks/>
          </p:cNvCxnSpPr>
          <p:nvPr/>
        </p:nvCxnSpPr>
        <p:spPr>
          <a:xfrm flipH="1">
            <a:off x="5220072" y="1700808"/>
            <a:ext cx="86409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92E6CC-C524-4F44-B350-C9C9E9CC0069}"/>
              </a:ext>
            </a:extLst>
          </p:cNvPr>
          <p:cNvCxnSpPr>
            <a:cxnSpLocks/>
          </p:cNvCxnSpPr>
          <p:nvPr/>
        </p:nvCxnSpPr>
        <p:spPr>
          <a:xfrm flipH="1">
            <a:off x="6389585" y="2924944"/>
            <a:ext cx="61330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F6A9BE-E5FD-41EA-B94D-EBCD1D36E333}"/>
              </a:ext>
            </a:extLst>
          </p:cNvPr>
          <p:cNvSpPr txBox="1"/>
          <p:nvPr/>
        </p:nvSpPr>
        <p:spPr>
          <a:xfrm>
            <a:off x="6228184" y="14847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루트노드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A7D9D9-23B1-46F8-B5D4-8CEDD08D68F2}"/>
              </a:ext>
            </a:extLst>
          </p:cNvPr>
          <p:cNvSpPr txBox="1"/>
          <p:nvPr/>
        </p:nvSpPr>
        <p:spPr>
          <a:xfrm>
            <a:off x="6665476" y="2571617"/>
            <a:ext cx="142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리프 노드</a:t>
            </a:r>
          </a:p>
        </p:txBody>
      </p:sp>
    </p:spTree>
    <p:extLst>
      <p:ext uri="{BB962C8B-B14F-4D97-AF65-F5344CB8AC3E}">
        <p14:creationId xmlns:p14="http://schemas.microsoft.com/office/powerpoint/2010/main" val="287517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CACF9A-9289-47E3-91D2-27312CDD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227" y="1334361"/>
            <a:ext cx="4113245" cy="25020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182DEC-1307-4EF3-B2E9-D1F92EC69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09034"/>
            <a:ext cx="4135350" cy="26273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 err="1">
                <a:solidFill>
                  <a:schemeClr val="bg1"/>
                </a:solidFill>
                <a:latin typeface="+mn-ea"/>
              </a:rPr>
              <a:t>의사결정트리</a:t>
            </a:r>
            <a:r>
              <a:rPr lang="en-US" altLang="ko-KR" sz="2500" dirty="0">
                <a:solidFill>
                  <a:schemeClr val="bg1"/>
                </a:solidFill>
                <a:latin typeface="+mn-ea"/>
              </a:rPr>
              <a:t>(Decision Tree)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0" y="4122298"/>
            <a:ext cx="8623575" cy="1894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범주형 </a:t>
            </a:r>
            <a:r>
              <a:rPr lang="ko-KR" altLang="en-US" sz="1600" dirty="0" err="1"/>
              <a:t>그룹핑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성별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연속형값</a:t>
            </a:r>
            <a:r>
              <a:rPr lang="en-US" altLang="ko-KR" sz="1600" dirty="0"/>
              <a:t>(</a:t>
            </a:r>
            <a:r>
              <a:rPr lang="ko-KR" altLang="en-US" sz="1600" dirty="0"/>
              <a:t>수입액</a:t>
            </a:r>
            <a:r>
              <a:rPr lang="en-US" altLang="ko-KR" sz="1600" dirty="0"/>
              <a:t>)</a:t>
            </a:r>
            <a:r>
              <a:rPr lang="ko-KR" altLang="en-US" sz="1600" dirty="0"/>
              <a:t>에 대한 질문도 처리할 수 있다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데이터 포인트를 둘로 나눠 유사한 데이터 포인트를 묶는 과정을 반복한다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만들어지는 각 리프 노드는 동질성이 높은 적은 수의 데이터 포인트를 포함한다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이렇게 </a:t>
            </a:r>
            <a:r>
              <a:rPr lang="ko-KR" altLang="en-US" sz="1600" dirty="0">
                <a:highlight>
                  <a:srgbClr val="FFFF00"/>
                </a:highlight>
              </a:rPr>
              <a:t>동질성 높은 그룹을 얻고자 데이터 분할을 반복</a:t>
            </a:r>
            <a:r>
              <a:rPr lang="ko-KR" altLang="en-US" sz="1600" dirty="0"/>
              <a:t>하는 과정을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재귀적 </a:t>
            </a:r>
            <a:r>
              <a:rPr lang="ko-KR" alt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파티셔닝</a:t>
            </a:r>
            <a:r>
              <a:rPr lang="ko-KR" altLang="en-US" sz="1600" dirty="0" err="1"/>
              <a:t>이라고</a:t>
            </a:r>
            <a:r>
              <a:rPr lang="ko-KR" altLang="en-US" sz="1600" dirty="0"/>
              <a:t> 한다    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2"/>
            <a:ext cx="26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의사결정 트리 만들기</a:t>
            </a:r>
          </a:p>
        </p:txBody>
      </p:sp>
    </p:spTree>
    <p:extLst>
      <p:ext uri="{BB962C8B-B14F-4D97-AF65-F5344CB8AC3E}">
        <p14:creationId xmlns:p14="http://schemas.microsoft.com/office/powerpoint/2010/main" val="351109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CACF9A-9289-47E3-91D2-27312CDD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03" y="1334361"/>
            <a:ext cx="4113245" cy="25020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 err="1">
                <a:solidFill>
                  <a:schemeClr val="bg1"/>
                </a:solidFill>
                <a:latin typeface="+mn-ea"/>
              </a:rPr>
              <a:t>의사결정트리</a:t>
            </a:r>
            <a:r>
              <a:rPr lang="en-US" altLang="ko-KR" sz="2500" dirty="0">
                <a:solidFill>
                  <a:schemeClr val="bg1"/>
                </a:solidFill>
                <a:latin typeface="+mn-ea"/>
              </a:rPr>
              <a:t>(Decision Tree)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0" y="4122298"/>
            <a:ext cx="8892480" cy="263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포인트를 가장 동질성 높은 두 그룹으로 나눌 수 있는 이진 질의를 찾는다 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/>
              <a:t>종료 조건을 만족할 때까지 각 리프 노드에서 </a:t>
            </a:r>
            <a:r>
              <a:rPr lang="en-US" altLang="ko-KR" sz="1600" dirty="0"/>
              <a:t>1</a:t>
            </a:r>
            <a:r>
              <a:rPr lang="ko-KR" altLang="en-US" sz="1600" dirty="0"/>
              <a:t>단계 반복한다 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종료조건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각 리프 노드에 속하는 데이터 포인트가 같은 예측 범주에 속하거나 같은 값일 때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리프가 </a:t>
            </a:r>
            <a:r>
              <a:rPr lang="en-US" altLang="ko-KR" sz="1600" dirty="0"/>
              <a:t>5</a:t>
            </a:r>
            <a:r>
              <a:rPr lang="ko-KR" altLang="en-US" sz="1600" dirty="0"/>
              <a:t>개 이하의 데이터 포인트를 포함한다면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더 이상의 가지치기가 동질성을 최소 임계 값 이상으로 증가시키지 못할 때  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2"/>
            <a:ext cx="453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재귀적 </a:t>
            </a:r>
            <a:r>
              <a:rPr lang="ko-KR" altLang="en-US" dirty="0" err="1"/>
              <a:t>파티셔닝</a:t>
            </a:r>
            <a:r>
              <a:rPr lang="en-US" altLang="ko-KR" dirty="0"/>
              <a:t>(Recursive partitioning)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E903EB-5C5C-4561-9D02-2BB0B7803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361" y="1303186"/>
            <a:ext cx="4122516" cy="256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2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제약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07D98-1DC9-4A72-A734-937982561074}"/>
              </a:ext>
            </a:extLst>
          </p:cNvPr>
          <p:cNvSpPr txBox="1"/>
          <p:nvPr/>
        </p:nvSpPr>
        <p:spPr>
          <a:xfrm>
            <a:off x="-108520" y="1484784"/>
            <a:ext cx="9073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불안정성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포인트를 </a:t>
            </a:r>
            <a:r>
              <a:rPr lang="ko-KR" altLang="en-US" dirty="0" err="1"/>
              <a:t>동질한</a:t>
            </a:r>
            <a:r>
              <a:rPr lang="ko-KR" altLang="en-US" dirty="0"/>
              <a:t> 그룹으로 분할하는 과정을 바탕으로 의사결정 트리를 키우므로 데이터에 약간의 변화만 생겨도 분할 결과가 달라짐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매번 데이터 포인트를 가장 잘 나눌 수 있는 방법을 추구해 </a:t>
            </a:r>
            <a:r>
              <a:rPr lang="ko-KR" altLang="en-US" dirty="0">
                <a:highlight>
                  <a:srgbClr val="FFFF00"/>
                </a:highlight>
              </a:rPr>
              <a:t>과적합에 취약함</a:t>
            </a:r>
            <a:endParaRPr lang="en-US" altLang="ko-KR" dirty="0">
              <a:highlight>
                <a:srgbClr val="FFFF00"/>
              </a:highlight>
            </a:endParaRPr>
          </a:p>
          <a:p>
            <a:pPr lvl="2"/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부정확성 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 맨 처음 데이터를 가장 잘 분할하는 이진 질의로 시작해도 최상의 정확도를 보장하지 않는다 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처음에 덜 효과적인 분할이 더 나은 예측일 수도 있다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	</a:t>
            </a:r>
            <a:r>
              <a:rPr lang="ko-KR" altLang="en-US" dirty="0">
                <a:solidFill>
                  <a:srgbClr val="FF0000"/>
                </a:solidFill>
              </a:rPr>
              <a:t>제약을 극복하려면</a:t>
            </a:r>
            <a:r>
              <a:rPr lang="en-US" altLang="ko-KR" dirty="0"/>
              <a:t>?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2"/>
            <a:r>
              <a:rPr lang="ko-KR" altLang="en-US" dirty="0"/>
              <a:t>매번 최적의 분할을 하는 대신 트리를 </a:t>
            </a:r>
            <a:r>
              <a:rPr lang="ko-KR" altLang="en-US" dirty="0">
                <a:highlight>
                  <a:srgbClr val="FFFF00"/>
                </a:highlight>
              </a:rPr>
              <a:t>다양한 방식으로 키우고 여러 트리의 </a:t>
            </a:r>
            <a:endParaRPr lang="en-US" altLang="ko-KR" dirty="0">
              <a:highlight>
                <a:srgbClr val="FFFF00"/>
              </a:highlight>
            </a:endParaRPr>
          </a:p>
          <a:p>
            <a:pPr lvl="2"/>
            <a:r>
              <a:rPr lang="ko-KR" altLang="en-US" dirty="0">
                <a:highlight>
                  <a:srgbClr val="FFFF00"/>
                </a:highlight>
              </a:rPr>
              <a:t>예측 결과를 종합</a:t>
            </a:r>
            <a:r>
              <a:rPr lang="ko-KR" altLang="en-US" dirty="0"/>
              <a:t>하면 결과의 안정성과 정확성을 높일 수 있다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09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트리 다양화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07D98-1DC9-4A72-A734-937982561074}"/>
              </a:ext>
            </a:extLst>
          </p:cNvPr>
          <p:cNvSpPr txBox="1"/>
          <p:nvPr/>
        </p:nvSpPr>
        <p:spPr>
          <a:xfrm>
            <a:off x="214282" y="1556792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첫 번째 방법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lvl="2"/>
            <a:r>
              <a:rPr lang="ko-KR" altLang="en-US" dirty="0"/>
              <a:t>이진 질의를 랜덤하게 생각해 트리를 여러 가지로 만든 후 여러 트리의 예측 결과를 종합한다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>
                <a:solidFill>
                  <a:srgbClr val="FF0000"/>
                </a:solidFill>
              </a:rPr>
              <a:t>랜덤 </a:t>
            </a:r>
            <a:r>
              <a:rPr lang="ko-KR" altLang="en-US" dirty="0" err="1">
                <a:solidFill>
                  <a:srgbClr val="FF0000"/>
                </a:solidFill>
              </a:rPr>
              <a:t>포레스트</a:t>
            </a:r>
            <a:r>
              <a:rPr lang="ko-KR" altLang="en-US" dirty="0" err="1"/>
              <a:t>라고</a:t>
            </a:r>
            <a:r>
              <a:rPr lang="ko-KR" altLang="en-US" dirty="0"/>
              <a:t> 한다 </a:t>
            </a:r>
            <a:r>
              <a:rPr lang="en-US" altLang="ko-KR" dirty="0"/>
              <a:t>(10</a:t>
            </a:r>
            <a:r>
              <a:rPr lang="ko-KR" altLang="en-US" dirty="0"/>
              <a:t>장 참고</a:t>
            </a:r>
            <a:r>
              <a:rPr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ko-KR" altLang="en-US" dirty="0"/>
              <a:t>두번째 방법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lvl="2"/>
            <a:r>
              <a:rPr lang="ko-KR" altLang="en-US" dirty="0"/>
              <a:t>이진 질의를 랜덤하게 선택하지 않고 하위 트리의 예측 정확도가 점점 증가하도록 전략적으로 이진 질의를 선택한다</a:t>
            </a:r>
            <a:r>
              <a:rPr lang="en-US" altLang="ko-KR" dirty="0"/>
              <a:t>. </a:t>
            </a:r>
            <a:r>
              <a:rPr lang="ko-KR" altLang="en-US" dirty="0"/>
              <a:t>그리고 모든 트리의 예측 결과의 </a:t>
            </a:r>
            <a:r>
              <a:rPr lang="ko-KR" altLang="en-US" dirty="0" err="1"/>
              <a:t>가중값</a:t>
            </a:r>
            <a:r>
              <a:rPr lang="ko-KR" altLang="en-US" dirty="0"/>
              <a:t> 평균을 구한다</a:t>
            </a:r>
            <a:r>
              <a:rPr lang="en-US" altLang="ko-KR" dirty="0"/>
              <a:t>. </a:t>
            </a:r>
            <a:r>
              <a:rPr lang="ko-KR" altLang="en-US" dirty="0"/>
              <a:t>이런 기법을 </a:t>
            </a:r>
            <a:r>
              <a:rPr lang="ko-KR" altLang="en-US" dirty="0">
                <a:solidFill>
                  <a:srgbClr val="FF0000"/>
                </a:solidFill>
              </a:rPr>
              <a:t>점진적 </a:t>
            </a:r>
            <a:r>
              <a:rPr lang="ko-KR" altLang="en-US" dirty="0" err="1">
                <a:solidFill>
                  <a:srgbClr val="FF0000"/>
                </a:solidFill>
              </a:rPr>
              <a:t>부스팅</a:t>
            </a:r>
            <a:r>
              <a:rPr lang="ko-KR" altLang="en-US" dirty="0" err="1"/>
              <a:t>이라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686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07D98-1DC9-4A72-A734-937982561074}"/>
              </a:ext>
            </a:extLst>
          </p:cNvPr>
          <p:cNvSpPr txBox="1"/>
          <p:nvPr/>
        </p:nvSpPr>
        <p:spPr>
          <a:xfrm>
            <a:off x="187823" y="1844824"/>
            <a:ext cx="8678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의사결정 트리는 일련의 이진 질의를 바탕으로 예측한다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종료 조건이 만족될 때까지 재귀적 </a:t>
            </a:r>
            <a:r>
              <a:rPr lang="ko-KR" altLang="en-US" dirty="0" err="1"/>
              <a:t>파티셔닝을</a:t>
            </a:r>
            <a:r>
              <a:rPr lang="ko-KR" altLang="en-US" dirty="0"/>
              <a:t> 통해 데이터 샘플을 반복적으로  분할해 </a:t>
            </a:r>
            <a:r>
              <a:rPr lang="ko-KR" altLang="en-US" dirty="0" err="1"/>
              <a:t>동질한</a:t>
            </a:r>
            <a:r>
              <a:rPr lang="ko-KR" altLang="en-US" dirty="0"/>
              <a:t> 그룹을 얻는다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의사결정 트리는 사용하기 쉽고 이해하기 쉽지만 과적합으로 인해 일관되지 않은 결과를 얻을 수 있다</a:t>
            </a:r>
            <a:r>
              <a:rPr lang="en-US" altLang="ko-KR" dirty="0"/>
              <a:t>. </a:t>
            </a:r>
            <a:r>
              <a:rPr lang="ko-KR" altLang="en-US" dirty="0"/>
              <a:t>이런 문제를 최소화하기 위해 랜덤 포레스트 등의 대안적   기법을 사용할 수 있다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87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출처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6D9A-3689-4858-AA28-79BD26292DC0}"/>
              </a:ext>
            </a:extLst>
          </p:cNvPr>
          <p:cNvSpPr txBox="1"/>
          <p:nvPr/>
        </p:nvSpPr>
        <p:spPr>
          <a:xfrm>
            <a:off x="261416" y="1268760"/>
            <a:ext cx="8462173" cy="378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dirty="0"/>
              <a:t>PPT </a:t>
            </a:r>
            <a:r>
              <a:rPr lang="ko-KR" altLang="en-US" sz="1600" dirty="0"/>
              <a:t>작성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https://kolikim.tistory.com/22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4"/>
              </a:rPr>
              <a:t>https://blog.naver.com/rkdwjd456/221379467729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5"/>
              </a:rPr>
              <a:t>https://blog.naver.com/ucbsong/221440787061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책</a:t>
            </a:r>
            <a:r>
              <a:rPr lang="en-US" altLang="ko-KR" sz="1600" dirty="0"/>
              <a:t>) </a:t>
            </a:r>
            <a:r>
              <a:rPr lang="ko-KR" altLang="en-US" sz="1600" dirty="0"/>
              <a:t>수학없이 배우는 데이터 과학과 알고리즘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파이썬 코드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6"/>
              </a:rPr>
              <a:t>https://blog.naver.com/ehdrndd/221340192038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7"/>
              </a:rPr>
              <a:t>https://yamalab.tistory.com/31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75617943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12489</TotalTime>
  <Words>2480</Words>
  <Application>Microsoft Office PowerPoint</Application>
  <PresentationFormat>화면 슬라이드 쇼(4:3)</PresentationFormat>
  <Paragraphs>347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Bookman Old Style</vt:lpstr>
      <vt:lpstr>Century Gothic</vt:lpstr>
      <vt:lpstr>Gill Sans MT</vt:lpstr>
      <vt:lpstr>Wingdings</vt:lpstr>
      <vt:lpstr>2_Office 테마</vt:lpstr>
      <vt:lpstr>PowerPoint 프레젠테이션</vt:lpstr>
      <vt:lpstr>PowerPoint 프레젠테이션</vt:lpstr>
      <vt:lpstr>의사결정트리(Decision Tree)</vt:lpstr>
      <vt:lpstr>의사결정트리(Decision Tree)</vt:lpstr>
      <vt:lpstr>의사결정트리(Decision Tree)</vt:lpstr>
      <vt:lpstr>제약</vt:lpstr>
      <vt:lpstr>트리 다양화 방법</vt:lpstr>
      <vt:lpstr>요약</vt:lpstr>
      <vt:lpstr>출처</vt:lpstr>
      <vt:lpstr>PowerPoint 프레젠테이션</vt:lpstr>
      <vt:lpstr>랜덤 포레스트(Random Forest)</vt:lpstr>
      <vt:lpstr>랜덤 포레스트(Random Forest)</vt:lpstr>
      <vt:lpstr>랜덤 포레스트(Random Forest)</vt:lpstr>
      <vt:lpstr>랜덤 포레스트(Random Forest)</vt:lpstr>
      <vt:lpstr>제약</vt:lpstr>
      <vt:lpstr>요약</vt:lpstr>
      <vt:lpstr>출처</vt:lpstr>
      <vt:lpstr>PowerPoint 프레젠테이션</vt:lpstr>
    </vt:vector>
  </TitlesOfParts>
  <Company>가톨릭대학교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이상국</dc:creator>
  <cp:lastModifiedBy>해랑 최</cp:lastModifiedBy>
  <cp:revision>3052</cp:revision>
  <dcterms:created xsi:type="dcterms:W3CDTF">2009-05-19T05:30:24Z</dcterms:created>
  <dcterms:modified xsi:type="dcterms:W3CDTF">2019-04-29T13:06:45Z</dcterms:modified>
</cp:coreProperties>
</file>