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0" r:id="rId2"/>
    <p:sldId id="899" r:id="rId3"/>
    <p:sldId id="863" r:id="rId4"/>
    <p:sldId id="900" r:id="rId5"/>
    <p:sldId id="901" r:id="rId6"/>
    <p:sldId id="903" r:id="rId7"/>
    <p:sldId id="905" r:id="rId8"/>
    <p:sldId id="868" r:id="rId9"/>
    <p:sldId id="906" r:id="rId10"/>
    <p:sldId id="880" r:id="rId11"/>
    <p:sldId id="871" r:id="rId12"/>
    <p:sldId id="872" r:id="rId13"/>
    <p:sldId id="907" r:id="rId14"/>
    <p:sldId id="908" r:id="rId15"/>
    <p:sldId id="909" r:id="rId16"/>
    <p:sldId id="910" r:id="rId17"/>
    <p:sldId id="874" r:id="rId18"/>
    <p:sldId id="873" r:id="rId19"/>
    <p:sldId id="862" r:id="rId20"/>
    <p:sldId id="866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BFD"/>
    <a:srgbClr val="ABE9FF"/>
    <a:srgbClr val="A8F296"/>
    <a:srgbClr val="CC00FF"/>
    <a:srgbClr val="3333FF"/>
    <a:srgbClr val="0000FF"/>
    <a:srgbClr val="74EA58"/>
    <a:srgbClr val="8DEE76"/>
    <a:srgbClr val="71F374"/>
    <a:srgbClr val="77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97983" autoAdjust="0"/>
  </p:normalViewPr>
  <p:slideViewPr>
    <p:cSldViewPr>
      <p:cViewPr varScale="1">
        <p:scale>
          <a:sx n="81" d="100"/>
          <a:sy n="81" d="100"/>
        </p:scale>
        <p:origin x="1848" y="67"/>
      </p:cViewPr>
      <p:guideLst>
        <p:guide orient="horz" pos="2160"/>
        <p:guide orient="horz" pos="482"/>
        <p:guide orient="horz" pos="4065"/>
        <p:guide pos="288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568E-13E6-4A3E-91D9-333EB4F91143}" type="datetimeFigureOut">
              <a:rPr lang="ko-KR" altLang="en-US" smtClean="0"/>
              <a:pPr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4D4-50E1-4B74-AC31-AEC79DA6F8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10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7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1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27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6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6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6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8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0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2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899" y="6538193"/>
            <a:ext cx="997389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altLang="ko-KR" sz="1200" b="1" dirty="0" err="1">
                <a:solidFill>
                  <a:srgbClr val="000099"/>
                </a:solidFill>
                <a:latin typeface="Century Gothic" pitchFamily="34" charset="0"/>
              </a:rPr>
              <a:t>KRnet</a:t>
            </a:r>
            <a:r>
              <a:rPr lang="en-US" altLang="ko-KR" sz="1200" b="1" dirty="0">
                <a:solidFill>
                  <a:srgbClr val="000099"/>
                </a:solidFill>
                <a:latin typeface="Century Gothic" pitchFamily="34" charset="0"/>
              </a:rPr>
              <a:t> 2010</a:t>
            </a:r>
            <a:endParaRPr lang="ko-KR" altLang="en-US" sz="1200" b="1" dirty="0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214282" y="6539448"/>
            <a:ext cx="635798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4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Century Gothic" pitchFamily="34" charset="0"/>
                <a:ea typeface="맑은 고딕"/>
                <a:cs typeface="+mn-cs"/>
              </a:rPr>
              <a:t>Human Computer Interaction Lab. Catholic University of Korea</a:t>
            </a:r>
            <a:endParaRPr lang="ko-KR" altLang="en-US" sz="1200" kern="1200" dirty="0">
              <a:solidFill>
                <a:schemeClr val="bg1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8313" y="6453188"/>
            <a:ext cx="2133600" cy="365125"/>
          </a:xfrm>
        </p:spPr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142844" y="6539448"/>
            <a:ext cx="6858048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entury Gothic" pitchFamily="34" charset="0"/>
              </a:rPr>
              <a:t>Human Computer Interaction Lab. Catholic University</a:t>
            </a:r>
            <a:r>
              <a:rPr lang="en-US" altLang="ko-KR" sz="1200" baseline="0" dirty="0">
                <a:solidFill>
                  <a:schemeClr val="bg1"/>
                </a:solidFill>
                <a:latin typeface="Century Gothic" pitchFamily="34" charset="0"/>
              </a:rPr>
              <a:t> of Korea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900" y="6538193"/>
            <a:ext cx="997388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latinLnBrk="1">
              <a:lnSpc>
                <a:spcPct val="140000"/>
              </a:lnSpc>
            </a:pPr>
            <a:r>
              <a:rPr lang="en-US" altLang="ko-KR" sz="1200" b="1" kern="1200" dirty="0" err="1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KRnet</a:t>
            </a:r>
            <a:r>
              <a:rPr lang="en-US" altLang="ko-KR" sz="1200" b="1" kern="1200" dirty="0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 2009</a:t>
            </a:r>
            <a:endParaRPr lang="ko-KR" altLang="en-US" sz="1200" b="1" kern="1200" dirty="0">
              <a:solidFill>
                <a:srgbClr val="000099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52BC3B71-C5F8-4818-A48B-CA384C8163C9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4" r:id="rId7"/>
    <p:sldLayoutId id="2147484609" r:id="rId8"/>
    <p:sldLayoutId id="2147483744" r:id="rId9"/>
    <p:sldLayoutId id="214748432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hb1833/221146181104" TargetMode="External"/><Relationship Id="rId7" Type="http://schemas.openxmlformats.org/officeDocument/2006/relationships/hyperlink" Target="https://opencv-python.readthedocs.io/en/latest/doc/29.matchDigits/matchDigi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ensorflow.blog/%ED%8C%8C%EC%9D%B4%EC%8D%AC-%EB%A8%B8%EC%8B%A0%EB%9F%AC%EB%8B%9D/2-3-2-k-%EC%B5%9C%EA%B7%BC%EC%A0%91-%EC%9D%B4%EC%9B%83/" TargetMode="External"/><Relationship Id="rId5" Type="http://schemas.openxmlformats.org/officeDocument/2006/relationships/hyperlink" Target="http://www.incodom.kr/%EA%B8%B0%EA%B3%84%ED%95%99%EC%8A%B5/k-%EC%B5%9C%EA%B7%BC%EC%A0%91_%EC%9D%B4%EC%9B%83_%EC%95%8C%EA%B3%A0%EB%A6%AC%EC%A6%98" TargetMode="External"/><Relationship Id="rId4" Type="http://schemas.openxmlformats.org/officeDocument/2006/relationships/hyperlink" Target="https://typingdog.blog.me/22139138289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fishblog.tistory.com/200" TargetMode="External"/><Relationship Id="rId3" Type="http://schemas.openxmlformats.org/officeDocument/2006/relationships/hyperlink" Target="https://blog.naver.com/sbd38/221371546928" TargetMode="External"/><Relationship Id="rId7" Type="http://schemas.openxmlformats.org/officeDocument/2006/relationships/hyperlink" Target="https://github.com/leeheekyo/svmUsingCPP/blob/master/svm.c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naver.com/nieuwendyk/220820693745" TargetMode="External"/><Relationship Id="rId5" Type="http://schemas.openxmlformats.org/officeDocument/2006/relationships/hyperlink" Target="https://blog.naver.com/aiden_ksm/221489940402" TargetMode="External"/><Relationship Id="rId4" Type="http://schemas.openxmlformats.org/officeDocument/2006/relationships/hyperlink" Target="https://msnayana.blog.me/22001697718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1526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K-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최근접 이웃과 이상감지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최근접 이웃 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61416" y="1268760"/>
            <a:ext cx="8462173" cy="506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https://blog.naver.com/shb1833/221146181104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https://typingdog.blog.me/221391382894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http://www.incodom.kr/%EA%B8%B0%EA%B3%84%ED%95%99%EC%8A%B5/k-%EC%B5%9C%EA%B7%BC%EC%A0%91_%EC%9D%B4%EC%9B%83_%EC%95%8C%EA%B3%A0%EB%A6%AC%EC%A6%98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파이썬 코드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https://tensorflow.blog/%ED%8C%8C%EC%9D%B4%EC%8D%AC-%EB%A8%B8%EC%8B%A0%EB%9F%AC%EB%8B%9D/2-3-2-k-%EC%B5%9C%EA%B7%BC%EC%A0%91-%EC%9D%B4%EC%9B%83/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https://opencv-python.readthedocs.io/en/latest/doc/29.matchDigits/matchDigits.html</a:t>
            </a:r>
            <a:r>
              <a:rPr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61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서포트 벡터 머신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8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ECDFED-5807-433F-828D-F7537507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58" y="1093349"/>
            <a:ext cx="3937620" cy="37407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(Support Vector Machine, SVM)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05524" y="4869160"/>
            <a:ext cx="883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 등에 쓰이는 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방법 중 하나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 위의 두 데이터 그룹을 구분하는 선을 그을 때 위와 같이 </a:t>
            </a:r>
            <a:r>
              <a:rPr lang="ko-KR" altLang="en-US" dirty="0">
                <a:highlight>
                  <a:srgbClr val="FFFF00"/>
                </a:highlight>
              </a:rPr>
              <a:t>다양한 방법이 존재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만약 새로운 데이터가 들어와 선에 맞물린다면 그 데이터가 어느 그룹에 속하는 지 판단하기 어렵다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최적의 분류 경계 찾기</a:t>
            </a:r>
          </a:p>
        </p:txBody>
      </p:sp>
    </p:spTree>
    <p:extLst>
      <p:ext uri="{BB962C8B-B14F-4D97-AF65-F5344CB8AC3E}">
        <p14:creationId xmlns:p14="http://schemas.microsoft.com/office/powerpoint/2010/main" val="396086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10CD6-4EA6-432B-A5D9-E7D2D455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24744"/>
            <a:ext cx="3453753" cy="34477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(Support Vector Machine, SVM)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05524" y="4720820"/>
            <a:ext cx="8830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최적 경계</a:t>
            </a:r>
            <a:r>
              <a:rPr lang="en-US" altLang="ko-KR" dirty="0"/>
              <a:t>: </a:t>
            </a:r>
            <a:r>
              <a:rPr lang="ko-KR" altLang="en-US" dirty="0"/>
              <a:t>다른 그룹에 속한 점들과 가장 가까이에 있는 주변 데이터 포인트를 찾고 이렇게 찾아낸 두 그룹의 주변 데이터 포인트 사이의 가운데를 지난다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주변 데이터 포인트가 최적 경계를 발견하는 데 도움을 주므로 이 점들을 서포트  벡터라 한다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그룹 사이 </a:t>
            </a:r>
            <a:r>
              <a:rPr lang="ko-KR" altLang="en-US" dirty="0">
                <a:highlight>
                  <a:srgbClr val="FFFF00"/>
                </a:highlight>
              </a:rPr>
              <a:t>최대 거리의 중간지점으로 정하는 것이 분류 정확도를 높이는 최적의 방법</a:t>
            </a:r>
            <a:r>
              <a:rPr lang="ko-KR" altLang="en-US" dirty="0"/>
              <a:t>이다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b="1" dirty="0"/>
              <a:t>최적의 분류 경계 찾기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DBF1E0-3537-4E2C-91F2-527B74980D06}"/>
              </a:ext>
            </a:extLst>
          </p:cNvPr>
          <p:cNvCxnSpPr/>
          <p:nvPr/>
        </p:nvCxnSpPr>
        <p:spPr>
          <a:xfrm flipV="1">
            <a:off x="4788024" y="2996952"/>
            <a:ext cx="158417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75A391-97CF-474C-999B-8936C688BF01}"/>
              </a:ext>
            </a:extLst>
          </p:cNvPr>
          <p:cNvCxnSpPr/>
          <p:nvPr/>
        </p:nvCxnSpPr>
        <p:spPr>
          <a:xfrm flipV="1">
            <a:off x="5148064" y="1844824"/>
            <a:ext cx="1008112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B26A01-8F7D-4198-89FC-80C246F7B448}"/>
              </a:ext>
            </a:extLst>
          </p:cNvPr>
          <p:cNvSpPr txBox="1"/>
          <p:nvPr/>
        </p:nvSpPr>
        <p:spPr>
          <a:xfrm>
            <a:off x="6377345" y="2848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최적 경계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C4C5C-0571-43BB-B416-07B5606E8D5A}"/>
              </a:ext>
            </a:extLst>
          </p:cNvPr>
          <p:cNvSpPr txBox="1"/>
          <p:nvPr/>
        </p:nvSpPr>
        <p:spPr>
          <a:xfrm>
            <a:off x="6228184" y="16915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서포트 벡터</a:t>
            </a:r>
          </a:p>
        </p:txBody>
      </p:sp>
    </p:spTree>
    <p:extLst>
      <p:ext uri="{BB962C8B-B14F-4D97-AF65-F5344CB8AC3E}">
        <p14:creationId xmlns:p14="http://schemas.microsoft.com/office/powerpoint/2010/main" val="284428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110CD6-4EA6-432B-A5D9-E7D2D455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7" y="1124744"/>
            <a:ext cx="2952328" cy="2947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(Support Vector Machine, SVM)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56514" y="4323181"/>
            <a:ext cx="8929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계산 속도가 빠르다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주변 데이터 포인트만으로 경계가 결정</a:t>
            </a:r>
            <a:r>
              <a:rPr lang="ko-KR" altLang="en-US" dirty="0"/>
              <a:t>되므로 모든 데이터     포인트를 이용해 추세선을 결정하는 회귀법에 비해 경계선을 찾는 속도가 빠르다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 서포트 벡터의 위치에 민감하다</a:t>
            </a:r>
            <a:r>
              <a:rPr lang="en-US" altLang="ko-KR" dirty="0"/>
              <a:t>: </a:t>
            </a:r>
            <a:r>
              <a:rPr lang="ko-KR" altLang="en-US" dirty="0"/>
              <a:t>결국 경계가 학습 데이터로 </a:t>
            </a:r>
            <a:r>
              <a:rPr lang="ko-KR" altLang="en-US" dirty="0" err="1"/>
              <a:t>샘플링된</a:t>
            </a:r>
            <a:r>
              <a:rPr lang="ko-KR" altLang="en-US" dirty="0"/>
              <a:t> 데이터포인트에 따라 달라진다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완충 지대</a:t>
            </a:r>
            <a:r>
              <a:rPr lang="en-US" altLang="ko-KR" dirty="0"/>
              <a:t>(Buffer Zone) </a:t>
            </a:r>
            <a:r>
              <a:rPr lang="ko-KR" altLang="en-US" dirty="0"/>
              <a:t>필요</a:t>
            </a:r>
            <a:r>
              <a:rPr lang="en-US" altLang="ko-KR" dirty="0"/>
              <a:t>: </a:t>
            </a:r>
            <a:r>
              <a:rPr lang="ko-KR" altLang="en-US" dirty="0"/>
              <a:t>데이터 포인트가 두 그룹으로 명확히 나눠지는 경우는 드물기 때문에 </a:t>
            </a:r>
            <a:r>
              <a:rPr lang="ko-KR" altLang="en-US" dirty="0">
                <a:highlight>
                  <a:srgbClr val="FFFF00"/>
                </a:highlight>
              </a:rPr>
              <a:t>특정개수 이하의 포인트가 경계를 넘어 틀린 영역에 가는 것을 허용한다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SVM </a:t>
            </a:r>
            <a:r>
              <a:rPr lang="ko-KR" altLang="en-US" dirty="0"/>
              <a:t>특징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DBF1E0-3537-4E2C-91F2-527B74980D06}"/>
              </a:ext>
            </a:extLst>
          </p:cNvPr>
          <p:cNvCxnSpPr/>
          <p:nvPr/>
        </p:nvCxnSpPr>
        <p:spPr>
          <a:xfrm flipV="1">
            <a:off x="4788024" y="2996952"/>
            <a:ext cx="158417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75A391-97CF-474C-999B-8936C688BF01}"/>
              </a:ext>
            </a:extLst>
          </p:cNvPr>
          <p:cNvCxnSpPr/>
          <p:nvPr/>
        </p:nvCxnSpPr>
        <p:spPr>
          <a:xfrm flipV="1">
            <a:off x="5148064" y="1844824"/>
            <a:ext cx="1008112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B26A01-8F7D-4198-89FC-80C246F7B448}"/>
              </a:ext>
            </a:extLst>
          </p:cNvPr>
          <p:cNvSpPr txBox="1"/>
          <p:nvPr/>
        </p:nvSpPr>
        <p:spPr>
          <a:xfrm>
            <a:off x="6377345" y="28486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최적 경계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C4C5C-0571-43BB-B416-07B5606E8D5A}"/>
              </a:ext>
            </a:extLst>
          </p:cNvPr>
          <p:cNvSpPr txBox="1"/>
          <p:nvPr/>
        </p:nvSpPr>
        <p:spPr>
          <a:xfrm>
            <a:off x="6228184" y="16915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서포트 벡터</a:t>
            </a:r>
          </a:p>
        </p:txBody>
      </p:sp>
    </p:spTree>
    <p:extLst>
      <p:ext uri="{BB962C8B-B14F-4D97-AF65-F5344CB8AC3E}">
        <p14:creationId xmlns:p14="http://schemas.microsoft.com/office/powerpoint/2010/main" val="152271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(Support Vector Machine, SVM)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14282" y="4725144"/>
            <a:ext cx="875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좌측 그림으로는 데이터들을 두 그룹으로 나눌 수 없다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우측 그림처럼 고차원으로 자료를 바꾸면 두 그룹을 구별할 평면</a:t>
            </a:r>
            <a:r>
              <a:rPr lang="en-US" altLang="ko-KR" dirty="0"/>
              <a:t>(</a:t>
            </a:r>
            <a:r>
              <a:rPr lang="ko-KR" altLang="en-US" dirty="0"/>
              <a:t>직선</a:t>
            </a:r>
            <a:r>
              <a:rPr lang="en-US" altLang="ko-KR" dirty="0"/>
              <a:t>)</a:t>
            </a:r>
            <a:r>
              <a:rPr lang="ko-KR" altLang="en-US" dirty="0"/>
              <a:t>을 찾을 수 있다</a:t>
            </a:r>
            <a:r>
              <a:rPr lang="en-US" altLang="ko-KR" dirty="0"/>
              <a:t>. </a:t>
            </a:r>
            <a:r>
              <a:rPr lang="ko-KR" altLang="en-US" dirty="0"/>
              <a:t>이러한 기법을 </a:t>
            </a:r>
            <a:r>
              <a:rPr lang="ko-KR" altLang="en-US" dirty="0">
                <a:highlight>
                  <a:srgbClr val="FFFF00"/>
                </a:highlight>
              </a:rPr>
              <a:t>커널 트릭</a:t>
            </a:r>
            <a:r>
              <a:rPr lang="ko-KR" altLang="en-US" dirty="0"/>
              <a:t>이라 한다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커널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r>
              <a:rPr lang="ko-KR" altLang="en-US" dirty="0"/>
              <a:t>구별하기 위해 </a:t>
            </a:r>
            <a:r>
              <a:rPr lang="ko-KR" altLang="en-US" dirty="0">
                <a:highlight>
                  <a:srgbClr val="FFFF00"/>
                </a:highlight>
              </a:rPr>
              <a:t>부가적인 차원을 추가하는 것</a:t>
            </a:r>
            <a:r>
              <a:rPr lang="ko-KR" altLang="en-US" dirty="0"/>
              <a:t>이다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커널 트릭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92578-D3FF-4D0A-9191-F6891842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346380"/>
            <a:ext cx="5772497" cy="28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(Support Vector Machine, SVM)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05524" y="4509120"/>
            <a:ext cx="8929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커널 트릭으로 </a:t>
            </a:r>
            <a:r>
              <a:rPr lang="en-US" altLang="ko-KR" dirty="0"/>
              <a:t>SVM</a:t>
            </a:r>
            <a:r>
              <a:rPr lang="ko-KR" altLang="en-US" dirty="0"/>
              <a:t>의 강점 중 하나인 데이터에 존재하는 </a:t>
            </a:r>
            <a:r>
              <a:rPr lang="ko-KR" altLang="en-US" dirty="0">
                <a:highlight>
                  <a:srgbClr val="FFFF00"/>
                </a:highlight>
              </a:rPr>
              <a:t>곡선 형태의 패턴을 찾아낼 수 있다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데이터 평면에 곡선을 그리는 대신 데이터 포인터를 더 높은 차원으로 사상</a:t>
            </a:r>
            <a:r>
              <a:rPr lang="en-US" altLang="ko-KR" dirty="0"/>
              <a:t>(Project) </a:t>
            </a:r>
            <a:r>
              <a:rPr lang="ko-KR" altLang="en-US" dirty="0"/>
              <a:t>시킨다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이런 직선은 계산하기 쉽고 더 낮은 차원으로 다시 사상하면 쉽게 곡선으로 변환할 수 있다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이렇게 고차원의 데이터를 다룰 수 있어 </a:t>
            </a:r>
            <a:r>
              <a:rPr lang="ko-KR" altLang="en-US" dirty="0">
                <a:highlight>
                  <a:srgbClr val="FFFF00"/>
                </a:highlight>
              </a:rPr>
              <a:t>변수가 많은 데이터를 분석할 때 유용하다 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커널 트릭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01061-F1EE-4F3C-AC84-8D4F3102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73" y="908954"/>
            <a:ext cx="3776736" cy="34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 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4CFB-BA04-4390-97A0-F7F5B59A780D}"/>
              </a:ext>
            </a:extLst>
          </p:cNvPr>
          <p:cNvSpPr txBox="1"/>
          <p:nvPr/>
        </p:nvSpPr>
        <p:spPr>
          <a:xfrm>
            <a:off x="395536" y="134076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작은 데이터 세트에서 불리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서포트 벡터에 의지해 경계를 결정하므로 </a:t>
            </a:r>
            <a:r>
              <a:rPr lang="ko-KR" altLang="en-US" dirty="0">
                <a:highlight>
                  <a:srgbClr val="FFFF00"/>
                </a:highlight>
              </a:rPr>
              <a:t>샘플이 적으면 정확한 경계를 얻기 어렵다 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다중 그룹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한 번에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개의 그룹만 분류가능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그룹의 수가 둘보다 많으면 다중 클래스 </a:t>
            </a:r>
            <a:r>
              <a:rPr lang="en-US" altLang="ko-KR" dirty="0"/>
              <a:t>SVM</a:t>
            </a:r>
            <a:r>
              <a:rPr lang="ko-KR" altLang="en-US" dirty="0"/>
              <a:t>기법을 이용해 각 그룹을      나머지와 구별할 수 있도록 반복해야 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그룹 간 중첩이 큰 경우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그룹 간 중첩이 크면 경계 근처의 데이터 포인트는 잘못 분류될 가능성이 커진다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데이터 포인트가 잘못 분류됐을 확률을 추가 제공하지 않는다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대신 데이터 포인트로부터 결정 경계까지의 거리를 바탕으로 분류 정확도를 가늠할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67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서포트 벡터 머신 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214282" y="1988840"/>
            <a:ext cx="8822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두 그룹의 주변 데이터 포인트 사이의 가운데를 따라 경계선을 그려 데이터 포인트를 두 그룹으로 분류한다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이상값에</a:t>
            </a:r>
            <a:r>
              <a:rPr lang="ko-KR" altLang="en-US" dirty="0"/>
              <a:t> 견고함을 얻기 위해 특정 개수 이하의 학습 데이터 포인트가 경계를 넘어 틀린 영역으로 넘어가는 것을 허용한다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곡선 형태의 경계를 효율적으로 도출하기 위해 커널 트릭을 이용한다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샘플이 많은 데이터 포인트를 두 그룹으로 나눌 때 가장 유용하다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886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>
                <a:solidFill>
                  <a:schemeClr val="bg1"/>
                </a:solidFill>
                <a:latin typeface="+mn-ea"/>
                <a:ea typeface="+mn-ea"/>
              </a:rPr>
              <a:t>서포트 벡터 머신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27115" y="1186794"/>
            <a:ext cx="8737373" cy="452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https://blog.naver.com/sbd38/221371546928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https://msnayana.blog.me/220016977185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https://blog.naver.com/aiden_ksm/221489940402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https://blog.naver.com/nieuwendyk/220820693745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코드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https://github.com/leeheekyo/svmUsingCPP/blob/master/svm.cpp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c++</a:t>
            </a:r>
            <a:r>
              <a:rPr lang="ko-KR" altLang="en-US" sz="1600" dirty="0"/>
              <a:t>코드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8"/>
              </a:rPr>
              <a:t>https://greenfishblog.tistory.com/200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530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324A-CCC8-490C-A6EC-EFD390AC5F10}"/>
              </a:ext>
            </a:extLst>
          </p:cNvPr>
          <p:cNvSpPr txBox="1">
            <a:spLocks/>
          </p:cNvSpPr>
          <p:nvPr/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목차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ED670-2459-4534-B4F3-F3A65F346546}"/>
              </a:ext>
            </a:extLst>
          </p:cNvPr>
          <p:cNvSpPr txBox="1"/>
          <p:nvPr/>
        </p:nvSpPr>
        <p:spPr>
          <a:xfrm>
            <a:off x="467544" y="1268760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7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</a:t>
            </a: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K-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최근접 이웃과 이상 감지 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유유상종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이웃의 수에 따른 모델의 정확도 비교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이상 감지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제약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6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서포트 벡터 머신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최적의 분류 경계 찾기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ko-KR" dirty="0"/>
              <a:t>SVM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커널 트릭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제약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23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7" y="4897680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0" y="1419466"/>
            <a:ext cx="8207375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Thank you</a:t>
            </a:r>
            <a:endParaRPr lang="en-US" altLang="ko-KR" sz="6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3" y="3328288"/>
            <a:ext cx="6143668" cy="122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최근접 이웃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(K-Nearest Neighbors, K-NN)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214282" y="4397114"/>
            <a:ext cx="8534182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포인트를 분류함에 있어 그에 </a:t>
            </a:r>
            <a:r>
              <a:rPr lang="ko-KR" altLang="en-US" sz="1600" dirty="0">
                <a:highlight>
                  <a:srgbClr val="FFFF00"/>
                </a:highlight>
              </a:rPr>
              <a:t>이웃한 데이터 포인트의 분류</a:t>
            </a:r>
            <a:r>
              <a:rPr lang="ko-KR" altLang="en-US" sz="1600" dirty="0"/>
              <a:t>를 바탕으로 하는 알고리즘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어떤 데이터 포인트가 푸른 점 </a:t>
            </a:r>
            <a:r>
              <a:rPr lang="en-US" altLang="ko-KR" sz="1600" dirty="0"/>
              <a:t>2</a:t>
            </a:r>
            <a:r>
              <a:rPr lang="ko-KR" altLang="en-US" sz="1600" dirty="0"/>
              <a:t>개와 세모 점 </a:t>
            </a:r>
            <a:r>
              <a:rPr lang="en-US" altLang="ko-KR" sz="1600" dirty="0"/>
              <a:t>1</a:t>
            </a:r>
            <a:r>
              <a:rPr lang="ko-KR" altLang="en-US" sz="1600" dirty="0"/>
              <a:t>개로 둘러싸였다면 이웃 대부분이 해당 데이터 포인트가 푸른 점이라는 사실을 지지한다 </a:t>
            </a:r>
            <a:r>
              <a:rPr lang="en-US" altLang="ko-KR" sz="1600" dirty="0"/>
              <a:t>(</a:t>
            </a:r>
            <a:r>
              <a:rPr lang="ko-KR" altLang="en-US" sz="1600" dirty="0"/>
              <a:t>다수결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</a:rPr>
              <a:t>K</a:t>
            </a:r>
            <a:r>
              <a:rPr lang="ko-KR" altLang="en-US" sz="1600" dirty="0"/>
              <a:t>는 </a:t>
            </a:r>
            <a:r>
              <a:rPr lang="ko-KR" altLang="en-US" sz="1600" dirty="0">
                <a:highlight>
                  <a:srgbClr val="FFFF00"/>
                </a:highlight>
              </a:rPr>
              <a:t>투표 과정에 참여할 최근접 이웃의 개수</a:t>
            </a:r>
            <a:r>
              <a:rPr lang="ko-KR" altLang="en-US" sz="1600" dirty="0"/>
              <a:t>를 나타내는 파라미터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15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유유상종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52441-3DB8-43B0-8721-340CDE44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21" y="1412776"/>
            <a:ext cx="6372200" cy="27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F6977-0039-433A-A82B-ACEB60C7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1029905"/>
            <a:ext cx="7668344" cy="27954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최근접 이웃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(K-Nearest Neighbors, K-NN)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96897" y="4268139"/>
            <a:ext cx="8750206" cy="226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가 너무 작을 때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데이터 포인트가 바로 옆 이웃에만 매칭되어 오류가 증폭된다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훈련 데이터에 관해서는 예측이 완벽하나 과대적합으로 이어질 수 있다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가 너무 클 때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데이터 포인트가 너무 먼 이웃과도 매칭되므로 숨겨진 패턴을 희석한다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정확도가 나빠질 수 있고 과소적합으로 이어질 수 있다  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1A18-4964-4732-8128-B380BF080424}"/>
              </a:ext>
            </a:extLst>
          </p:cNvPr>
          <p:cNvSpPr txBox="1"/>
          <p:nvPr/>
        </p:nvSpPr>
        <p:spPr>
          <a:xfrm>
            <a:off x="1551855" y="37715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24B2-1CFC-45D4-B3DE-82E25AC1A279}"/>
              </a:ext>
            </a:extLst>
          </p:cNvPr>
          <p:cNvSpPr txBox="1"/>
          <p:nvPr/>
        </p:nvSpPr>
        <p:spPr>
          <a:xfrm>
            <a:off x="4067944" y="37715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최적합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8DC5F-A529-4799-9AA7-465A9A3466CD}"/>
              </a:ext>
            </a:extLst>
          </p:cNvPr>
          <p:cNvSpPr txBox="1"/>
          <p:nvPr/>
        </p:nvSpPr>
        <p:spPr>
          <a:xfrm>
            <a:off x="6592416" y="37715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부적합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99D08-DDCC-42CC-8A43-BFA5CE488F43}"/>
              </a:ext>
            </a:extLst>
          </p:cNvPr>
          <p:cNvSpPr txBox="1"/>
          <p:nvPr/>
        </p:nvSpPr>
        <p:spPr>
          <a:xfrm>
            <a:off x="181758" y="839702"/>
            <a:ext cx="453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이웃의 수에 따른 모델의 정확도 비교 </a:t>
            </a:r>
          </a:p>
        </p:txBody>
      </p:sp>
    </p:spTree>
    <p:extLst>
      <p:ext uri="{BB962C8B-B14F-4D97-AF65-F5344CB8AC3E}">
        <p14:creationId xmlns:p14="http://schemas.microsoft.com/office/powerpoint/2010/main" val="5158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480389-1F8B-40E8-A395-EC9CA11D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89392"/>
            <a:ext cx="5146293" cy="33852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최근접 이웃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(K-Nearest Neighbors, K-NN)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4874596"/>
            <a:ext cx="8623575" cy="78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적은 이웃을 사용할 때 훈련 데이터세트에 대한 테스트 데이터세트의 정확도 차이가 큰데 이것은 과대적합을 나타내 주는 신호다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453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이웃의 수에 따른 모델의 정확도 비교 </a:t>
            </a:r>
          </a:p>
        </p:txBody>
      </p:sp>
    </p:spTree>
    <p:extLst>
      <p:ext uri="{BB962C8B-B14F-4D97-AF65-F5344CB8AC3E}">
        <p14:creationId xmlns:p14="http://schemas.microsoft.com/office/powerpoint/2010/main" val="351109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최근접 이웃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(K-Nearest Neighbors, K-NN)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4532275"/>
            <a:ext cx="8623575" cy="152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이웃을 하나만 사용할 때는 각 훈련 데이터 포인트가 예측에 주는 영향이 커서 </a:t>
            </a:r>
            <a:r>
              <a:rPr lang="ko-KR" altLang="en-US" sz="1600" dirty="0" err="1"/>
              <a:t>예측값이</a:t>
            </a:r>
            <a:r>
              <a:rPr lang="ko-KR" altLang="en-US" sz="1600" dirty="0"/>
              <a:t> 훈련 데이터 포인트를 모두 지나간다 → 매우 불안정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이웃을 많이 사용하면 훈련 데이터에는 맞는 확률은 낮아지지만 더 안정된 데이터를 얻을 수 있다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453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ko-KR" altLang="en-US" dirty="0"/>
              <a:t>이웃의 수에 따른 모델의 정확도 비교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6A4E5-1A33-4831-BF60-633C2D01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50506"/>
            <a:ext cx="77152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이상 감지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108520" y="980728"/>
            <a:ext cx="9140666" cy="558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포인트의 그룹이나 값을 예측하는 일에만 국한되지 않는다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	</a:t>
            </a:r>
            <a:r>
              <a:rPr lang="ko-KR" altLang="en-US" sz="1600" dirty="0"/>
              <a:t>▶ </a:t>
            </a:r>
            <a:r>
              <a:rPr lang="ko-KR" altLang="en-US" sz="1600" dirty="0" err="1">
                <a:highlight>
                  <a:srgbClr val="FFFF00"/>
                </a:highlight>
              </a:rPr>
              <a:t>이상값을</a:t>
            </a:r>
            <a:r>
              <a:rPr lang="ko-KR" altLang="en-US" sz="1600" dirty="0">
                <a:highlight>
                  <a:srgbClr val="FFFF00"/>
                </a:highlight>
              </a:rPr>
              <a:t> 찾을 수 있다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앞의 예제처럼 데이터를 시각화 할 수 있는  경우 쉽게 이상 감지가 가능하다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 ▶ 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도표로 시각화 할 수 없는 경우</a:t>
            </a:r>
            <a:r>
              <a:rPr lang="en-US" altLang="ko-KR" sz="1600" dirty="0"/>
              <a:t>,  2</a:t>
            </a:r>
            <a:r>
              <a:rPr lang="ko-KR" altLang="en-US" sz="1600" dirty="0"/>
              <a:t>개 이상의 </a:t>
            </a:r>
            <a:r>
              <a:rPr lang="ko-KR" altLang="en-US" sz="1600" dirty="0" err="1"/>
              <a:t>예측자</a:t>
            </a:r>
            <a:r>
              <a:rPr lang="ko-KR" altLang="en-US" sz="1600" dirty="0"/>
              <a:t> 변수를 고려할 </a:t>
            </a:r>
            <a:r>
              <a:rPr lang="en-US" altLang="ko-KR" sz="1600" dirty="0"/>
              <a:t>	 </a:t>
            </a:r>
            <a:r>
              <a:rPr lang="ko-KR" altLang="en-US" sz="1600" dirty="0"/>
              <a:t>     경우에 </a:t>
            </a:r>
            <a:r>
              <a:rPr lang="en-US" altLang="ko-KR" sz="1600" dirty="0"/>
              <a:t>K-NN</a:t>
            </a:r>
            <a:r>
              <a:rPr lang="ko-KR" altLang="en-US" sz="1600" dirty="0"/>
              <a:t>을 비롯한 예측 모델을 사용한다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K-NN</a:t>
            </a:r>
            <a:r>
              <a:rPr lang="ko-KR" altLang="en-US" sz="1600" dirty="0"/>
              <a:t>은 데이터에 내재된 패턴을 이용해 예측하므로 </a:t>
            </a:r>
            <a:r>
              <a:rPr lang="ko-KR" altLang="en-US" sz="1600" dirty="0">
                <a:highlight>
                  <a:srgbClr val="FFFF00"/>
                </a:highlight>
              </a:rPr>
              <a:t>예측 오차 자체가 해당 데이터 포인트가 전체적인 추세를 벗어나는 정도</a:t>
            </a:r>
            <a:r>
              <a:rPr lang="ko-KR" altLang="en-US" sz="1600" dirty="0"/>
              <a:t>를 말한다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 ▶이런 측면에서 </a:t>
            </a:r>
            <a:r>
              <a:rPr lang="ko-KR" altLang="en-US" sz="1600" dirty="0">
                <a:highlight>
                  <a:srgbClr val="FFFF00"/>
                </a:highlight>
              </a:rPr>
              <a:t>예측 모델을 생성하는 모든 알고리즘을 이상 감지에 사용할 수 있다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     (EX. </a:t>
            </a:r>
            <a:r>
              <a:rPr lang="ko-KR" altLang="en-US" sz="1600" dirty="0"/>
              <a:t>회귀분석에서 </a:t>
            </a:r>
            <a:r>
              <a:rPr lang="ko-KR" altLang="en-US" sz="1600" dirty="0" err="1"/>
              <a:t>이상값은</a:t>
            </a:r>
            <a:r>
              <a:rPr lang="ko-KR" altLang="en-US" sz="1600" dirty="0"/>
              <a:t> 최적 추세선에서 멀리 떨어진 점으로 쉽게 찾을 수 있다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이렇게 </a:t>
            </a:r>
            <a:r>
              <a:rPr lang="ko-KR" altLang="en-US" sz="1600" dirty="0" err="1"/>
              <a:t>이상값을</a:t>
            </a:r>
            <a:r>
              <a:rPr lang="ko-KR" altLang="en-US" sz="1600" dirty="0"/>
              <a:t> 감지한 후 예측 모델 학습에 앞서 찾아내 </a:t>
            </a:r>
            <a:r>
              <a:rPr lang="ko-KR" altLang="en-US" sz="1600" dirty="0" err="1">
                <a:highlight>
                  <a:srgbClr val="D3FBFD"/>
                </a:highlight>
              </a:rPr>
              <a:t>이상값을</a:t>
            </a:r>
            <a:r>
              <a:rPr lang="ko-KR" altLang="en-US" sz="1600" dirty="0">
                <a:highlight>
                  <a:srgbClr val="D3FBFD"/>
                </a:highlight>
              </a:rPr>
              <a:t> 제거해 데이터의 노이즈를 줄이고 모델의 정확성을 높일 수 있다 </a:t>
            </a:r>
            <a:endParaRPr lang="en-US" altLang="ko-KR" sz="1600" dirty="0">
              <a:highlight>
                <a:srgbClr val="D3FBFD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713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-108520" y="1484784"/>
            <a:ext cx="907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불안정성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포인트를 </a:t>
            </a:r>
            <a:r>
              <a:rPr lang="ko-KR" altLang="en-US" dirty="0" err="1"/>
              <a:t>동질한</a:t>
            </a:r>
            <a:r>
              <a:rPr lang="ko-KR" altLang="en-US" dirty="0"/>
              <a:t> 그룹으로 분할하는 과정을 바탕으로 의사결정 트리를 키우므로 데이터에 약간의 변화만 생겨도 분할 결과가 달라짐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매번 데이터 포인트를 가장 잘 나눌 수 있는 방법을 추구해 과적합에 취약함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부정확성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 맨 처음 데이터를 가장 잘 분할하는 이진 질의로 시작해도 최상의 정확도를 보장하지 않는다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/>
              <a:t>처음에 덜 </a:t>
            </a:r>
            <a:r>
              <a:rPr lang="ko-KR" altLang="en-US" dirty="0"/>
              <a:t>효과적인 분할이 더 나은 예측일 수도 있다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제약을 극복하려면</a:t>
            </a:r>
            <a:r>
              <a:rPr lang="en-US" altLang="ko-KR" dirty="0"/>
              <a:t>?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2"/>
            <a:r>
              <a:rPr lang="ko-KR" altLang="en-US" dirty="0"/>
              <a:t>매번 최적의 분할을 하는 대신 트리를 </a:t>
            </a:r>
            <a:r>
              <a:rPr lang="ko-KR" altLang="en-US" dirty="0">
                <a:highlight>
                  <a:srgbClr val="FFFF00"/>
                </a:highlight>
              </a:rPr>
              <a:t>다양한 방식으로 키우고 여러 트리의 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예측 결과를 종합</a:t>
            </a:r>
            <a:r>
              <a:rPr lang="ko-KR" altLang="en-US" dirty="0"/>
              <a:t>하면 결과의 안정성과 정확성을 높일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187823" y="1844824"/>
            <a:ext cx="867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K-</a:t>
            </a:r>
            <a:r>
              <a:rPr lang="ko-KR" altLang="en-US" dirty="0"/>
              <a:t>최근접 이웃 기법은 가장 가까운 다른 데이터 포인터들의 분류 결과를 바탕으로 데이터 포인트를 분류한다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</a:t>
            </a:r>
            <a:r>
              <a:rPr lang="ko-KR" altLang="en-US" dirty="0"/>
              <a:t>는 참고할 데이터 포인트의 개수이며 교차검증</a:t>
            </a:r>
            <a:r>
              <a:rPr lang="en-US" altLang="ko-KR" dirty="0"/>
              <a:t>(</a:t>
            </a:r>
            <a:r>
              <a:rPr lang="ko-KR" altLang="en-US" dirty="0"/>
              <a:t>파라미터 튜닝</a:t>
            </a:r>
            <a:r>
              <a:rPr lang="en-US" altLang="ko-KR" dirty="0"/>
              <a:t>)</a:t>
            </a:r>
            <a:r>
              <a:rPr lang="ko-KR" altLang="en-US" dirty="0"/>
              <a:t>으로 정할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K-NN</a:t>
            </a:r>
            <a:r>
              <a:rPr lang="ko-KR" altLang="en-US" dirty="0"/>
              <a:t>은 </a:t>
            </a:r>
            <a:r>
              <a:rPr lang="ko-KR" altLang="en-US" dirty="0" err="1"/>
              <a:t>예측자</a:t>
            </a:r>
            <a:r>
              <a:rPr lang="ko-KR" altLang="en-US" dirty="0"/>
              <a:t> 개수가 적고 분류의 크기가 비슷할 때 적당하다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부정확한 분류는 </a:t>
            </a:r>
            <a:r>
              <a:rPr lang="ko-KR" altLang="en-US" dirty="0" err="1"/>
              <a:t>이상값으로</a:t>
            </a:r>
            <a:r>
              <a:rPr lang="ko-KR" altLang="en-US" dirty="0"/>
              <a:t> 간주할 수 있다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8799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12366</TotalTime>
  <Words>2829</Words>
  <Application>Microsoft Office PowerPoint</Application>
  <PresentationFormat>화면 슬라이드 쇼(4:3)</PresentationFormat>
  <Paragraphs>402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Bookman Old Style</vt:lpstr>
      <vt:lpstr>Century Gothic</vt:lpstr>
      <vt:lpstr>Gill Sans MT</vt:lpstr>
      <vt:lpstr>Wingdings</vt:lpstr>
      <vt:lpstr>2_Office 테마</vt:lpstr>
      <vt:lpstr>PowerPoint 프레젠테이션</vt:lpstr>
      <vt:lpstr>PowerPoint 프레젠테이션</vt:lpstr>
      <vt:lpstr>K-최근접 이웃(K-Nearest Neighbors, K-NN)</vt:lpstr>
      <vt:lpstr>K-최근접 이웃(K-Nearest Neighbors, K-NN)</vt:lpstr>
      <vt:lpstr>K-최근접 이웃(K-Nearest Neighbors, K-NN)</vt:lpstr>
      <vt:lpstr>K-최근접 이웃(K-Nearest Neighbors, K-NN)</vt:lpstr>
      <vt:lpstr>이상 감지</vt:lpstr>
      <vt:lpstr>제약</vt:lpstr>
      <vt:lpstr>요약</vt:lpstr>
      <vt:lpstr>K-최근접 이웃 출처</vt:lpstr>
      <vt:lpstr>PowerPoint 프레젠테이션</vt:lpstr>
      <vt:lpstr>서포트 벡터 머신(Support Vector Machine, SVM)</vt:lpstr>
      <vt:lpstr>서포트 벡터 머신(Support Vector Machine, SVM)</vt:lpstr>
      <vt:lpstr>서포트 벡터 머신(Support Vector Machine, SVM)</vt:lpstr>
      <vt:lpstr>서포트 벡터 머신(Support Vector Machine, SVM)</vt:lpstr>
      <vt:lpstr>서포트 벡터 머신(Support Vector Machine, SVM)</vt:lpstr>
      <vt:lpstr>서포트 벡터 머신 제약</vt:lpstr>
      <vt:lpstr>서포트 벡터 머신 요약</vt:lpstr>
      <vt:lpstr>서포트 벡터 머신 출처</vt:lpstr>
      <vt:lpstr>PowerPoint 프레젠테이션</vt:lpstr>
    </vt:vector>
  </TitlesOfParts>
  <Company>가톨릭대학교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이상국</dc:creator>
  <cp:lastModifiedBy>해랑 최</cp:lastModifiedBy>
  <cp:revision>2906</cp:revision>
  <dcterms:created xsi:type="dcterms:W3CDTF">2009-05-19T05:30:24Z</dcterms:created>
  <dcterms:modified xsi:type="dcterms:W3CDTF">2019-05-05T13:31:35Z</dcterms:modified>
</cp:coreProperties>
</file>