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63EB-2755-5C5A-8BE9-3EA8F315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4AF6E-C998-A827-B661-C075AE34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D3299-427C-53D2-AE71-B3C6F7B2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BF754-1B7A-1D50-5D6A-7B13B069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44482-4DC1-0035-4EA6-2162A2E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5EA3-543D-5F82-E8AE-AE9CCE3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282DA-0457-09F8-FE99-C538A9B1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99177-F277-32A3-FAC5-3BFDDAF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731A2-B4BB-A511-CEE6-06430863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DC983-F6B2-9295-54A8-9B76C244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CF71D-585A-0268-F32F-C1275368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E8A48-F9BC-450B-F442-ECC6F0ED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594D5-83EB-B4D5-FF18-769A86BB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6959-554E-DAB7-AEE2-E591F547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6D6E-6324-DACA-85B6-E32EE2AC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104D-56AD-73C9-86EE-A09020FF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425BE-0729-6F58-8068-9F760BA7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9E094-2A46-B03B-A330-7610A90B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11A43-7292-1A19-4404-84C27556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9EF91-5C5E-A974-78A3-78E37D7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DE4A8-0EDB-2A19-0387-F5B54F05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417BE-C026-EDB7-312B-D4357857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3EFD-B165-D354-92FE-9829A6AD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0F8D7-EC31-7498-6478-AEBCA61C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6F278-6198-9625-D42A-B055F351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0836-BBB4-4D10-2CC1-993188B3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FDFED-ED72-1DCD-3B91-2DBBE60D1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E43D8-94B3-E023-0DB3-F75AE136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A0EEE-A167-01FF-47B4-4B372928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B008A-B1EC-2790-2CC2-9779719E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300A-D424-EB11-472D-A6A2709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1082-13DC-D80B-FACA-7BA0B4E3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F488B-AA7C-971B-7AFB-38CD7A0D9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A2CA0-1F4E-0C8A-6E0C-E0A00BE6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95616D-492B-4190-7CC0-E41F1CEC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33312-10C0-BFB9-85EA-C792DEB0D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DA4B4-08B1-AC5D-8857-8343ED42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AEF688-9E35-788E-49C0-0EFB10B9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22442-9A94-35EE-9D40-B01E3CA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AF24-6A1D-040F-3DF5-19CCCC8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2FE317-2DA4-C39D-EDDB-77D9AD6B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2F7-2BC7-B2D9-E23E-D5EDC49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F888E3-B6BE-07D6-D199-C08F2451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957A07-AD9B-D222-FBEB-637EE370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C6266-37E3-5892-6BE6-18CB098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6BD201-2AC0-AFFF-9FB5-92A7F6F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1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EB27-9725-F825-BC6D-231FE8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DD5E5-31E1-3B9A-963D-58D643A4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E28EE3-0ED4-2EE6-514B-8551F7A4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5F18C-38E2-952C-2BDC-2DDCCDAD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990F5-4E0B-C7D2-4847-5130A77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85F7D-CCE2-52F2-A229-E99D32DD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B8CEC-5288-CA55-C522-E72BB486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F6BEA-F919-2EB0-726E-E2AC8B709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247B7-432A-E37D-DB98-E448C7B9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584C3-D88D-7538-D02D-AED50CE5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1E6E0-02A7-795D-9AE4-ED153192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2B6AA-42E1-E654-B7CD-7235A946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5246C-EB0B-1F52-1A3A-02785DFB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C1246-019C-8DDA-B774-51B07684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AB6EA-F29E-2FC2-FBC4-61626CAA1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5EB6-96E1-48DD-87D1-4B03CAA61B7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8780B-D258-B17D-C97A-1025234C9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FB771-BFA7-ACFD-CB6A-4609637F3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29D6-5095-41E3-AB54-1F8225DBD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3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5CDEC-92CB-8F18-E1E5-140058606188}"/>
              </a:ext>
            </a:extLst>
          </p:cNvPr>
          <p:cNvSpPr txBox="1"/>
          <p:nvPr/>
        </p:nvSpPr>
        <p:spPr>
          <a:xfrm>
            <a:off x="345440" y="5809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A3C6A-525C-B2BF-3152-AF013852D87D}"/>
              </a:ext>
            </a:extLst>
          </p:cNvPr>
          <p:cNvSpPr txBox="1"/>
          <p:nvPr/>
        </p:nvSpPr>
        <p:spPr>
          <a:xfrm>
            <a:off x="577393" y="1140800"/>
            <a:ext cx="4057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시장이 성장한 규모에 비해 새벽배송 시장은 아직 정확 한 분석이 나오지 않았기에 본 논문에서는 사용자 리뷰를 통해 새벽배송 의 현황을 분석하고자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7795-3F83-1176-864F-811DF33C87A4}"/>
              </a:ext>
            </a:extLst>
          </p:cNvPr>
          <p:cNvSpPr txBox="1"/>
          <p:nvPr/>
        </p:nvSpPr>
        <p:spPr>
          <a:xfrm>
            <a:off x="345440" y="31876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연구 범위 및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6CFE0-27F3-F15F-7E20-2153AB4336A5}"/>
              </a:ext>
            </a:extLst>
          </p:cNvPr>
          <p:cNvSpPr txBox="1"/>
          <p:nvPr/>
        </p:nvSpPr>
        <p:spPr>
          <a:xfrm>
            <a:off x="577393" y="3895073"/>
            <a:ext cx="4057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구글 앱 스토어</a:t>
            </a:r>
            <a:r>
              <a:rPr lang="en-US" altLang="ko-KR" dirty="0"/>
              <a:t>, </a:t>
            </a:r>
            <a:r>
              <a:rPr lang="ko-KR" altLang="en-US" dirty="0"/>
              <a:t>애플 앱 스토어에서 </a:t>
            </a:r>
            <a:r>
              <a:rPr lang="ko-KR" altLang="en-US" dirty="0" err="1"/>
              <a:t>마켓컬리</a:t>
            </a:r>
            <a:r>
              <a:rPr lang="ko-KR" altLang="en-US" dirty="0"/>
              <a:t> </a:t>
            </a:r>
            <a:r>
              <a:rPr lang="ko-KR" altLang="en-US" dirty="0" err="1"/>
              <a:t>애플리케이</a:t>
            </a:r>
            <a:r>
              <a:rPr lang="ko-KR" altLang="en-US" dirty="0"/>
              <a:t> 션 사용 리뷰 수집을 진행하였다</a:t>
            </a:r>
            <a:r>
              <a:rPr lang="en-US" altLang="ko-KR" dirty="0"/>
              <a:t>. </a:t>
            </a:r>
            <a:r>
              <a:rPr lang="ko-KR" altLang="en-US" dirty="0"/>
              <a:t>데이터 수집 기간은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 err="1"/>
              <a:t>일까지이며</a:t>
            </a:r>
            <a:r>
              <a:rPr lang="ko-KR" altLang="en-US" dirty="0"/>
              <a:t> 총 </a:t>
            </a:r>
            <a:r>
              <a:rPr lang="en-US" altLang="ko-KR" dirty="0"/>
              <a:t>10,390</a:t>
            </a:r>
            <a:r>
              <a:rPr lang="ko-KR" altLang="en-US" dirty="0"/>
              <a:t>개의 데이터를 수집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B482A9-ADC9-F9CB-1F24-3DA8BF3D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23" y="1282292"/>
            <a:ext cx="5848350" cy="1209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8DECA2-18A4-76D7-29BE-E5ABEA3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70" y="3429000"/>
            <a:ext cx="5975256" cy="21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70E0F-061A-19B2-04E1-86FD06BB34D8}"/>
              </a:ext>
            </a:extLst>
          </p:cNvPr>
          <p:cNvSpPr txBox="1"/>
          <p:nvPr/>
        </p:nvSpPr>
        <p:spPr>
          <a:xfrm>
            <a:off x="448236" y="365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셀레니움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뷰숲으로</a:t>
            </a:r>
            <a:r>
              <a:rPr lang="ko-KR" altLang="en-US" dirty="0"/>
              <a:t> 리뷰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4479F-E970-0E6F-B547-223F3A82CB92}"/>
              </a:ext>
            </a:extLst>
          </p:cNvPr>
          <p:cNvSpPr txBox="1"/>
          <p:nvPr/>
        </p:nvSpPr>
        <p:spPr>
          <a:xfrm>
            <a:off x="1552466" y="120667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수집한 데이터는 비정형 텍스트 데이터로 </a:t>
            </a:r>
            <a:r>
              <a:rPr lang="en-US" altLang="ko-KR" dirty="0"/>
              <a:t>text cleaning</a:t>
            </a:r>
            <a:r>
              <a:rPr lang="ko-KR" altLang="en-US" dirty="0"/>
              <a:t>을 통 해 텍스트 데이터를 정제할 필요가 있어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사전을 제작하여 불용어를 제거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53F12-8001-69ED-37AA-112605ABDB0D}"/>
              </a:ext>
            </a:extLst>
          </p:cNvPr>
          <p:cNvSpPr txBox="1"/>
          <p:nvPr/>
        </p:nvSpPr>
        <p:spPr>
          <a:xfrm>
            <a:off x="2756093" y="27048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Soynlp</a:t>
            </a:r>
            <a:r>
              <a:rPr lang="en-US" altLang="ko-KR" dirty="0"/>
              <a:t>, </a:t>
            </a:r>
            <a:r>
              <a:rPr lang="en-US" altLang="ko-KR" dirty="0" err="1"/>
              <a:t>Konlpy</a:t>
            </a:r>
            <a:r>
              <a:rPr lang="ko-KR" altLang="en-US" dirty="0"/>
              <a:t>을 이용해 명사 단어들만 추출 하여 컴퓨터가 이해 할 수 있게 </a:t>
            </a:r>
            <a:r>
              <a:rPr lang="en-US" altLang="ko-KR" dirty="0"/>
              <a:t>One-Hot-Encoding</a:t>
            </a:r>
            <a:r>
              <a:rPr lang="ko-KR" altLang="en-US" dirty="0"/>
              <a:t>으로 변환시켰다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124F7-F634-2B1D-F1C6-364E95E171E3}"/>
              </a:ext>
            </a:extLst>
          </p:cNvPr>
          <p:cNvSpPr txBox="1"/>
          <p:nvPr/>
        </p:nvSpPr>
        <p:spPr>
          <a:xfrm>
            <a:off x="4235269" y="364580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로지스틱 회귀 분류 모델로 소비자 리뷰 긍정</a:t>
            </a:r>
            <a:r>
              <a:rPr lang="en-US" altLang="ko-KR" dirty="0"/>
              <a:t>, </a:t>
            </a:r>
            <a:r>
              <a:rPr lang="ko-KR" altLang="en-US" dirty="0"/>
              <a:t>부정 분류를 목표</a:t>
            </a:r>
            <a:r>
              <a:rPr lang="en-US" altLang="ko-KR" dirty="0"/>
              <a:t>, </a:t>
            </a:r>
            <a:r>
              <a:rPr lang="ko-KR" altLang="en-US" dirty="0"/>
              <a:t>전체 데이터에서 학습데이터를 </a:t>
            </a:r>
            <a:r>
              <a:rPr lang="en-US" altLang="ko-KR" dirty="0"/>
              <a:t>70%, </a:t>
            </a:r>
            <a:r>
              <a:rPr lang="ko-KR" altLang="en-US" dirty="0"/>
              <a:t>테스트 데이터를 </a:t>
            </a:r>
            <a:r>
              <a:rPr lang="en-US" altLang="ko-KR" dirty="0"/>
              <a:t>30%</a:t>
            </a:r>
            <a:r>
              <a:rPr lang="ko-KR" altLang="en-US" dirty="0"/>
              <a:t>로 나누고</a:t>
            </a:r>
            <a:endParaRPr lang="en-US" altLang="ko-KR" dirty="0"/>
          </a:p>
          <a:p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부정의 판단은 소비자들이 매긴 평점으로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89C544B-12F6-C77A-0CAF-9D345062106F}"/>
              </a:ext>
            </a:extLst>
          </p:cNvPr>
          <p:cNvSpPr/>
          <p:nvPr/>
        </p:nvSpPr>
        <p:spPr>
          <a:xfrm>
            <a:off x="833718" y="1398494"/>
            <a:ext cx="51995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687DC21-9C6B-F24A-B29A-34C3AEC3240D}"/>
              </a:ext>
            </a:extLst>
          </p:cNvPr>
          <p:cNvSpPr/>
          <p:nvPr/>
        </p:nvSpPr>
        <p:spPr>
          <a:xfrm>
            <a:off x="1891553" y="2920865"/>
            <a:ext cx="51995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5DA83C-8079-3AF0-59D1-E4DC721ACFD4}"/>
              </a:ext>
            </a:extLst>
          </p:cNvPr>
          <p:cNvSpPr/>
          <p:nvPr/>
        </p:nvSpPr>
        <p:spPr>
          <a:xfrm>
            <a:off x="2886636" y="3992887"/>
            <a:ext cx="51995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D80DA-A48A-03C6-E2E6-097DF00BF8A0}"/>
              </a:ext>
            </a:extLst>
          </p:cNvPr>
          <p:cNvSpPr txBox="1"/>
          <p:nvPr/>
        </p:nvSpPr>
        <p:spPr>
          <a:xfrm>
            <a:off x="4958268" y="5247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분류된 단어들을 설계한 연구모형에 맞게 분류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3797142-A7D0-2697-978A-5CC5DD8F31E0}"/>
              </a:ext>
            </a:extLst>
          </p:cNvPr>
          <p:cNvSpPr/>
          <p:nvPr/>
        </p:nvSpPr>
        <p:spPr>
          <a:xfrm>
            <a:off x="4079727" y="5432576"/>
            <a:ext cx="51995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3C4DF-3B2C-CBC7-B9F1-4C5F379188A9}"/>
              </a:ext>
            </a:extLst>
          </p:cNvPr>
          <p:cNvSpPr txBox="1"/>
          <p:nvPr/>
        </p:nvSpPr>
        <p:spPr>
          <a:xfrm>
            <a:off x="5316856" y="56172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단어들을 긍정</a:t>
            </a:r>
            <a:r>
              <a:rPr lang="en-US" altLang="ko-KR" dirty="0"/>
              <a:t>/ </a:t>
            </a:r>
            <a:r>
              <a:rPr lang="ko-KR" altLang="en-US" dirty="0"/>
              <a:t>부정 표현으로 군집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긍정에는 이러이러한 키워드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부정에는 이러이러한 키워드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2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6992F-053A-8B8A-493E-2D6D0C76796F}"/>
              </a:ext>
            </a:extLst>
          </p:cNvPr>
          <p:cNvSpPr txBox="1"/>
          <p:nvPr/>
        </p:nvSpPr>
        <p:spPr>
          <a:xfrm>
            <a:off x="475915" y="4715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단어들을 대체단어로 군집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긍정에는 이러이러한 키워드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부정에는 이러이러한 키워드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39BE-21D8-DC62-A0EF-D17A97A20EF6}"/>
              </a:ext>
            </a:extLst>
          </p:cNvPr>
          <p:cNvSpPr txBox="1"/>
          <p:nvPr/>
        </p:nvSpPr>
        <p:spPr>
          <a:xfrm>
            <a:off x="331694" y="217846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첫째</a:t>
            </a:r>
            <a:r>
              <a:rPr lang="en-US" altLang="ko-KR" sz="1200" dirty="0"/>
              <a:t>, </a:t>
            </a:r>
            <a:r>
              <a:rPr lang="ko-KR" altLang="en-US" sz="1200" dirty="0"/>
              <a:t>애플리케이션 사용요인은 애플리케이션 </a:t>
            </a:r>
            <a:r>
              <a:rPr lang="en-US" altLang="ko-KR" sz="1200" dirty="0"/>
              <a:t>UI, UX </a:t>
            </a:r>
            <a:r>
              <a:rPr lang="ko-KR" altLang="en-US" sz="1200" dirty="0"/>
              <a:t>편리성 관련 요 인이다</a:t>
            </a:r>
            <a:r>
              <a:rPr lang="en-US" altLang="ko-KR" sz="1200" dirty="0"/>
              <a:t>. </a:t>
            </a:r>
            <a:r>
              <a:rPr lang="ko-KR" altLang="en-US" sz="1200" dirty="0"/>
              <a:t>리뷰 데이터에서 편리</a:t>
            </a:r>
            <a:r>
              <a:rPr lang="en-US" altLang="ko-KR" sz="1200" dirty="0"/>
              <a:t>, </a:t>
            </a:r>
            <a:r>
              <a:rPr lang="ko-KR" altLang="en-US" sz="1200" dirty="0"/>
              <a:t>간편 등의 단어들을 군집한다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둘째</a:t>
            </a:r>
            <a:r>
              <a:rPr lang="en-US" altLang="ko-KR" sz="1200" dirty="0"/>
              <a:t>, </a:t>
            </a:r>
            <a:r>
              <a:rPr lang="ko-KR" altLang="en-US" sz="1200" dirty="0"/>
              <a:t>배송요인은 </a:t>
            </a:r>
            <a:r>
              <a:rPr lang="ko-KR" altLang="en-US" sz="1200" dirty="0" err="1"/>
              <a:t>마켓컬리에서</a:t>
            </a:r>
            <a:r>
              <a:rPr lang="ko-KR" altLang="en-US" sz="1200" dirty="0"/>
              <a:t> 고객의 결제 제품을 확인하고 고객이 주문한 제품을 정확하게 포장해 새벽 </a:t>
            </a:r>
            <a:r>
              <a:rPr lang="en-US" altLang="ko-KR" sz="1200" dirty="0"/>
              <a:t>7</a:t>
            </a:r>
            <a:r>
              <a:rPr lang="ko-KR" altLang="en-US" sz="1200" dirty="0"/>
              <a:t>시까지 고객이 입력한 주소에 전 달하는 과정을 의미하며 배송요인에는 시간</a:t>
            </a:r>
            <a:r>
              <a:rPr lang="en-US" altLang="ko-KR" sz="1200" dirty="0"/>
              <a:t>, </a:t>
            </a:r>
            <a:r>
              <a:rPr lang="ko-KR" altLang="en-US" sz="1200" dirty="0"/>
              <a:t>포장</a:t>
            </a:r>
            <a:r>
              <a:rPr lang="en-US" altLang="ko-KR" sz="1200" dirty="0"/>
              <a:t>, </a:t>
            </a:r>
            <a:r>
              <a:rPr lang="ko-KR" altLang="en-US" sz="1200" dirty="0"/>
              <a:t>정확도가 포함되어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시간은 고객이 주문한 제품이 새벽 </a:t>
            </a:r>
            <a:r>
              <a:rPr lang="en-US" altLang="ko-KR" sz="1200" dirty="0"/>
              <a:t>7</a:t>
            </a:r>
            <a:r>
              <a:rPr lang="ko-KR" altLang="en-US" sz="1200" dirty="0"/>
              <a:t>시 전에 입력한 주소에 도착했는지 를 의미하며 빠름</a:t>
            </a:r>
            <a:r>
              <a:rPr lang="en-US" altLang="ko-KR" sz="1200" dirty="0"/>
              <a:t>, </a:t>
            </a:r>
            <a:r>
              <a:rPr lang="ko-KR" altLang="en-US" sz="1200" dirty="0"/>
              <a:t>당일 등의 단어들을 군집한다</a:t>
            </a:r>
            <a:r>
              <a:rPr lang="en-US" altLang="ko-KR" sz="1200" dirty="0"/>
              <a:t>. </a:t>
            </a:r>
            <a:r>
              <a:rPr lang="ko-KR" altLang="en-US" sz="1200" dirty="0"/>
              <a:t>포장은 제품의 포장상태를 의미하며 포장</a:t>
            </a:r>
            <a:r>
              <a:rPr lang="en-US" altLang="ko-KR" sz="1200" dirty="0"/>
              <a:t>, </a:t>
            </a:r>
            <a:r>
              <a:rPr lang="ko-KR" altLang="en-US" sz="1200" dirty="0"/>
              <a:t>재질 등의 단어들을 군집한 다</a:t>
            </a:r>
            <a:r>
              <a:rPr lang="en-US" altLang="ko-KR" sz="1200" dirty="0"/>
              <a:t>. </a:t>
            </a:r>
            <a:r>
              <a:rPr lang="ko-KR" altLang="en-US" sz="1200" dirty="0"/>
              <a:t>정확도는 고객이 주문한 제품을 정확하게 받았는지를 의미하며 정확</a:t>
            </a:r>
            <a:r>
              <a:rPr lang="en-US" altLang="ko-KR" sz="1200" dirty="0"/>
              <a:t>, </a:t>
            </a:r>
            <a:r>
              <a:rPr lang="ko-KR" altLang="en-US" sz="1200" dirty="0"/>
              <a:t>맞게 등의 단어들을 군집한다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셋째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마케팅요인은 </a:t>
            </a:r>
            <a:r>
              <a:rPr lang="ko-KR" altLang="en-US" sz="1200" dirty="0" err="1"/>
              <a:t>마켓컬리에서</a:t>
            </a:r>
            <a:r>
              <a:rPr lang="ko-KR" altLang="en-US" sz="1200" dirty="0"/>
              <a:t> 진행하고 있는 행사 및 홍보 요인이 다</a:t>
            </a:r>
            <a:r>
              <a:rPr lang="en-US" altLang="ko-KR" sz="1200" dirty="0"/>
              <a:t>. </a:t>
            </a:r>
            <a:r>
              <a:rPr lang="ko-KR" altLang="en-US" sz="1200" dirty="0"/>
              <a:t>리뷰데이터에서 행사</a:t>
            </a:r>
            <a:r>
              <a:rPr lang="en-US" altLang="ko-KR" sz="1200" dirty="0"/>
              <a:t>, </a:t>
            </a:r>
            <a:r>
              <a:rPr lang="ko-KR" altLang="en-US" sz="1200" dirty="0"/>
              <a:t>할인</a:t>
            </a:r>
            <a:r>
              <a:rPr lang="en-US" altLang="ko-KR" sz="1200" dirty="0"/>
              <a:t>, </a:t>
            </a:r>
            <a:r>
              <a:rPr lang="ko-KR" altLang="en-US" sz="1200" dirty="0"/>
              <a:t>쿠폰 등의 단어가 나왔을 때 군집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넷째</a:t>
            </a:r>
            <a:r>
              <a:rPr lang="en-US" altLang="ko-KR" sz="1200" dirty="0"/>
              <a:t>, </a:t>
            </a:r>
            <a:r>
              <a:rPr lang="ko-KR" altLang="en-US" sz="1200" dirty="0"/>
              <a:t>제품요인은 </a:t>
            </a:r>
            <a:r>
              <a:rPr lang="ko-KR" altLang="en-US" sz="1200" dirty="0" err="1"/>
              <a:t>마켓컬리에서</a:t>
            </a:r>
            <a:r>
              <a:rPr lang="ko-KR" altLang="en-US" sz="1200" dirty="0"/>
              <a:t> 판매하는 제품과 관련된 요인으로 제품 요인에는 다양성</a:t>
            </a:r>
            <a:r>
              <a:rPr lang="en-US" altLang="ko-KR" sz="1200" dirty="0"/>
              <a:t>, </a:t>
            </a:r>
            <a:r>
              <a:rPr lang="ko-KR" altLang="en-US" sz="1200" dirty="0"/>
              <a:t>제품 품질이 포함 되어있다</a:t>
            </a:r>
            <a:r>
              <a:rPr lang="en-US" altLang="ko-KR" sz="1200" dirty="0"/>
              <a:t>. </a:t>
            </a:r>
            <a:r>
              <a:rPr lang="ko-KR" altLang="en-US" sz="1200" dirty="0"/>
              <a:t>제품 품질은 제품의 상태를 의미하며 선선</a:t>
            </a:r>
            <a:r>
              <a:rPr lang="en-US" altLang="ko-KR" sz="1200" dirty="0"/>
              <a:t>, </a:t>
            </a:r>
            <a:r>
              <a:rPr lang="ko-KR" altLang="en-US" sz="1200" dirty="0"/>
              <a:t>품질 등의 단어들을 군집한다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8E2AB-AD04-E1C9-B6A7-F1729AA10324}"/>
              </a:ext>
            </a:extLst>
          </p:cNvPr>
          <p:cNvSpPr txBox="1"/>
          <p:nvPr/>
        </p:nvSpPr>
        <p:spPr>
          <a:xfrm>
            <a:off x="6992470" y="422204"/>
            <a:ext cx="45630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빠름</a:t>
            </a:r>
            <a:r>
              <a:rPr lang="en-US" altLang="ko-KR" sz="1600" dirty="0"/>
              <a:t>, </a:t>
            </a:r>
            <a:r>
              <a:rPr lang="ko-KR" altLang="en-US" sz="1600" dirty="0"/>
              <a:t>당일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긍정 </a:t>
            </a:r>
            <a:r>
              <a:rPr lang="en-US" altLang="ko-KR" sz="1600" dirty="0"/>
              <a:t>(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</a:t>
            </a:r>
            <a:r>
              <a:rPr lang="ko-KR" altLang="en-US" sz="1600" dirty="0"/>
              <a:t> 시간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err="1"/>
              <a:t>꼼꼼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긍정 </a:t>
            </a:r>
            <a:r>
              <a:rPr lang="en-US" altLang="ko-KR" sz="1600" dirty="0"/>
              <a:t>(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포장상태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쿠폰</a:t>
            </a:r>
            <a:r>
              <a:rPr lang="en-US" altLang="ko-KR" sz="1600" dirty="0"/>
              <a:t>, </a:t>
            </a:r>
            <a:r>
              <a:rPr lang="ko-KR" altLang="en-US" sz="1600" dirty="0"/>
              <a:t>할인 </a:t>
            </a:r>
            <a:r>
              <a:rPr lang="en-US" altLang="ko-KR" sz="1600" dirty="0"/>
              <a:t>-&gt; </a:t>
            </a:r>
            <a:r>
              <a:rPr lang="ko-KR" altLang="en-US" sz="1600" dirty="0"/>
              <a:t>긍정 </a:t>
            </a:r>
            <a:r>
              <a:rPr lang="en-US" altLang="ko-KR" sz="1600" dirty="0"/>
              <a:t>(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홍보 </a:t>
            </a:r>
            <a:r>
              <a:rPr lang="en-US" altLang="ko-KR" sz="1600" dirty="0"/>
              <a:t>or</a:t>
            </a:r>
            <a:r>
              <a:rPr lang="ko-KR" altLang="en-US" sz="1600" dirty="0"/>
              <a:t> 행사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신선 </a:t>
            </a:r>
            <a:r>
              <a:rPr lang="en-US" altLang="ko-KR" sz="1600" dirty="0"/>
              <a:t>-&gt; </a:t>
            </a:r>
            <a:r>
              <a:rPr lang="ko-KR" altLang="en-US" sz="1600" dirty="0"/>
              <a:t>긍정 </a:t>
            </a:r>
            <a:r>
              <a:rPr lang="en-US" altLang="ko-KR" sz="1600" dirty="0"/>
              <a:t>(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품질 </a:t>
            </a:r>
            <a:r>
              <a:rPr lang="en-US" altLang="ko-KR" sz="1600" dirty="0"/>
              <a:t>or</a:t>
            </a:r>
            <a:r>
              <a:rPr lang="ko-KR" altLang="en-US" sz="1600" dirty="0"/>
              <a:t> 신선</a:t>
            </a:r>
            <a:r>
              <a:rPr lang="en-US" altLang="ko-KR" sz="16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64A3-F042-71A3-8F8C-9A7D9B98429B}"/>
              </a:ext>
            </a:extLst>
          </p:cNvPr>
          <p:cNvSpPr txBox="1"/>
          <p:nvPr/>
        </p:nvSpPr>
        <p:spPr>
          <a:xfrm>
            <a:off x="6992470" y="2178467"/>
            <a:ext cx="4563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느림 </a:t>
            </a:r>
            <a:r>
              <a:rPr lang="en-US" altLang="ko-KR" sz="1600" dirty="0"/>
              <a:t>-&gt;</a:t>
            </a:r>
            <a:r>
              <a:rPr lang="ko-KR" altLang="en-US" sz="1600" dirty="0"/>
              <a:t> 부정 </a:t>
            </a:r>
            <a:r>
              <a:rPr lang="en-US" altLang="ko-KR" sz="1600" dirty="0"/>
              <a:t>(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</a:t>
            </a:r>
            <a:r>
              <a:rPr lang="ko-KR" altLang="en-US" sz="1600" dirty="0"/>
              <a:t> 시간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불량 </a:t>
            </a:r>
            <a:r>
              <a:rPr lang="en-US" altLang="ko-KR" sz="1600" dirty="0"/>
              <a:t>-&gt; </a:t>
            </a:r>
            <a:r>
              <a:rPr lang="ko-KR" altLang="en-US" sz="1600" dirty="0"/>
              <a:t>부정 </a:t>
            </a:r>
            <a:r>
              <a:rPr lang="en-US" altLang="ko-KR" sz="1600" dirty="0"/>
              <a:t>(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품질 </a:t>
            </a:r>
            <a:r>
              <a:rPr lang="en-US" altLang="ko-KR" sz="1600" dirty="0"/>
              <a:t>or</a:t>
            </a:r>
            <a:r>
              <a:rPr lang="ko-KR" altLang="en-US" sz="1600" dirty="0"/>
              <a:t> 신선</a:t>
            </a:r>
            <a:r>
              <a:rPr lang="en-US" altLang="ko-KR" sz="1600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8E3ECA3-7FAF-513B-B41A-BFDF05BF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8348" y="3220966"/>
            <a:ext cx="5511277" cy="32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5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27419-596B-CE88-BE8E-5EBB6D1E48CE}"/>
              </a:ext>
            </a:extLst>
          </p:cNvPr>
          <p:cNvSpPr txBox="1"/>
          <p:nvPr/>
        </p:nvSpPr>
        <p:spPr>
          <a:xfrm>
            <a:off x="109886" y="328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결측값을</a:t>
            </a:r>
            <a:r>
              <a:rPr lang="ko-KR" altLang="en-US" dirty="0"/>
              <a:t> 확인 </a:t>
            </a:r>
            <a:r>
              <a:rPr lang="en-US" altLang="ko-KR" dirty="0"/>
              <a:t>-&gt; </a:t>
            </a:r>
            <a:r>
              <a:rPr lang="ko-KR" altLang="en-US" dirty="0"/>
              <a:t>제거하자 </a:t>
            </a:r>
            <a:r>
              <a:rPr lang="ko-KR" altLang="en-US" dirty="0" err="1"/>
              <a:t>ㅎ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3C8F3-22CC-2DC1-C99E-85554014C426}"/>
              </a:ext>
            </a:extLst>
          </p:cNvPr>
          <p:cNvSpPr txBox="1"/>
          <p:nvPr/>
        </p:nvSpPr>
        <p:spPr>
          <a:xfrm>
            <a:off x="0" y="1096661"/>
            <a:ext cx="5144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본 연구의 데이터 분석에는 ‘</a:t>
            </a:r>
            <a:r>
              <a:rPr lang="en-US" altLang="ko-KR" dirty="0"/>
              <a:t>date, comment, ratings’ </a:t>
            </a:r>
            <a:r>
              <a:rPr lang="ko-KR" altLang="en-US" dirty="0"/>
              <a:t>컬럼이 필요 </a:t>
            </a:r>
            <a:r>
              <a:rPr lang="en-US" altLang="ko-KR" dirty="0"/>
              <a:t>-&gt; </a:t>
            </a:r>
            <a:r>
              <a:rPr lang="ko-KR" altLang="en-US" dirty="0"/>
              <a:t>나머지 컬럼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8F8EA-39ED-9B2A-7471-F28BB91641D5}"/>
              </a:ext>
            </a:extLst>
          </p:cNvPr>
          <p:cNvSpPr txBox="1"/>
          <p:nvPr/>
        </p:nvSpPr>
        <p:spPr>
          <a:xfrm>
            <a:off x="131033" y="2370975"/>
            <a:ext cx="3765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단어 정제가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리뷰 데이터 단어 정제를 위해 ‘</a:t>
            </a:r>
            <a:r>
              <a:rPr lang="en-US" altLang="ko-KR" dirty="0" err="1"/>
              <a:t>Konlpy</a:t>
            </a:r>
            <a:r>
              <a:rPr lang="en-US" altLang="ko-KR" dirty="0"/>
              <a:t>, </a:t>
            </a:r>
            <a:r>
              <a:rPr lang="en-US" altLang="ko-KR" dirty="0" err="1"/>
              <a:t>Soynlp</a:t>
            </a:r>
            <a:r>
              <a:rPr lang="en-US" altLang="ko-KR" dirty="0"/>
              <a:t>, </a:t>
            </a:r>
            <a:r>
              <a:rPr lang="en-US" altLang="ko-KR" dirty="0" err="1"/>
              <a:t>py-hanspell</a:t>
            </a:r>
            <a:r>
              <a:rPr lang="en-US" altLang="ko-KR" dirty="0"/>
              <a:t>’ </a:t>
            </a:r>
            <a:r>
              <a:rPr lang="ko-KR" altLang="en-US" dirty="0" err="1"/>
              <a:t>파이선</a:t>
            </a:r>
            <a:r>
              <a:rPr lang="ko-KR" altLang="en-US" dirty="0"/>
              <a:t> 라이브러리와 </a:t>
            </a:r>
            <a:r>
              <a:rPr lang="en-US" altLang="ko-KR" dirty="0"/>
              <a:t>Ranks </a:t>
            </a:r>
            <a:r>
              <a:rPr lang="en-US" altLang="ko-KR" dirty="0" err="1"/>
              <a:t>nl</a:t>
            </a:r>
            <a:r>
              <a:rPr lang="ko-KR" altLang="en-US" dirty="0"/>
              <a:t>에서 제공하는 ‘</a:t>
            </a:r>
            <a:r>
              <a:rPr lang="en-US" altLang="ko-KR" dirty="0"/>
              <a:t>Korean </a:t>
            </a:r>
            <a:r>
              <a:rPr lang="en-US" altLang="ko-KR" dirty="0" err="1"/>
              <a:t>Stopwords</a:t>
            </a:r>
            <a:r>
              <a:rPr lang="en-US" altLang="ko-KR" dirty="0"/>
              <a:t>(</a:t>
            </a:r>
            <a:r>
              <a:rPr lang="ko-KR" altLang="en-US" dirty="0" err="1"/>
              <a:t>불용어</a:t>
            </a:r>
            <a:r>
              <a:rPr lang="ko-KR" altLang="en-US" dirty="0"/>
              <a:t> 사전</a:t>
            </a:r>
            <a:r>
              <a:rPr lang="en-US" altLang="ko-KR" dirty="0"/>
              <a:t>)’</a:t>
            </a:r>
            <a:r>
              <a:rPr lang="ko-KR" altLang="en-US" dirty="0"/>
              <a:t>파일을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B42BD7E-A5F5-5D24-3F42-94125681CD54}"/>
              </a:ext>
            </a:extLst>
          </p:cNvPr>
          <p:cNvSpPr/>
          <p:nvPr/>
        </p:nvSpPr>
        <p:spPr>
          <a:xfrm>
            <a:off x="1781586" y="769473"/>
            <a:ext cx="447040" cy="327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E13AF81-2497-BE9A-411C-31BE3CBD9766}"/>
              </a:ext>
            </a:extLst>
          </p:cNvPr>
          <p:cNvSpPr/>
          <p:nvPr/>
        </p:nvSpPr>
        <p:spPr>
          <a:xfrm>
            <a:off x="1781586" y="1851895"/>
            <a:ext cx="447040" cy="327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3C4B864-9292-9ECB-90F8-B45FC67E3378}"/>
              </a:ext>
            </a:extLst>
          </p:cNvPr>
          <p:cNvSpPr/>
          <p:nvPr/>
        </p:nvSpPr>
        <p:spPr>
          <a:xfrm rot="16200000">
            <a:off x="3985271" y="3281312"/>
            <a:ext cx="447040" cy="327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F4E1EF5-1AE1-A6BD-6C14-AC28362B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751" y="220346"/>
            <a:ext cx="7426363" cy="367245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E5707B4-7734-87B5-E503-49EE58FD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202919"/>
            <a:ext cx="6440487" cy="24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26DDAF4-D5CD-3DFA-F376-BDC480867C68}"/>
              </a:ext>
            </a:extLst>
          </p:cNvPr>
          <p:cNvSpPr txBox="1"/>
          <p:nvPr/>
        </p:nvSpPr>
        <p:spPr>
          <a:xfrm>
            <a:off x="25101" y="3361194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soynlp</a:t>
            </a:r>
            <a:r>
              <a:rPr lang="en-US" altLang="ko-KR" dirty="0"/>
              <a:t> </a:t>
            </a:r>
            <a:r>
              <a:rPr lang="ko-KR" altLang="en-US" dirty="0"/>
              <a:t>로 먼저 명사 추출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 err="1"/>
              <a:t>soynlp</a:t>
            </a:r>
            <a:r>
              <a:rPr lang="ko-KR" altLang="en-US" sz="1200" dirty="0"/>
              <a:t>는 한국어 </a:t>
            </a:r>
            <a:r>
              <a:rPr lang="en-US" altLang="ko-KR" sz="1200" dirty="0"/>
              <a:t>NLP(Natural Language Processing)</a:t>
            </a:r>
            <a:r>
              <a:rPr lang="ko-KR" altLang="en-US" sz="1200" dirty="0"/>
              <a:t>를 위한 비지도 학습 기반 오픈소스 라이브러리이다</a:t>
            </a:r>
            <a:r>
              <a:rPr lang="en-US" altLang="ko-KR" sz="1200" dirty="0"/>
              <a:t>. </a:t>
            </a:r>
            <a:r>
              <a:rPr lang="ko-KR" altLang="en-US" sz="1200" dirty="0"/>
              <a:t>기존의 형태소 분석기는 말뭉치를 기반으로 학습이 이루어지므로 학습되지 않은 단어를 제대로 인식하지 못하는 미등록 문제</a:t>
            </a:r>
            <a:r>
              <a:rPr lang="en-US" altLang="ko-KR" sz="1200" dirty="0"/>
              <a:t>(Out Of Vocabulary)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사람은 새 로운 단어가 포함된 문장을 여러 개 읽게 되면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새로운 명사로 인 식하게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사람이 단어를 인식하는 방법으로 새로운 명사를 인식하는 방법을 사용하는 것이 </a:t>
            </a:r>
            <a:r>
              <a:rPr lang="en-US" altLang="ko-KR" sz="1200" dirty="0" err="1"/>
              <a:t>soynlp</a:t>
            </a:r>
            <a:r>
              <a:rPr lang="ko-KR" altLang="en-US" sz="1200" dirty="0"/>
              <a:t>이다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C4587-052B-9900-6A89-728582B8D10D}"/>
              </a:ext>
            </a:extLst>
          </p:cNvPr>
          <p:cNvSpPr txBox="1"/>
          <p:nvPr/>
        </p:nvSpPr>
        <p:spPr>
          <a:xfrm>
            <a:off x="246828" y="902763"/>
            <a:ext cx="56525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맞춤법 교정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 err="1"/>
              <a:t>py-hanspell</a:t>
            </a:r>
            <a:r>
              <a:rPr lang="ko-KR" altLang="en-US" sz="1200" dirty="0"/>
              <a:t>은 네이버 맞춤법 검사기를 이용한 파이선용 한글 맞춤법 검사 라이브러리이다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인터넷 리뷰 특성상 오타 및 적절하지 못한 맞춤 법 등으로 특정 단어가 여러 개의 형태로 나뉠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리뷰 데 </a:t>
            </a:r>
            <a:r>
              <a:rPr lang="ko-KR" altLang="en-US" sz="1200" dirty="0" err="1"/>
              <a:t>이터의</a:t>
            </a:r>
            <a:r>
              <a:rPr lang="ko-KR" altLang="en-US" sz="1200" dirty="0"/>
              <a:t> 원활한 분석을 위해 </a:t>
            </a:r>
            <a:r>
              <a:rPr lang="en-US" altLang="ko-KR" sz="1200" dirty="0" err="1"/>
              <a:t>py-hanspell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라이브러리를 이용하여 리뷰 데 </a:t>
            </a:r>
            <a:r>
              <a:rPr lang="ko-KR" altLang="en-US" sz="1200" dirty="0" err="1"/>
              <a:t>이터</a:t>
            </a:r>
            <a:r>
              <a:rPr lang="ko-KR" altLang="en-US" sz="1200" dirty="0"/>
              <a:t> 내의 맞춤법을 교정하였다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31C94-4E41-1ADE-C1D4-92495B9F5AE5}"/>
              </a:ext>
            </a:extLst>
          </p:cNvPr>
          <p:cNvSpPr txBox="1"/>
          <p:nvPr/>
        </p:nvSpPr>
        <p:spPr>
          <a:xfrm>
            <a:off x="6121101" y="446513"/>
            <a:ext cx="565254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차 명사 추출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 err="1"/>
              <a:t>soynlp</a:t>
            </a:r>
            <a:r>
              <a:rPr lang="ko-KR" altLang="en-US" sz="1200" dirty="0"/>
              <a:t>는 명사와 형용사를 동시에 추출하기 때문에 명사만 따로 추출하 기 위해서는 </a:t>
            </a:r>
            <a:r>
              <a:rPr lang="en-US" altLang="ko-KR" sz="1200" dirty="0" err="1"/>
              <a:t>Konlpy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라이브러리로 추출된 명사</a:t>
            </a:r>
            <a:r>
              <a:rPr lang="en-US" altLang="ko-KR" sz="1200" dirty="0"/>
              <a:t>, </a:t>
            </a:r>
            <a:r>
              <a:rPr lang="ko-KR" altLang="en-US" sz="1200" dirty="0"/>
              <a:t>형용사 단어에서 명사만 다시 추출해야 한다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Konlpy</a:t>
            </a:r>
            <a:r>
              <a:rPr lang="ko-KR" altLang="en-US" sz="1200" dirty="0"/>
              <a:t>는 한국어 정보처리를 위한 </a:t>
            </a:r>
            <a:r>
              <a:rPr lang="ko-KR" altLang="en-US" sz="1200" dirty="0" err="1"/>
              <a:t>파이선</a:t>
            </a:r>
            <a:r>
              <a:rPr lang="ko-KR" altLang="en-US" sz="1200" dirty="0"/>
              <a:t> 패키지로 ‘</a:t>
            </a:r>
            <a:r>
              <a:rPr lang="en-US" altLang="ko-KR" sz="1200" dirty="0" err="1"/>
              <a:t>Hannanum</a:t>
            </a:r>
            <a:r>
              <a:rPr lang="en-US" altLang="ko-KR" sz="1200" dirty="0"/>
              <a:t>, KKMA, </a:t>
            </a:r>
            <a:r>
              <a:rPr lang="en-US" altLang="ko-KR" sz="1200" dirty="0" err="1"/>
              <a:t>Komoran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Mecab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Okt</a:t>
            </a:r>
            <a:r>
              <a:rPr lang="en-US" altLang="ko-KR" sz="1200" dirty="0"/>
              <a:t>(Twitter)’</a:t>
            </a:r>
            <a:r>
              <a:rPr lang="ko-KR" altLang="en-US" sz="1200" dirty="0"/>
              <a:t>가 존재한다</a:t>
            </a:r>
            <a:r>
              <a:rPr lang="en-US" altLang="ko-KR" sz="1200" dirty="0"/>
              <a:t>. </a:t>
            </a:r>
            <a:r>
              <a:rPr lang="ko-KR" altLang="en-US" sz="1200" dirty="0"/>
              <a:t>본 연 구에서는 수집된 리뷰 데이터가 </a:t>
            </a:r>
            <a:r>
              <a:rPr lang="en-US" altLang="ko-KR" sz="1200" dirty="0"/>
              <a:t>SNS </a:t>
            </a:r>
            <a:r>
              <a:rPr lang="ko-KR" altLang="en-US" sz="1200" dirty="0"/>
              <a:t>데이터와 형태가 비슷하다고 판단 하여 </a:t>
            </a:r>
            <a:r>
              <a:rPr lang="en-US" altLang="ko-KR" sz="1200" dirty="0"/>
              <a:t>Twitter </a:t>
            </a:r>
            <a:r>
              <a:rPr lang="ko-KR" altLang="en-US" sz="1200" dirty="0"/>
              <a:t>분석 시 사용하는 </a:t>
            </a:r>
            <a:r>
              <a:rPr lang="en-US" altLang="ko-KR" sz="1200" dirty="0" err="1"/>
              <a:t>Okt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라이브러리를 사용하였다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4759DB-B764-790D-9DD5-83A26CC5DB24}"/>
              </a:ext>
            </a:extLst>
          </p:cNvPr>
          <p:cNvSpPr txBox="1"/>
          <p:nvPr/>
        </p:nvSpPr>
        <p:spPr>
          <a:xfrm>
            <a:off x="5899374" y="2566945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불용어</a:t>
            </a:r>
            <a:r>
              <a:rPr lang="ko-KR" altLang="en-US" b="1" dirty="0"/>
              <a:t> 제거</a:t>
            </a:r>
            <a:endParaRPr lang="en-US" altLang="ko-KR" sz="1200" b="1" dirty="0"/>
          </a:p>
          <a:p>
            <a:r>
              <a:rPr lang="ko-KR" altLang="en-US" sz="1200" dirty="0"/>
              <a:t>정제된 단어들은 </a:t>
            </a:r>
            <a:r>
              <a:rPr lang="en-US" altLang="ko-KR" sz="1200" dirty="0"/>
              <a:t>Ranks </a:t>
            </a:r>
            <a:r>
              <a:rPr lang="en-US" altLang="ko-KR" sz="1200" dirty="0" err="1"/>
              <a:t>nl</a:t>
            </a:r>
            <a:r>
              <a:rPr lang="ko-KR" altLang="en-US" sz="1200" dirty="0"/>
              <a:t>에서 제공하는 </a:t>
            </a:r>
            <a:r>
              <a:rPr lang="ko-KR" altLang="en-US" sz="1200" dirty="0" err="1"/>
              <a:t>불용어</a:t>
            </a:r>
            <a:r>
              <a:rPr lang="ko-KR" altLang="en-US" sz="1200" dirty="0"/>
              <a:t> 사전 바탕으로 무의미 한 단어들을 제거하였다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기계학습</a:t>
            </a:r>
            <a:r>
              <a:rPr lang="en-US" altLang="ko-KR" sz="1200" dirty="0"/>
              <a:t>(</a:t>
            </a:r>
            <a:r>
              <a:rPr lang="ko-KR" altLang="en-US" sz="1200" dirty="0"/>
              <a:t>로지스틱 회귀</a:t>
            </a:r>
            <a:r>
              <a:rPr lang="en-US" altLang="ko-KR" sz="1200" dirty="0"/>
              <a:t>)</a:t>
            </a:r>
            <a:r>
              <a:rPr lang="ko-KR" altLang="en-US" sz="1200" dirty="0"/>
              <a:t>으로 나온 결과를 기 반으로 연구에 불필요한 단어들을 </a:t>
            </a:r>
            <a:r>
              <a:rPr lang="ko-KR" altLang="en-US" sz="1200" dirty="0" err="1"/>
              <a:t>불용어</a:t>
            </a:r>
            <a:r>
              <a:rPr lang="ko-KR" altLang="en-US" sz="1200" dirty="0"/>
              <a:t> 사전에 추가하였고</a:t>
            </a:r>
            <a:r>
              <a:rPr lang="en-US" altLang="ko-KR" sz="1200" dirty="0"/>
              <a:t>, </a:t>
            </a:r>
            <a:r>
              <a:rPr lang="ko-KR" altLang="en-US" sz="1200" dirty="0"/>
              <a:t>의미 있는 결과가 도출될 때까지 이 과정을 반복하였다</a:t>
            </a:r>
          </a:p>
        </p:txBody>
      </p:sp>
    </p:spTree>
    <p:extLst>
      <p:ext uri="{BB962C8B-B14F-4D97-AF65-F5344CB8AC3E}">
        <p14:creationId xmlns:p14="http://schemas.microsoft.com/office/powerpoint/2010/main" val="87766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998F7-F89B-CEF3-1B95-0697176E2F75}"/>
              </a:ext>
            </a:extLst>
          </p:cNvPr>
          <p:cNvSpPr txBox="1"/>
          <p:nvPr/>
        </p:nvSpPr>
        <p:spPr>
          <a:xfrm>
            <a:off x="589280" y="2505670"/>
            <a:ext cx="6893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점을 </a:t>
            </a:r>
            <a:r>
              <a:rPr lang="en-US" altLang="ko-KR" dirty="0"/>
              <a:t>0</a:t>
            </a:r>
            <a:r>
              <a:rPr lang="ko-KR" altLang="en-US" dirty="0"/>
              <a:t>으로 분류한 이유는 </a:t>
            </a:r>
            <a:r>
              <a:rPr lang="en-US" altLang="ko-KR" dirty="0"/>
              <a:t>3</a:t>
            </a:r>
            <a:r>
              <a:rPr lang="ko-KR" altLang="en-US" dirty="0"/>
              <a:t>점 리뷰에서 </a:t>
            </a:r>
            <a:r>
              <a:rPr lang="en-US" altLang="ko-KR" dirty="0"/>
              <a:t>10</a:t>
            </a:r>
            <a:r>
              <a:rPr lang="ko-KR" altLang="en-US" dirty="0"/>
              <a:t>개 랜덤 표본을 뽑아보았을 때 긍정적인 내용이 다소 있었으나 대부분 부정적인 리뷰로 구성되어 있었기 때문이다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9CAC9-4D4A-A02B-BCEA-B91AFB8C842D}"/>
              </a:ext>
            </a:extLst>
          </p:cNvPr>
          <p:cNvSpPr txBox="1"/>
          <p:nvPr/>
        </p:nvSpPr>
        <p:spPr>
          <a:xfrm>
            <a:off x="274320" y="42672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평점 점수 이진화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751E-975F-3C89-9CD7-C9CFAD34FB1F}"/>
              </a:ext>
            </a:extLst>
          </p:cNvPr>
          <p:cNvSpPr txBox="1"/>
          <p:nvPr/>
        </p:nvSpPr>
        <p:spPr>
          <a:xfrm>
            <a:off x="589280" y="1195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점</a:t>
            </a:r>
            <a:r>
              <a:rPr lang="en-US" altLang="ko-KR" dirty="0"/>
              <a:t>, 5</a:t>
            </a:r>
            <a:r>
              <a:rPr lang="ko-KR" altLang="en-US" dirty="0"/>
              <a:t>점을 </a:t>
            </a:r>
            <a:r>
              <a:rPr lang="en-US" altLang="ko-KR" dirty="0"/>
              <a:t>1</a:t>
            </a:r>
            <a:r>
              <a:rPr lang="ko-KR" altLang="en-US" dirty="0"/>
              <a:t>로 군집 하였고 나머지 점수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, 2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이진 분류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8F09C-E8F4-03AA-1265-DFB14C152E40}"/>
              </a:ext>
            </a:extLst>
          </p:cNvPr>
          <p:cNvSpPr txBox="1"/>
          <p:nvPr/>
        </p:nvSpPr>
        <p:spPr>
          <a:xfrm>
            <a:off x="589280" y="3970459"/>
            <a:ext cx="6893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 프로젝트에서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점이 긍정이 </a:t>
            </a:r>
            <a:r>
              <a:rPr lang="ko-KR" altLang="en-US" dirty="0" err="1">
                <a:solidFill>
                  <a:srgbClr val="FF0000"/>
                </a:solidFill>
              </a:rPr>
              <a:t>많은지</a:t>
            </a:r>
            <a:r>
              <a:rPr lang="ko-KR" altLang="en-US" dirty="0">
                <a:solidFill>
                  <a:srgbClr val="FF0000"/>
                </a:solidFill>
              </a:rPr>
              <a:t> 부정이 </a:t>
            </a:r>
            <a:r>
              <a:rPr lang="ko-KR" altLang="en-US" dirty="0" err="1">
                <a:solidFill>
                  <a:srgbClr val="FF0000"/>
                </a:solidFill>
              </a:rPr>
              <a:t>많은지</a:t>
            </a:r>
            <a:r>
              <a:rPr lang="ko-KR" altLang="en-US" dirty="0">
                <a:solidFill>
                  <a:srgbClr val="FF0000"/>
                </a:solidFill>
              </a:rPr>
              <a:t> 확인해봐야 함</a:t>
            </a:r>
          </a:p>
        </p:txBody>
      </p:sp>
    </p:spTree>
    <p:extLst>
      <p:ext uri="{BB962C8B-B14F-4D97-AF65-F5344CB8AC3E}">
        <p14:creationId xmlns:p14="http://schemas.microsoft.com/office/powerpoint/2010/main" val="20389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38529-8A16-4E39-AA93-B520F41119D2}"/>
              </a:ext>
            </a:extLst>
          </p:cNvPr>
          <p:cNvSpPr txBox="1"/>
          <p:nvPr/>
        </p:nvSpPr>
        <p:spPr>
          <a:xfrm>
            <a:off x="274206" y="1289344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 </a:t>
            </a:r>
            <a:endParaRPr lang="en-US" altLang="ko-KR" dirty="0"/>
          </a:p>
          <a:p>
            <a:r>
              <a:rPr lang="en-US" altLang="ko-KR" dirty="0"/>
              <a:t>-&gt; K-Fold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E470F-69B9-DCB7-B2B8-0E9C29FCE2EB}"/>
              </a:ext>
            </a:extLst>
          </p:cNvPr>
          <p:cNvSpPr txBox="1"/>
          <p:nvPr/>
        </p:nvSpPr>
        <p:spPr>
          <a:xfrm>
            <a:off x="237165" y="4517880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혼동 행렬 </a:t>
            </a:r>
            <a:r>
              <a:rPr lang="en-US" altLang="ko-KR" dirty="0"/>
              <a:t>-&gt; f1</a:t>
            </a:r>
            <a:r>
              <a:rPr lang="ko-KR" altLang="en-US" dirty="0"/>
              <a:t> 스코어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29B9D-0893-3EE0-E486-B9222ED1F5A2}"/>
              </a:ext>
            </a:extLst>
          </p:cNvPr>
          <p:cNvSpPr txBox="1"/>
          <p:nvPr/>
        </p:nvSpPr>
        <p:spPr>
          <a:xfrm>
            <a:off x="3159760" y="5164211"/>
            <a:ext cx="8493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혼동행렬의 구성요소 </a:t>
            </a:r>
            <a:r>
              <a:rPr lang="en-US" altLang="ko-KR" sz="1600" dirty="0"/>
              <a:t>4</a:t>
            </a:r>
            <a:r>
              <a:rPr lang="ko-KR" altLang="en-US" sz="1600" dirty="0"/>
              <a:t>가지로 정확도</a:t>
            </a:r>
            <a:r>
              <a:rPr lang="en-US" altLang="ko-KR" sz="1600" dirty="0"/>
              <a:t>(Accuracy), </a:t>
            </a:r>
            <a:r>
              <a:rPr lang="ko-KR" altLang="en-US" sz="1600" dirty="0"/>
              <a:t>정밀도</a:t>
            </a:r>
            <a:r>
              <a:rPr lang="en-US" altLang="ko-KR" sz="1600" dirty="0"/>
              <a:t>(Precision), </a:t>
            </a:r>
            <a:r>
              <a:rPr lang="ko-KR" altLang="en-US" sz="1600" dirty="0"/>
              <a:t>재 </a:t>
            </a:r>
            <a:r>
              <a:rPr lang="ko-KR" altLang="en-US" sz="1600" dirty="0" err="1"/>
              <a:t>현율</a:t>
            </a:r>
            <a:r>
              <a:rPr lang="en-US" altLang="ko-KR" sz="1600" dirty="0"/>
              <a:t>(Recall),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정확도 </a:t>
            </a:r>
            <a:r>
              <a:rPr lang="en-US" altLang="ko-KR" sz="1600" dirty="0"/>
              <a:t>/</a:t>
            </a:r>
            <a:r>
              <a:rPr lang="ko-KR" altLang="en-US" sz="1600" dirty="0"/>
              <a:t>정밀도</a:t>
            </a:r>
            <a:r>
              <a:rPr lang="en-US" altLang="ko-KR" sz="1600" dirty="0"/>
              <a:t>/ </a:t>
            </a:r>
            <a:r>
              <a:rPr lang="ko-KR" altLang="en-US" sz="1600" dirty="0"/>
              <a:t>재현율로 </a:t>
            </a:r>
            <a:r>
              <a:rPr lang="en-US" altLang="ko-KR" sz="1600" dirty="0"/>
              <a:t>F1 </a:t>
            </a:r>
            <a:r>
              <a:rPr lang="ko-KR" altLang="en-US" sz="1600" dirty="0"/>
              <a:t>점수 계산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에 가까울수록 좋은 성능을 낸다고 판단 할 수 있다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286557-7A83-EA3B-BA3C-08ADAFA0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134877"/>
            <a:ext cx="8156747" cy="2803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91F1B4-D9D1-5E2B-2E2A-17965A3C7895}"/>
              </a:ext>
            </a:extLst>
          </p:cNvPr>
          <p:cNvSpPr txBox="1"/>
          <p:nvPr/>
        </p:nvSpPr>
        <p:spPr>
          <a:xfrm>
            <a:off x="182880" y="6434951"/>
            <a:ext cx="105765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https://bskyvision.com/entry/python-scikit-learn%EC%9D%98-confusion-matrix-%ED%95%B4%EC%84%9D%ED%95%98%EA%B8%B0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1AFE5C-5595-BDB0-C6E7-926F0404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2937970"/>
            <a:ext cx="5965825" cy="22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8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8F2FE8-9831-1AC7-2021-AEC73CE1BAE4}"/>
              </a:ext>
            </a:extLst>
          </p:cNvPr>
          <p:cNvGrpSpPr/>
          <p:nvPr/>
        </p:nvGrpSpPr>
        <p:grpSpPr>
          <a:xfrm>
            <a:off x="222250" y="457200"/>
            <a:ext cx="4664710" cy="2086610"/>
            <a:chOff x="7639050" y="897255"/>
            <a:chExt cx="4664710" cy="208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FD911E-3207-241A-A0C7-069BE013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050" y="1212215"/>
              <a:ext cx="4552950" cy="17716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779AC-4091-623B-043B-30E994A22273}"/>
                </a:ext>
              </a:extLst>
            </p:cNvPr>
            <p:cNvSpPr txBox="1"/>
            <p:nvPr/>
          </p:nvSpPr>
          <p:spPr>
            <a:xfrm>
              <a:off x="8051800" y="897255"/>
              <a:ext cx="42519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i="0" dirty="0">
                  <a:solidFill>
                    <a:srgbClr val="444444"/>
                  </a:solidFill>
                  <a:effectLst/>
                  <a:latin typeface="SF Mono"/>
                </a:rPr>
                <a:t>from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SF Mono"/>
                </a:rPr>
                <a:t> </a:t>
              </a:r>
              <a:r>
                <a:rPr lang="en-US" altLang="ko-KR" sz="1400" b="0" i="0" dirty="0" err="1">
                  <a:solidFill>
                    <a:srgbClr val="444444"/>
                  </a:solidFill>
                  <a:effectLst/>
                  <a:latin typeface="SF Mono"/>
                </a:rPr>
                <a:t>sklearn.metrics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SF Mono"/>
                </a:rPr>
                <a:t> </a:t>
              </a:r>
              <a:r>
                <a:rPr lang="en-US" altLang="ko-KR" sz="1400" b="1" i="0" dirty="0">
                  <a:solidFill>
                    <a:srgbClr val="444444"/>
                  </a:solidFill>
                  <a:effectLst/>
                  <a:latin typeface="SF Mono"/>
                </a:rPr>
                <a:t>import</a:t>
              </a:r>
              <a:r>
                <a:rPr lang="en-US" altLang="ko-KR" sz="1400" b="0" i="0" dirty="0">
                  <a:solidFill>
                    <a:srgbClr val="444444"/>
                  </a:solidFill>
                  <a:effectLst/>
                  <a:latin typeface="SF Mono"/>
                </a:rPr>
                <a:t> </a:t>
              </a:r>
              <a:r>
                <a:rPr lang="en-US" altLang="ko-KR" sz="1400" b="0" i="0" dirty="0" err="1">
                  <a:solidFill>
                    <a:srgbClr val="444444"/>
                  </a:solidFill>
                  <a:effectLst/>
                  <a:latin typeface="SF Mono"/>
                </a:rPr>
                <a:t>confusion_matrix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0365C6E-DAE8-CB2F-38F7-221DB2F8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75" y="1891882"/>
            <a:ext cx="8193405" cy="43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843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SF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정해성(P0441)</dc:creator>
  <cp:lastModifiedBy>정해성(P0441)</cp:lastModifiedBy>
  <cp:revision>2</cp:revision>
  <dcterms:created xsi:type="dcterms:W3CDTF">2023-09-09T11:17:23Z</dcterms:created>
  <dcterms:modified xsi:type="dcterms:W3CDTF">2023-09-09T12:53:33Z</dcterms:modified>
</cp:coreProperties>
</file>