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867CF-9C06-48A2-9550-C3C346523B8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68182-02E6-4C49-8329-7AAE5229B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2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3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21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검색창 </a:t>
            </a:r>
            <a:r>
              <a:rPr lang="en-US" altLang="ko-KR"/>
              <a:t>/</a:t>
            </a:r>
            <a:r>
              <a:rPr lang="ko-KR" altLang="en-US"/>
              <a:t>베스트</a:t>
            </a:r>
            <a:r>
              <a:rPr lang="en-US" altLang="ko-KR"/>
              <a:t> </a:t>
            </a:r>
            <a:r>
              <a:rPr lang="ko-KR" altLang="en-US"/>
              <a:t>리뷰메인화면으로 빼기 </a:t>
            </a:r>
            <a:r>
              <a:rPr lang="en-US" altLang="ko-KR"/>
              <a:t>/ </a:t>
            </a:r>
            <a:r>
              <a:rPr lang="ko-KR" altLang="en-US"/>
              <a:t>포인트제도 </a:t>
            </a:r>
            <a:r>
              <a:rPr lang="en-US" altLang="ko-KR"/>
              <a:t>/AI</a:t>
            </a:r>
            <a:r>
              <a:rPr lang="en-US" altLang="ko-KR" baseline="0"/>
              <a:t> </a:t>
            </a:r>
            <a:r>
              <a:rPr lang="ko-KR" altLang="en-US" baseline="0"/>
              <a:t>추천퀴즈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68182-02E6-4C49-8329-7AAE5229BF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1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7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0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1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F0F4-5E0D-4B28-85CE-3986AC8BE08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9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30384" y="1730283"/>
            <a:ext cx="141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술짝 스토리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30384" y="2026255"/>
            <a:ext cx="6852876" cy="7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등록된 양조장</a:t>
            </a:r>
            <a:r>
              <a:rPr lang="en-US" altLang="ko-KR" sz="1050"/>
              <a:t>, </a:t>
            </a:r>
            <a:r>
              <a:rPr lang="ko-KR" altLang="en-US" sz="1050"/>
              <a:t>술 종류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B4297-169B-2567-939B-60DB8BA51372}"/>
              </a:ext>
            </a:extLst>
          </p:cNvPr>
          <p:cNvSpPr txBox="1"/>
          <p:nvPr/>
        </p:nvSpPr>
        <p:spPr>
          <a:xfrm>
            <a:off x="895266" y="2830534"/>
            <a:ext cx="141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매달 찾아오는 술짝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99EA00-BEC2-17B9-FF7E-732D90E192CB}"/>
              </a:ext>
            </a:extLst>
          </p:cNvPr>
          <p:cNvSpPr/>
          <p:nvPr/>
        </p:nvSpPr>
        <p:spPr>
          <a:xfrm>
            <a:off x="965371" y="5520965"/>
            <a:ext cx="3142945" cy="62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이벤트 소개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1053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</a:rPr>
              <a:t>술짝메인사진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46A43-0826-59C5-22A7-0CC4734FEA4B}"/>
              </a:ext>
            </a:extLst>
          </p:cNvPr>
          <p:cNvSpPr txBox="1"/>
          <p:nvPr/>
        </p:nvSpPr>
        <p:spPr>
          <a:xfrm>
            <a:off x="965371" y="5166379"/>
            <a:ext cx="161670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술짝과 함께해요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DF2F47-A94E-DD83-E48C-7EA741B809EC}"/>
              </a:ext>
            </a:extLst>
          </p:cNvPr>
          <p:cNvSpPr/>
          <p:nvPr/>
        </p:nvSpPr>
        <p:spPr>
          <a:xfrm>
            <a:off x="930384" y="3186008"/>
            <a:ext cx="6852876" cy="7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정구구독 술짝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6EECC-1731-4381-9874-2571EBCD9902}"/>
              </a:ext>
            </a:extLst>
          </p:cNvPr>
          <p:cNvSpPr txBox="1"/>
          <p:nvPr/>
        </p:nvSpPr>
        <p:spPr>
          <a:xfrm>
            <a:off x="923247" y="3981226"/>
            <a:ext cx="161670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다양한 술짝의 전통주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2C8A05-A8BE-6D24-9578-99C94A8FC59C}"/>
              </a:ext>
            </a:extLst>
          </p:cNvPr>
          <p:cNvSpPr/>
          <p:nvPr/>
        </p:nvSpPr>
        <p:spPr>
          <a:xfrm>
            <a:off x="958366" y="4336700"/>
            <a:ext cx="6852876" cy="7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술짝 스토어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47CE8-8236-86F5-5DE9-6D689979E984}"/>
              </a:ext>
            </a:extLst>
          </p:cNvPr>
          <p:cNvSpPr txBox="1"/>
          <p:nvPr/>
        </p:nvSpPr>
        <p:spPr>
          <a:xfrm flipH="1">
            <a:off x="3905443" y="96777"/>
            <a:ext cx="269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Header    div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EDE159-D54A-77DE-B246-B8039E45F82A}"/>
              </a:ext>
            </a:extLst>
          </p:cNvPr>
          <p:cNvSpPr/>
          <p:nvPr/>
        </p:nvSpPr>
        <p:spPr>
          <a:xfrm>
            <a:off x="-4031" y="96777"/>
            <a:ext cx="9042876" cy="386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272921-8E20-82CA-AAEB-89661CB42AA1}"/>
              </a:ext>
            </a:extLst>
          </p:cNvPr>
          <p:cNvSpPr/>
          <p:nvPr/>
        </p:nvSpPr>
        <p:spPr>
          <a:xfrm>
            <a:off x="53442" y="1662848"/>
            <a:ext cx="8944254" cy="458844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5EB766-4287-7E2F-63DB-4831AB3D3706}"/>
              </a:ext>
            </a:extLst>
          </p:cNvPr>
          <p:cNvSpPr/>
          <p:nvPr/>
        </p:nvSpPr>
        <p:spPr>
          <a:xfrm>
            <a:off x="10553" y="602541"/>
            <a:ext cx="9042008" cy="101369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C54952-9A82-8CB1-5F32-D7FCF84B3EF8}"/>
              </a:ext>
            </a:extLst>
          </p:cNvPr>
          <p:cNvSpPr/>
          <p:nvPr/>
        </p:nvSpPr>
        <p:spPr>
          <a:xfrm>
            <a:off x="253353" y="1721396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D4B495-B9E9-0A14-A95F-C9842D67FE2C}"/>
              </a:ext>
            </a:extLst>
          </p:cNvPr>
          <p:cNvSpPr/>
          <p:nvPr/>
        </p:nvSpPr>
        <p:spPr>
          <a:xfrm>
            <a:off x="253353" y="2881169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A79951-CF90-9A72-0C45-58C8B6FD9F83}"/>
              </a:ext>
            </a:extLst>
          </p:cNvPr>
          <p:cNvSpPr/>
          <p:nvPr/>
        </p:nvSpPr>
        <p:spPr>
          <a:xfrm>
            <a:off x="273379" y="4028934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AA2AD0-CA29-E7D4-925C-F1002C2B6FDC}"/>
              </a:ext>
            </a:extLst>
          </p:cNvPr>
          <p:cNvSpPr/>
          <p:nvPr/>
        </p:nvSpPr>
        <p:spPr>
          <a:xfrm>
            <a:off x="253353" y="5099425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0768D5-C10A-91C9-03C2-BCBF0342B48C}"/>
              </a:ext>
            </a:extLst>
          </p:cNvPr>
          <p:cNvSpPr/>
          <p:nvPr/>
        </p:nvSpPr>
        <p:spPr>
          <a:xfrm>
            <a:off x="36562" y="6326183"/>
            <a:ext cx="9042008" cy="506969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6058D5-C8F5-C300-2115-A67E20921FEA}"/>
              </a:ext>
            </a:extLst>
          </p:cNvPr>
          <p:cNvSpPr txBox="1"/>
          <p:nvPr/>
        </p:nvSpPr>
        <p:spPr>
          <a:xfrm flipH="1">
            <a:off x="7921400" y="6388534"/>
            <a:ext cx="113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&lt;footer&gt;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48062" y="1109511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"main-image"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150539" y="1756540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"main-content"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24600" y="240657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"main-story"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73216" y="3568937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"main-subscribe"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204761" y="467538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"main-store"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349997" y="587235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"main-event"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6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08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1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3532" y="1738540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탁주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44075" y="1738539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청주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6284" y="2551954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과실주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5C3A82-2F1F-6E6E-91E8-AE227DAA842D}"/>
              </a:ext>
            </a:extLst>
          </p:cNvPr>
          <p:cNvSpPr/>
          <p:nvPr/>
        </p:nvSpPr>
        <p:spPr>
          <a:xfrm>
            <a:off x="1517678" y="2546384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증류주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r>
              <a:rPr lang="ko-KR" altLang="en-US" sz="1050">
                <a:solidFill>
                  <a:sysClr val="windowText" lastClr="000000"/>
                </a:solidFill>
              </a:rPr>
              <a:t>검색창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2FD5A-0DA6-6F29-B6EA-1DE400DC8449}"/>
              </a:ext>
            </a:extLst>
          </p:cNvPr>
          <p:cNvSpPr txBox="1"/>
          <p:nvPr/>
        </p:nvSpPr>
        <p:spPr>
          <a:xfrm>
            <a:off x="3804551" y="645297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AI</a:t>
            </a:r>
            <a:r>
              <a:rPr lang="ko-KR" altLang="en-US" sz="1050"/>
              <a:t>추천퀴즈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C45FF-6A3A-1944-3661-DC2AE4C39045}"/>
              </a:ext>
            </a:extLst>
          </p:cNvPr>
          <p:cNvSpPr txBox="1"/>
          <p:nvPr/>
        </p:nvSpPr>
        <p:spPr>
          <a:xfrm>
            <a:off x="561559" y="1288081"/>
            <a:ext cx="21331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어떤 주종을 추천받고 싶으세요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AE77D-E19E-27B0-45A4-846F22B3C666}"/>
              </a:ext>
            </a:extLst>
          </p:cNvPr>
          <p:cNvSpPr txBox="1"/>
          <p:nvPr/>
        </p:nvSpPr>
        <p:spPr>
          <a:xfrm>
            <a:off x="9143999" y="725214"/>
            <a:ext cx="283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AI </a:t>
            </a:r>
            <a:r>
              <a:rPr lang="ko-KR" altLang="en-US"/>
              <a:t>추천퀴즈를 누르고 나오는 화면을 순서대로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7F8C4-0D9F-A6B1-7333-0F11B04D1DAA}"/>
              </a:ext>
            </a:extLst>
          </p:cNvPr>
          <p:cNvSpPr txBox="1"/>
          <p:nvPr/>
        </p:nvSpPr>
        <p:spPr>
          <a:xfrm>
            <a:off x="3216403" y="1276273"/>
            <a:ext cx="21331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도수를 선택해주세요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E8BB7-5F71-8618-F7F6-13961EB1FEB4}"/>
              </a:ext>
            </a:extLst>
          </p:cNvPr>
          <p:cNvSpPr txBox="1"/>
          <p:nvPr/>
        </p:nvSpPr>
        <p:spPr>
          <a:xfrm>
            <a:off x="5943179" y="1287833"/>
            <a:ext cx="21331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어떤 맛을 좋아하시나요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CABAC-E78B-0D80-1147-4F309F44CE49}"/>
              </a:ext>
            </a:extLst>
          </p:cNvPr>
          <p:cNvSpPr/>
          <p:nvPr/>
        </p:nvSpPr>
        <p:spPr>
          <a:xfrm>
            <a:off x="3272071" y="1640066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0~9</a:t>
            </a:r>
            <a:r>
              <a:rPr lang="ko-KR" altLang="en-US" sz="1050"/>
              <a:t>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307A9F-D99A-B9CC-E948-36FADE9732C3}"/>
              </a:ext>
            </a:extLst>
          </p:cNvPr>
          <p:cNvSpPr/>
          <p:nvPr/>
        </p:nvSpPr>
        <p:spPr>
          <a:xfrm>
            <a:off x="3293938" y="2109154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10~16</a:t>
            </a:r>
            <a:r>
              <a:rPr lang="ko-KR" altLang="en-US" sz="1050"/>
              <a:t>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8791EB-62EF-17D2-0BA1-5257019D6C1C}"/>
              </a:ext>
            </a:extLst>
          </p:cNvPr>
          <p:cNvSpPr/>
          <p:nvPr/>
        </p:nvSpPr>
        <p:spPr>
          <a:xfrm>
            <a:off x="3293938" y="2579870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17~25</a:t>
            </a:r>
            <a:r>
              <a:rPr lang="ko-KR" altLang="en-US" sz="1050"/>
              <a:t>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1734FC-95DC-6C2A-16FD-1798DD4AE57B}"/>
              </a:ext>
            </a:extLst>
          </p:cNvPr>
          <p:cNvSpPr/>
          <p:nvPr/>
        </p:nvSpPr>
        <p:spPr>
          <a:xfrm>
            <a:off x="3274417" y="3033101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상관없어요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5F67D2-2CF1-43C7-8063-1F0142C14917}"/>
              </a:ext>
            </a:extLst>
          </p:cNvPr>
          <p:cNvSpPr/>
          <p:nvPr/>
        </p:nvSpPr>
        <p:spPr>
          <a:xfrm>
            <a:off x="6164699" y="2012956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달콤한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A6F415-EEFC-2999-17E8-93ECA61584FE}"/>
              </a:ext>
            </a:extLst>
          </p:cNvPr>
          <p:cNvSpPr/>
          <p:nvPr/>
        </p:nvSpPr>
        <p:spPr>
          <a:xfrm>
            <a:off x="7148634" y="2022329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새콤한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4F53BD-7836-475A-D283-F7A6449B24D8}"/>
              </a:ext>
            </a:extLst>
          </p:cNvPr>
          <p:cNvSpPr/>
          <p:nvPr/>
        </p:nvSpPr>
        <p:spPr>
          <a:xfrm>
            <a:off x="360593" y="1163973"/>
            <a:ext cx="2472999" cy="231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AA42B3-63BC-EEC4-A7E6-85B1E9F87832}"/>
              </a:ext>
            </a:extLst>
          </p:cNvPr>
          <p:cNvSpPr/>
          <p:nvPr/>
        </p:nvSpPr>
        <p:spPr>
          <a:xfrm>
            <a:off x="3041651" y="1157346"/>
            <a:ext cx="2472999" cy="231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EB3992-BF5A-EE5A-15ED-27A84B65085B}"/>
              </a:ext>
            </a:extLst>
          </p:cNvPr>
          <p:cNvSpPr/>
          <p:nvPr/>
        </p:nvSpPr>
        <p:spPr>
          <a:xfrm>
            <a:off x="5798181" y="1163973"/>
            <a:ext cx="2472999" cy="231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E12077-B7D7-326C-6140-D4C2F5AAC64E}"/>
              </a:ext>
            </a:extLst>
          </p:cNvPr>
          <p:cNvSpPr txBox="1"/>
          <p:nvPr/>
        </p:nvSpPr>
        <p:spPr>
          <a:xfrm>
            <a:off x="534001" y="3901141"/>
            <a:ext cx="21607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어떤 바디감의 술을 좋아하세요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816C73-09D5-8DD1-93CD-3138478B471E}"/>
              </a:ext>
            </a:extLst>
          </p:cNvPr>
          <p:cNvSpPr/>
          <p:nvPr/>
        </p:nvSpPr>
        <p:spPr>
          <a:xfrm>
            <a:off x="835535" y="4382852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미숫가루같은 걸쭉한 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ABF1DA-8535-D364-D37A-68D68BD5F759}"/>
              </a:ext>
            </a:extLst>
          </p:cNvPr>
          <p:cNvSpPr/>
          <p:nvPr/>
        </p:nvSpPr>
        <p:spPr>
          <a:xfrm>
            <a:off x="605736" y="4932373"/>
            <a:ext cx="1832606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우유처럼 적당히 묵직한 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9A424A-62B1-20B2-9A94-81DFC7A04B4A}"/>
              </a:ext>
            </a:extLst>
          </p:cNvPr>
          <p:cNvSpPr/>
          <p:nvPr/>
        </p:nvSpPr>
        <p:spPr>
          <a:xfrm>
            <a:off x="774860" y="5488898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물처럼 가벼운 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143329-A058-4665-5AFC-36C4979042DE}"/>
              </a:ext>
            </a:extLst>
          </p:cNvPr>
          <p:cNvSpPr/>
          <p:nvPr/>
        </p:nvSpPr>
        <p:spPr>
          <a:xfrm>
            <a:off x="342940" y="3796546"/>
            <a:ext cx="2490652" cy="227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B70102-5184-C640-07A5-00AC21645557}"/>
              </a:ext>
            </a:extLst>
          </p:cNvPr>
          <p:cNvSpPr txBox="1"/>
          <p:nvPr/>
        </p:nvSpPr>
        <p:spPr>
          <a:xfrm>
            <a:off x="3253983" y="3884800"/>
            <a:ext cx="21607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쓴맛은 어느정도가 좋으세요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631B25-7328-07DA-9C57-290188A5DDCC}"/>
              </a:ext>
            </a:extLst>
          </p:cNvPr>
          <p:cNvSpPr/>
          <p:nvPr/>
        </p:nvSpPr>
        <p:spPr>
          <a:xfrm>
            <a:off x="3555517" y="4366511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많이 씁쓸한 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6836488-8948-08A1-B6B8-2E64EAE00AED}"/>
              </a:ext>
            </a:extLst>
          </p:cNvPr>
          <p:cNvSpPr/>
          <p:nvPr/>
        </p:nvSpPr>
        <p:spPr>
          <a:xfrm>
            <a:off x="3325718" y="4916032"/>
            <a:ext cx="1832606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약간만 씁쓸한 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218852-17AF-F694-8D1E-7D4916FCFF2A}"/>
              </a:ext>
            </a:extLst>
          </p:cNvPr>
          <p:cNvSpPr/>
          <p:nvPr/>
        </p:nvSpPr>
        <p:spPr>
          <a:xfrm>
            <a:off x="3494842" y="5472557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쓰지 않은 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155F1-65EF-4989-E709-60D1AD46DDC4}"/>
              </a:ext>
            </a:extLst>
          </p:cNvPr>
          <p:cNvSpPr/>
          <p:nvPr/>
        </p:nvSpPr>
        <p:spPr>
          <a:xfrm>
            <a:off x="3062922" y="3780205"/>
            <a:ext cx="2490652" cy="227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100A6B56-52CC-E6ED-CF9C-CD0BBC2543EB}"/>
              </a:ext>
            </a:extLst>
          </p:cNvPr>
          <p:cNvSpPr/>
          <p:nvPr/>
        </p:nvSpPr>
        <p:spPr>
          <a:xfrm>
            <a:off x="2833592" y="2109154"/>
            <a:ext cx="229330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66AED704-4305-075B-3E5B-AE95B1D2C304}"/>
              </a:ext>
            </a:extLst>
          </p:cNvPr>
          <p:cNvSpPr/>
          <p:nvPr/>
        </p:nvSpPr>
        <p:spPr>
          <a:xfrm>
            <a:off x="5568851" y="2146638"/>
            <a:ext cx="229330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3AD86B8-AE71-7FB5-A6D8-B63FBDB7AE9C}"/>
              </a:ext>
            </a:extLst>
          </p:cNvPr>
          <p:cNvSpPr/>
          <p:nvPr/>
        </p:nvSpPr>
        <p:spPr>
          <a:xfrm>
            <a:off x="8354112" y="2112175"/>
            <a:ext cx="229330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9F532E-22F4-05BB-124D-1C44396B2E9F}"/>
              </a:ext>
            </a:extLst>
          </p:cNvPr>
          <p:cNvSpPr/>
          <p:nvPr/>
        </p:nvSpPr>
        <p:spPr>
          <a:xfrm>
            <a:off x="5898557" y="3809299"/>
            <a:ext cx="2490652" cy="227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36EBFAEA-72C5-8942-8D1E-2BE210265404}"/>
              </a:ext>
            </a:extLst>
          </p:cNvPr>
          <p:cNvSpPr/>
          <p:nvPr/>
        </p:nvSpPr>
        <p:spPr>
          <a:xfrm>
            <a:off x="2862896" y="4728826"/>
            <a:ext cx="159862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3E0DC01-87E7-01C7-7289-98C718A6984F}"/>
              </a:ext>
            </a:extLst>
          </p:cNvPr>
          <p:cNvSpPr/>
          <p:nvPr/>
        </p:nvSpPr>
        <p:spPr>
          <a:xfrm>
            <a:off x="5653296" y="4691924"/>
            <a:ext cx="159862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4ED4B3-73E0-432A-70A5-DC37A4C0F084}"/>
              </a:ext>
            </a:extLst>
          </p:cNvPr>
          <p:cNvSpPr/>
          <p:nvPr/>
        </p:nvSpPr>
        <p:spPr>
          <a:xfrm>
            <a:off x="6062541" y="3981212"/>
            <a:ext cx="2178352" cy="38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인생 술을 추천해드릴게요</a:t>
            </a:r>
            <a:r>
              <a:rPr lang="en-US" altLang="ko-KR" sz="1100"/>
              <a:t>!</a:t>
            </a:r>
            <a:endParaRPr lang="ko-KR" altLang="en-US" sz="11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D5F33D-8B74-FB6F-4F4E-400651ED25E6}"/>
              </a:ext>
            </a:extLst>
          </p:cNvPr>
          <p:cNvSpPr/>
          <p:nvPr/>
        </p:nvSpPr>
        <p:spPr>
          <a:xfrm>
            <a:off x="6164699" y="4508938"/>
            <a:ext cx="498860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이미지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7A656-28AC-EAD1-FA4F-C7A2FED6F1E9}"/>
              </a:ext>
            </a:extLst>
          </p:cNvPr>
          <p:cNvSpPr/>
          <p:nvPr/>
        </p:nvSpPr>
        <p:spPr>
          <a:xfrm>
            <a:off x="6800617" y="4503599"/>
            <a:ext cx="1422671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F3B724-9C58-4374-4A22-6DA9D04BBBBF}"/>
              </a:ext>
            </a:extLst>
          </p:cNvPr>
          <p:cNvSpPr/>
          <p:nvPr/>
        </p:nvSpPr>
        <p:spPr>
          <a:xfrm>
            <a:off x="6126928" y="5231263"/>
            <a:ext cx="498860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이미지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8ACAB5-5CA7-56D0-A01B-8259CD52D155}"/>
              </a:ext>
            </a:extLst>
          </p:cNvPr>
          <p:cNvSpPr/>
          <p:nvPr/>
        </p:nvSpPr>
        <p:spPr>
          <a:xfrm>
            <a:off x="6762846" y="5225924"/>
            <a:ext cx="1422671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2598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4"/>
            <a:ext cx="9052561" cy="7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반갑습니다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-11335" y="91247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  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9D31818-07D9-C55C-8EEA-850868F3BA3F}"/>
              </a:ext>
            </a:extLst>
          </p:cNvPr>
          <p:cNvSpPr/>
          <p:nvPr/>
        </p:nvSpPr>
        <p:spPr>
          <a:xfrm>
            <a:off x="6752358" y="73152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40B46-4D6D-9B86-604F-C8A4E3EEDD17}"/>
              </a:ext>
            </a:extLst>
          </p:cNvPr>
          <p:cNvSpPr/>
          <p:nvPr/>
        </p:nvSpPr>
        <p:spPr>
          <a:xfrm>
            <a:off x="1094390" y="1878862"/>
            <a:ext cx="3099238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37497D-1CE2-EA3B-6815-1CCD2C8DE95E}"/>
              </a:ext>
            </a:extLst>
          </p:cNvPr>
          <p:cNvSpPr/>
          <p:nvPr/>
        </p:nvSpPr>
        <p:spPr>
          <a:xfrm>
            <a:off x="1085923" y="2590859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61777B-576D-303C-A840-0B0C4C9981EC}"/>
              </a:ext>
            </a:extLst>
          </p:cNvPr>
          <p:cNvSpPr/>
          <p:nvPr/>
        </p:nvSpPr>
        <p:spPr>
          <a:xfrm>
            <a:off x="1085922" y="3218145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D4C39E-DD5C-C7F7-BD31-C19A144D9E52}"/>
              </a:ext>
            </a:extLst>
          </p:cNvPr>
          <p:cNvSpPr/>
          <p:nvPr/>
        </p:nvSpPr>
        <p:spPr>
          <a:xfrm>
            <a:off x="1061545" y="3939800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이용약관 동의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524016-0D91-E915-9AB0-51B41C682B73}"/>
              </a:ext>
            </a:extLst>
          </p:cNvPr>
          <p:cNvSpPr/>
          <p:nvPr/>
        </p:nvSpPr>
        <p:spPr>
          <a:xfrm>
            <a:off x="1061545" y="4336744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개인정보 수집 및 이용 동의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02583F-9D64-C4FE-4C2E-6391B5F5DC35}"/>
              </a:ext>
            </a:extLst>
          </p:cNvPr>
          <p:cNvSpPr/>
          <p:nvPr/>
        </p:nvSpPr>
        <p:spPr>
          <a:xfrm>
            <a:off x="1065647" y="4774399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14</a:t>
            </a:r>
            <a:r>
              <a:rPr lang="ko-KR" altLang="en-US" sz="1050">
                <a:solidFill>
                  <a:schemeClr val="tx1"/>
                </a:solidFill>
              </a:rPr>
              <a:t>세 이상입니다</a:t>
            </a:r>
            <a:r>
              <a:rPr lang="en-US" altLang="ko-KR" sz="1050">
                <a:solidFill>
                  <a:schemeClr val="tx1"/>
                </a:solidFill>
              </a:rPr>
              <a:t>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B05E1-09BE-9E67-A28B-710B1F1B21B6}"/>
              </a:ext>
            </a:extLst>
          </p:cNvPr>
          <p:cNvSpPr txBox="1"/>
          <p:nvPr/>
        </p:nvSpPr>
        <p:spPr>
          <a:xfrm>
            <a:off x="1061545" y="15992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65789-EC01-81ED-B28B-871347024CC7}"/>
              </a:ext>
            </a:extLst>
          </p:cNvPr>
          <p:cNvSpPr txBox="1"/>
          <p:nvPr/>
        </p:nvSpPr>
        <p:spPr>
          <a:xfrm>
            <a:off x="976442" y="23408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이메일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C341A-74CB-384F-7E28-34AD15B50BEC}"/>
              </a:ext>
            </a:extLst>
          </p:cNvPr>
          <p:cNvSpPr txBox="1"/>
          <p:nvPr/>
        </p:nvSpPr>
        <p:spPr>
          <a:xfrm>
            <a:off x="997424" y="2946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비밀번호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EFC3F7-26B8-12CB-EB92-311D4A636981}"/>
              </a:ext>
            </a:extLst>
          </p:cNvPr>
          <p:cNvSpPr txBox="1"/>
          <p:nvPr/>
        </p:nvSpPr>
        <p:spPr>
          <a:xfrm>
            <a:off x="1114827" y="35617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전체동의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74451A-3B26-F96E-CD68-0E923D258198}"/>
              </a:ext>
            </a:extLst>
          </p:cNvPr>
          <p:cNvSpPr/>
          <p:nvPr/>
        </p:nvSpPr>
        <p:spPr>
          <a:xfrm>
            <a:off x="1061544" y="5289325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6CCEB8-290F-2782-A4F9-E3D0D4432925}"/>
              </a:ext>
            </a:extLst>
          </p:cNvPr>
          <p:cNvSpPr/>
          <p:nvPr/>
        </p:nvSpPr>
        <p:spPr>
          <a:xfrm>
            <a:off x="1061544" y="5660721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카카오로 가입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5CC0AD-3F40-BC06-3566-9835DAB580A0}"/>
              </a:ext>
            </a:extLst>
          </p:cNvPr>
          <p:cNvSpPr/>
          <p:nvPr/>
        </p:nvSpPr>
        <p:spPr>
          <a:xfrm>
            <a:off x="756745" y="1524000"/>
            <a:ext cx="3626065" cy="465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1B7F49-867E-51DF-3127-0349EF056E8B}"/>
              </a:ext>
            </a:extLst>
          </p:cNvPr>
          <p:cNvCxnSpPr/>
          <p:nvPr/>
        </p:nvCxnSpPr>
        <p:spPr>
          <a:xfrm>
            <a:off x="4477407" y="3796546"/>
            <a:ext cx="47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FD3736-A672-5BF0-4D92-095B41B40F83}"/>
              </a:ext>
            </a:extLst>
          </p:cNvPr>
          <p:cNvSpPr/>
          <p:nvPr/>
        </p:nvSpPr>
        <p:spPr>
          <a:xfrm>
            <a:off x="4985108" y="1442154"/>
            <a:ext cx="3626065" cy="465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B34F8D-9A6A-0582-3F3F-D239707728CD}"/>
              </a:ext>
            </a:extLst>
          </p:cNvPr>
          <p:cNvSpPr/>
          <p:nvPr/>
        </p:nvSpPr>
        <p:spPr>
          <a:xfrm>
            <a:off x="5779952" y="2463955"/>
            <a:ext cx="2259724" cy="260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술짝에 오신것을 환영합니다</a:t>
            </a:r>
            <a:r>
              <a:rPr lang="en-US" altLang="ko-KR"/>
              <a:t>.</a:t>
            </a:r>
          </a:p>
          <a:p>
            <a:pPr algn="ctr"/>
            <a:endParaRPr lang="en-US" altLang="ko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46B39C-60F6-FAC8-DEA9-98C6D9937FCF}"/>
              </a:ext>
            </a:extLst>
          </p:cNvPr>
          <p:cNvSpPr txBox="1"/>
          <p:nvPr/>
        </p:nvSpPr>
        <p:spPr>
          <a:xfrm>
            <a:off x="9274511" y="579393"/>
            <a:ext cx="2717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1. </a:t>
            </a:r>
            <a:r>
              <a:rPr lang="ko-KR" altLang="en-US" sz="1050"/>
              <a:t>회원가입탭을 누르면 정보를 기입하게 되어있고 완료하면 안내 창이 뜬다</a:t>
            </a:r>
          </a:p>
        </p:txBody>
      </p:sp>
    </p:spTree>
    <p:extLst>
      <p:ext uri="{BB962C8B-B14F-4D97-AF65-F5344CB8AC3E}">
        <p14:creationId xmlns:p14="http://schemas.microsoft.com/office/powerpoint/2010/main" val="178244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-41149" y="639320"/>
            <a:ext cx="9079994" cy="793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</a:rPr>
              <a:t>이름      장바구니              주문내역         취소</a:t>
            </a:r>
            <a:r>
              <a:rPr lang="en-US" altLang="ko-KR" sz="1050">
                <a:solidFill>
                  <a:sysClr val="windowText" lastClr="000000"/>
                </a:solidFill>
              </a:rPr>
              <a:t>/</a:t>
            </a:r>
            <a:r>
              <a:rPr lang="ko-KR" altLang="en-US" sz="1050">
                <a:solidFill>
                  <a:sysClr val="windowText" lastClr="000000"/>
                </a:solidFill>
              </a:rPr>
              <a:t>환불 내역           리뷰            회원정보                   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-31463" y="55958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이하은님</a:t>
            </a:r>
            <a:r>
              <a:rPr lang="en-US" altLang="ko-KR" sz="1050">
                <a:solidFill>
                  <a:sysClr val="windowText" lastClr="000000"/>
                </a:solidFill>
              </a:rPr>
              <a:t>&gt;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로그아웃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9D31818-07D9-C55C-8EEA-850868F3BA3F}"/>
              </a:ext>
            </a:extLst>
          </p:cNvPr>
          <p:cNvSpPr/>
          <p:nvPr/>
        </p:nvSpPr>
        <p:spPr>
          <a:xfrm>
            <a:off x="6614092" y="18220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46B39C-60F6-FAC8-DEA9-98C6D9937FCF}"/>
              </a:ext>
            </a:extLst>
          </p:cNvPr>
          <p:cNvSpPr txBox="1"/>
          <p:nvPr/>
        </p:nvSpPr>
        <p:spPr>
          <a:xfrm>
            <a:off x="9274511" y="579393"/>
            <a:ext cx="2843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1. </a:t>
            </a:r>
            <a:r>
              <a:rPr lang="ko-KR" altLang="en-US" sz="1050"/>
              <a:t>회원가입이 완료되면 자동 로그인이 되고 하단에서 개인관련 정보를 확인가능하다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D216FC-0ACB-269E-00C7-02219605E875}"/>
              </a:ext>
            </a:extLst>
          </p:cNvPr>
          <p:cNvSpPr/>
          <p:nvPr/>
        </p:nvSpPr>
        <p:spPr>
          <a:xfrm>
            <a:off x="3489451" y="737073"/>
            <a:ext cx="668359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5D0F4-B3E9-AD75-705D-A88861BE8A4A}"/>
              </a:ext>
            </a:extLst>
          </p:cNvPr>
          <p:cNvSpPr/>
          <p:nvPr/>
        </p:nvSpPr>
        <p:spPr>
          <a:xfrm>
            <a:off x="253353" y="1776248"/>
            <a:ext cx="1438812" cy="29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주문내역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885908-DF03-975D-9F94-B4529AC7364F}"/>
              </a:ext>
            </a:extLst>
          </p:cNvPr>
          <p:cNvCxnSpPr/>
          <p:nvPr/>
        </p:nvCxnSpPr>
        <p:spPr>
          <a:xfrm>
            <a:off x="253353" y="2196662"/>
            <a:ext cx="8522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6FD20-DEBB-3C07-5E7C-C78A3D4ED33C}"/>
              </a:ext>
            </a:extLst>
          </p:cNvPr>
          <p:cNvSpPr/>
          <p:nvPr/>
        </p:nvSpPr>
        <p:spPr>
          <a:xfrm>
            <a:off x="1842937" y="2588077"/>
            <a:ext cx="5843752" cy="50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입금 대기  상품준비    배송중    배송완료    수령확인</a:t>
            </a:r>
          </a:p>
        </p:txBody>
      </p:sp>
    </p:spTree>
    <p:extLst>
      <p:ext uri="{BB962C8B-B14F-4D97-AF65-F5344CB8AC3E}">
        <p14:creationId xmlns:p14="http://schemas.microsoft.com/office/powerpoint/2010/main" val="240421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B4297-169B-2567-939B-60DB8BA51372}"/>
              </a:ext>
            </a:extLst>
          </p:cNvPr>
          <p:cNvSpPr txBox="1"/>
          <p:nvPr/>
        </p:nvSpPr>
        <p:spPr>
          <a:xfrm>
            <a:off x="6819244" y="2388414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좋은 술에 대한 고집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B769D0-913E-E36E-6EBC-1737B11046A1}"/>
              </a:ext>
            </a:extLst>
          </p:cNvPr>
          <p:cNvSpPr/>
          <p:nvPr/>
        </p:nvSpPr>
        <p:spPr>
          <a:xfrm>
            <a:off x="351493" y="2404377"/>
            <a:ext cx="5051868" cy="28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품질검사 사진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97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정기구독 메인 사진</a:t>
            </a:r>
            <a:endParaRPr lang="en-US" altLang="ko-KR" sz="1050"/>
          </a:p>
          <a:p>
            <a:pPr algn="ctr"/>
            <a:r>
              <a:rPr lang="ko-KR" altLang="en-US" sz="1050"/>
              <a:t>구독소개 </a:t>
            </a:r>
            <a:r>
              <a:rPr lang="en-US" altLang="ko-KR" sz="1050"/>
              <a:t>&amp; </a:t>
            </a:r>
            <a:r>
              <a:rPr lang="ko-KR" altLang="en-US" sz="1050"/>
              <a:t>이 달의 술짝 </a:t>
            </a:r>
            <a:r>
              <a:rPr lang="en-US" altLang="ko-KR" sz="1050"/>
              <a:t>&amp; </a:t>
            </a:r>
            <a:r>
              <a:rPr lang="ko-KR" altLang="en-US" sz="1050"/>
              <a:t>무료배송 이벤트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2105455" y="0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A3D902-15CF-21E9-4C0A-9E0C1A4FDB8F}"/>
              </a:ext>
            </a:extLst>
          </p:cNvPr>
          <p:cNvSpPr txBox="1"/>
          <p:nvPr/>
        </p:nvSpPr>
        <p:spPr>
          <a:xfrm>
            <a:off x="2568855" y="1581489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종합 구독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EFB5B5-693B-9BDF-6238-32DE5EBC7AF1}"/>
              </a:ext>
            </a:extLst>
          </p:cNvPr>
          <p:cNvSpPr txBox="1"/>
          <p:nvPr/>
        </p:nvSpPr>
        <p:spPr>
          <a:xfrm>
            <a:off x="3890577" y="1588309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중류주 구독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A8EA43-413A-C4F8-CD07-2032EEBD045F}"/>
              </a:ext>
            </a:extLst>
          </p:cNvPr>
          <p:cNvSpPr txBox="1"/>
          <p:nvPr/>
        </p:nvSpPr>
        <p:spPr>
          <a:xfrm>
            <a:off x="5212299" y="1588309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과실주 구독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5942C2-1B85-2E5B-628A-67557774C2DD}"/>
              </a:ext>
            </a:extLst>
          </p:cNvPr>
          <p:cNvSpPr/>
          <p:nvPr/>
        </p:nvSpPr>
        <p:spPr>
          <a:xfrm>
            <a:off x="3139132" y="2835357"/>
            <a:ext cx="5051868" cy="30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큐레이션카드 제공 사진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2C945-8367-5D73-1983-32DE8CB69115}"/>
              </a:ext>
            </a:extLst>
          </p:cNvPr>
          <p:cNvSpPr txBox="1"/>
          <p:nvPr/>
        </p:nvSpPr>
        <p:spPr>
          <a:xfrm>
            <a:off x="243976" y="2852378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나만의 소믈리에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368C38-1721-8A98-6DE4-1E56942AAA31}"/>
              </a:ext>
            </a:extLst>
          </p:cNvPr>
          <p:cNvSpPr txBox="1"/>
          <p:nvPr/>
        </p:nvSpPr>
        <p:spPr>
          <a:xfrm>
            <a:off x="6827267" y="3352825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구독자 혜택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B112B6-8C0A-AE0E-9B1A-407DC343D5B3}"/>
              </a:ext>
            </a:extLst>
          </p:cNvPr>
          <p:cNvSpPr/>
          <p:nvPr/>
        </p:nvSpPr>
        <p:spPr>
          <a:xfrm>
            <a:off x="324089" y="3311769"/>
            <a:ext cx="1265764" cy="35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무료배송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ED2FE8-7E0D-9971-DB18-BFD65F7FF209}"/>
              </a:ext>
            </a:extLst>
          </p:cNvPr>
          <p:cNvSpPr/>
          <p:nvPr/>
        </p:nvSpPr>
        <p:spPr>
          <a:xfrm>
            <a:off x="1964351" y="3311769"/>
            <a:ext cx="1504899" cy="43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단품보다 </a:t>
            </a:r>
            <a:endParaRPr lang="en-US" altLang="ko-KR" sz="1050"/>
          </a:p>
          <a:p>
            <a:pPr algn="ctr"/>
            <a:r>
              <a:rPr lang="ko-KR" altLang="en-US" sz="1050"/>
              <a:t>평균 </a:t>
            </a:r>
            <a:r>
              <a:rPr lang="en-US" altLang="ko-KR" sz="1050"/>
              <a:t>20% </a:t>
            </a:r>
            <a:r>
              <a:rPr lang="ko-KR" altLang="en-US" sz="1050"/>
              <a:t>할인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22A0C5-996C-56F1-3071-A978C4820368}"/>
              </a:ext>
            </a:extLst>
          </p:cNvPr>
          <p:cNvSpPr/>
          <p:nvPr/>
        </p:nvSpPr>
        <p:spPr>
          <a:xfrm>
            <a:off x="3714606" y="3294625"/>
            <a:ext cx="1504899" cy="43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중단 서비스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195" y="3788435"/>
            <a:ext cx="9052561" cy="1643586"/>
            <a:chOff x="46195" y="3788435"/>
            <a:chExt cx="9052561" cy="16435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9AB92E3-E270-73FA-2B53-78BD2B2DD88A}"/>
                </a:ext>
              </a:extLst>
            </p:cNvPr>
            <p:cNvSpPr/>
            <p:nvPr/>
          </p:nvSpPr>
          <p:spPr>
            <a:xfrm>
              <a:off x="7032476" y="3831741"/>
              <a:ext cx="644482" cy="283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증류수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6195" y="3788435"/>
              <a:ext cx="9052561" cy="1643586"/>
              <a:chOff x="46195" y="3788435"/>
              <a:chExt cx="9052561" cy="164358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46195" y="3788435"/>
                <a:ext cx="9052561" cy="1643586"/>
                <a:chOff x="9685" y="3483864"/>
                <a:chExt cx="9052561" cy="164358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278C2FC7-AE79-CB47-A7A2-A92B345E9276}"/>
                    </a:ext>
                  </a:extLst>
                </p:cNvPr>
                <p:cNvSpPr/>
                <p:nvPr/>
              </p:nvSpPr>
              <p:spPr>
                <a:xfrm>
                  <a:off x="9685" y="3483864"/>
                  <a:ext cx="9052561" cy="16435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BEEF9277-8D97-8DB3-401B-F1B0141C97B5}"/>
                    </a:ext>
                  </a:extLst>
                </p:cNvPr>
                <p:cNvSpPr/>
                <p:nvPr/>
              </p:nvSpPr>
              <p:spPr>
                <a:xfrm>
                  <a:off x="6215705" y="3813099"/>
                  <a:ext cx="2321015" cy="126028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DE7895F-7270-AE41-DDFB-895472FC2154}"/>
                    </a:ext>
                  </a:extLst>
                </p:cNvPr>
                <p:cNvSpPr txBox="1"/>
                <p:nvPr/>
              </p:nvSpPr>
              <p:spPr>
                <a:xfrm>
                  <a:off x="320221" y="3763411"/>
                  <a:ext cx="19639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/>
                    <a:t>이달의 종합 술짝</a:t>
                  </a:r>
                  <a:endParaRPr lang="en-US" altLang="ko-KR"/>
                </a:p>
                <a:p>
                  <a:r>
                    <a:rPr lang="ko-KR" altLang="en-US"/>
                    <a:t> </a:t>
                  </a: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D9A37D0-5AAA-7881-BCED-3D2652527FE6}"/>
                    </a:ext>
                  </a:extLst>
                </p:cNvPr>
                <p:cNvSpPr/>
                <p:nvPr/>
              </p:nvSpPr>
              <p:spPr>
                <a:xfrm>
                  <a:off x="6357876" y="3498194"/>
                  <a:ext cx="644482" cy="31490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>
                      <a:solidFill>
                        <a:sysClr val="windowText" lastClr="000000"/>
                      </a:solidFill>
                    </a:rPr>
                    <a:t>종합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DD6E2E0-30C8-ACDF-4A88-10075325758F}"/>
                    </a:ext>
                  </a:extLst>
                </p:cNvPr>
                <p:cNvSpPr/>
                <p:nvPr/>
              </p:nvSpPr>
              <p:spPr>
                <a:xfrm>
                  <a:off x="7619782" y="3498193"/>
                  <a:ext cx="644482" cy="3149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>
                      <a:solidFill>
                        <a:sysClr val="windowText" lastClr="000000"/>
                      </a:solidFill>
                    </a:rPr>
                    <a:t>과실주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3EB78E1-EF17-EE26-1C57-149547851346}"/>
                    </a:ext>
                  </a:extLst>
                </p:cNvPr>
                <p:cNvSpPr txBox="1"/>
                <p:nvPr/>
              </p:nvSpPr>
              <p:spPr>
                <a:xfrm>
                  <a:off x="6386109" y="3884047"/>
                  <a:ext cx="8210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/>
                    <a:t>\ 35,000/</a:t>
                  </a:r>
                  <a:r>
                    <a:rPr lang="ko-KR" altLang="en-US" sz="900"/>
                    <a:t>월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CF9F36-DF51-B902-8EB4-05B663DF6D21}"/>
                    </a:ext>
                  </a:extLst>
                </p:cNvPr>
                <p:cNvSpPr txBox="1"/>
                <p:nvPr/>
              </p:nvSpPr>
              <p:spPr>
                <a:xfrm>
                  <a:off x="6386109" y="4130268"/>
                  <a:ext cx="102624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이달의 술 </a:t>
                  </a:r>
                  <a:r>
                    <a:rPr lang="en-US" altLang="ko-KR" sz="900"/>
                    <a:t>3</a:t>
                  </a:r>
                  <a:r>
                    <a:rPr lang="ko-KR" altLang="en-US" sz="900"/>
                    <a:t>종 </a:t>
                  </a:r>
                  <a:r>
                    <a:rPr lang="en-US" altLang="ko-KR" sz="900"/>
                    <a:t>&gt;</a:t>
                  </a:r>
                  <a:endParaRPr lang="ko-KR" altLang="en-US" sz="90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D5ED3A2-9776-BFB3-D728-A56BBBEAC0D3}"/>
                    </a:ext>
                  </a:extLst>
                </p:cNvPr>
                <p:cNvSpPr txBox="1"/>
                <p:nvPr/>
              </p:nvSpPr>
              <p:spPr>
                <a:xfrm>
                  <a:off x="6357875" y="4397905"/>
                  <a:ext cx="103746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큐레이션 카드 </a:t>
                  </a:r>
                  <a:r>
                    <a:rPr lang="en-US" altLang="ko-KR" sz="900"/>
                    <a:t>&gt;</a:t>
                  </a:r>
                  <a:endParaRPr lang="ko-KR" altLang="en-US" sz="90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3D947E6-52F8-BDC9-0182-D2DA049A7EBC}"/>
                    </a:ext>
                  </a:extLst>
                </p:cNvPr>
                <p:cNvSpPr txBox="1"/>
                <p:nvPr/>
              </p:nvSpPr>
              <p:spPr>
                <a:xfrm>
                  <a:off x="6373285" y="4653636"/>
                  <a:ext cx="6912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포스터 </a:t>
                  </a:r>
                  <a:r>
                    <a:rPr lang="en-US" altLang="ko-KR" sz="900"/>
                    <a:t>&gt; </a:t>
                  </a:r>
                  <a:endParaRPr lang="ko-KR" altLang="en-US" sz="90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B059DD-0E1B-37A9-79BF-9BFA3023089A}"/>
                  </a:ext>
                </a:extLst>
              </p:cNvPr>
              <p:cNvSpPr txBox="1"/>
              <p:nvPr/>
            </p:nvSpPr>
            <p:spPr>
              <a:xfrm>
                <a:off x="6896098" y="5127087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/>
                  <a:t>지금 신청하기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F032E09-1A7A-7A9B-62EE-A09C131B7009}"/>
              </a:ext>
            </a:extLst>
          </p:cNvPr>
          <p:cNvSpPr txBox="1"/>
          <p:nvPr/>
        </p:nvSpPr>
        <p:spPr>
          <a:xfrm>
            <a:off x="241628" y="5516607"/>
            <a:ext cx="160303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지나간 술짝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3EAC90-D227-36CD-20EA-ACCD1573A64C}"/>
              </a:ext>
            </a:extLst>
          </p:cNvPr>
          <p:cNvSpPr/>
          <p:nvPr/>
        </p:nvSpPr>
        <p:spPr>
          <a:xfrm>
            <a:off x="754785" y="5837137"/>
            <a:ext cx="741305" cy="30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3FD4F2-941F-A418-0AF5-91F6775D9763}"/>
              </a:ext>
            </a:extLst>
          </p:cNvPr>
          <p:cNvSpPr/>
          <p:nvPr/>
        </p:nvSpPr>
        <p:spPr>
          <a:xfrm>
            <a:off x="2126525" y="5837137"/>
            <a:ext cx="761382" cy="31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A8647A9-F2B1-6FEE-23C8-32A6C7144951}"/>
              </a:ext>
            </a:extLst>
          </p:cNvPr>
          <p:cNvSpPr/>
          <p:nvPr/>
        </p:nvSpPr>
        <p:spPr>
          <a:xfrm>
            <a:off x="3641620" y="5837136"/>
            <a:ext cx="733817" cy="309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59A7DF3-4207-E692-B513-BEA962115953}"/>
              </a:ext>
            </a:extLst>
          </p:cNvPr>
          <p:cNvSpPr/>
          <p:nvPr/>
        </p:nvSpPr>
        <p:spPr>
          <a:xfrm>
            <a:off x="5098334" y="5837136"/>
            <a:ext cx="759923" cy="3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E898ED2-3C40-AF06-9D20-492F1C80BD28}"/>
              </a:ext>
            </a:extLst>
          </p:cNvPr>
          <p:cNvSpPr/>
          <p:nvPr/>
        </p:nvSpPr>
        <p:spPr>
          <a:xfrm>
            <a:off x="6592891" y="5837136"/>
            <a:ext cx="819461" cy="309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E95FADB-578E-E1F7-8DF6-8AE7636EA9F0}"/>
              </a:ext>
            </a:extLst>
          </p:cNvPr>
          <p:cNvSpPr/>
          <p:nvPr/>
        </p:nvSpPr>
        <p:spPr>
          <a:xfrm>
            <a:off x="3394348" y="1399201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17E81B-D314-A56C-5502-12458170A169}"/>
              </a:ext>
            </a:extLst>
          </p:cNvPr>
          <p:cNvSpPr/>
          <p:nvPr/>
        </p:nvSpPr>
        <p:spPr>
          <a:xfrm>
            <a:off x="4758182" y="1424942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98E8D21-EA32-B79E-2F2C-551C15B924CA}"/>
              </a:ext>
            </a:extLst>
          </p:cNvPr>
          <p:cNvSpPr/>
          <p:nvPr/>
        </p:nvSpPr>
        <p:spPr>
          <a:xfrm>
            <a:off x="6172698" y="1393673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4D7BE8-75DF-7721-C3F2-FA95069513A1}"/>
              </a:ext>
            </a:extLst>
          </p:cNvPr>
          <p:cNvSpPr txBox="1"/>
          <p:nvPr/>
        </p:nvSpPr>
        <p:spPr>
          <a:xfrm>
            <a:off x="9217571" y="529574"/>
            <a:ext cx="2835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/>
              <a:t>1</a:t>
            </a:r>
            <a:r>
              <a:rPr lang="ko-KR" altLang="en-US" sz="1200"/>
              <a:t>번을 누르면 이달의 종합술짝의 종합구독탭으로 이동</a:t>
            </a:r>
            <a:endParaRPr lang="en-US" altLang="ko-KR" sz="1200"/>
          </a:p>
          <a:p>
            <a:pPr marL="342900" indent="-342900">
              <a:buAutoNum type="arabicPeriod"/>
            </a:pPr>
            <a:r>
              <a:rPr lang="en-US" altLang="ko-KR" sz="1200"/>
              <a:t>2</a:t>
            </a:r>
            <a:r>
              <a:rPr lang="ko-KR" altLang="en-US" sz="1200"/>
              <a:t>번을 누르면 이달의 종합술짝의 증류수구독 탭으로 이동</a:t>
            </a:r>
            <a:endParaRPr lang="en-US" altLang="ko-KR" sz="1200"/>
          </a:p>
          <a:p>
            <a:pPr marL="342900" indent="-342900"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번을 누르면 이달의 종합술짝의 과실주구독탭으로 이동</a:t>
            </a:r>
            <a:endParaRPr lang="en-US" altLang="ko-KR" sz="1200"/>
          </a:p>
          <a:p>
            <a:pPr marL="342900" indent="-342900">
              <a:buAutoNum type="arabicPeriod"/>
            </a:pPr>
            <a:r>
              <a:rPr lang="en-US" altLang="ko-KR" sz="1200"/>
              <a:t>4</a:t>
            </a:r>
            <a:r>
              <a:rPr lang="ko-KR" altLang="en-US" sz="1200"/>
              <a:t>번을 누르면 개수 선택</a:t>
            </a:r>
            <a:r>
              <a:rPr lang="en-US" altLang="ko-KR" sz="1200"/>
              <a:t>, </a:t>
            </a:r>
            <a:r>
              <a:rPr lang="ko-KR" altLang="en-US" sz="1200"/>
              <a:t>배송지 선택</a:t>
            </a:r>
            <a:r>
              <a:rPr lang="en-US" altLang="ko-KR" sz="1200"/>
              <a:t>, </a:t>
            </a:r>
            <a:r>
              <a:rPr lang="ko-KR" altLang="en-US" sz="1200"/>
              <a:t>결제 로 넘어감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7334C3-A160-A312-D3FB-B3131D4B69C2}"/>
              </a:ext>
            </a:extLst>
          </p:cNvPr>
          <p:cNvSpPr/>
          <p:nvPr/>
        </p:nvSpPr>
        <p:spPr>
          <a:xfrm>
            <a:off x="7725353" y="4700864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7C5FA96-4256-B0AD-4535-4550AD522DAF}"/>
              </a:ext>
            </a:extLst>
          </p:cNvPr>
          <p:cNvSpPr/>
          <p:nvPr/>
        </p:nvSpPr>
        <p:spPr>
          <a:xfrm>
            <a:off x="8107168" y="4884468"/>
            <a:ext cx="1073950" cy="187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몇 개의 술짝이 필요하세요</a:t>
            </a:r>
            <a:r>
              <a:rPr lang="en-US" altLang="ko-KR" sz="900"/>
              <a:t>?</a:t>
            </a:r>
          </a:p>
          <a:p>
            <a:pPr algn="ctr"/>
            <a:endParaRPr lang="en-US" altLang="ko-KR" sz="900"/>
          </a:p>
          <a:p>
            <a:pPr algn="ctr"/>
            <a:endParaRPr lang="en-US" altLang="ko-KR" sz="900"/>
          </a:p>
          <a:p>
            <a:pPr algn="ctr"/>
            <a:r>
              <a:rPr lang="en-US" altLang="ko-KR" sz="900"/>
              <a:t>X ______</a:t>
            </a:r>
            <a:r>
              <a:rPr lang="ko-KR" altLang="en-US" sz="900"/>
              <a:t>박스</a:t>
            </a:r>
            <a:endParaRPr lang="en-US" altLang="ko-KR" sz="900"/>
          </a:p>
          <a:p>
            <a:pPr algn="ctr"/>
            <a:r>
              <a:rPr lang="ko-KR" altLang="en-US" sz="900"/>
              <a:t>매월 </a:t>
            </a:r>
            <a:r>
              <a:rPr lang="en-US" altLang="ko-KR" sz="900"/>
              <a:t>00000</a:t>
            </a:r>
            <a:r>
              <a:rPr lang="ko-KR" altLang="en-US" sz="900"/>
              <a:t>원</a:t>
            </a:r>
            <a:endParaRPr lang="en-US" altLang="ko-KR" sz="90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/>
              <a:t>매월 셋째주 월요일마다 자동결제되요</a:t>
            </a:r>
            <a:r>
              <a:rPr lang="en-US" altLang="ko-KR" sz="900"/>
              <a:t>!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900"/>
          </a:p>
          <a:p>
            <a:pPr algn="ctr"/>
            <a:r>
              <a:rPr lang="ko-KR" altLang="en-US" sz="900"/>
              <a:t>다음단계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980DAEB-01AB-AA4E-6F08-60B69DFF3C51}"/>
              </a:ext>
            </a:extLst>
          </p:cNvPr>
          <p:cNvSpPr/>
          <p:nvPr/>
        </p:nvSpPr>
        <p:spPr>
          <a:xfrm>
            <a:off x="9334903" y="4884468"/>
            <a:ext cx="1107793" cy="187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배송지를 선택해주세요</a:t>
            </a:r>
            <a:endParaRPr lang="en-US" altLang="ko-KR" sz="1050"/>
          </a:p>
          <a:p>
            <a:pPr algn="ctr"/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algn="ctr"/>
            <a:r>
              <a:rPr lang="ko-KR" altLang="en-US" sz="1050"/>
              <a:t>배송지 추가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306C11-5C01-2851-42D9-3A3F63584A51}"/>
              </a:ext>
            </a:extLst>
          </p:cNvPr>
          <p:cNvSpPr/>
          <p:nvPr/>
        </p:nvSpPr>
        <p:spPr>
          <a:xfrm>
            <a:off x="10549776" y="4877921"/>
            <a:ext cx="1538636" cy="187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결제방법을 선택해주세요</a:t>
            </a:r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algn="ctr"/>
            <a:r>
              <a:rPr lang="ko-KR" altLang="en-US" sz="1050"/>
              <a:t>신용카드   카카오페이</a:t>
            </a:r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r>
              <a:rPr lang="ko-KR" altLang="en-US" sz="1050"/>
              <a:t>쿠폰 입력</a:t>
            </a:r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r>
              <a:rPr lang="ko-KR" altLang="en-US" sz="1050"/>
              <a:t>결제정보 입력</a:t>
            </a:r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r>
              <a:rPr lang="ko-KR" altLang="en-US" sz="1050"/>
              <a:t>구독하기</a:t>
            </a: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9DFED99F-EC53-E2BA-CC5C-60F0F01E03D3}"/>
              </a:ext>
            </a:extLst>
          </p:cNvPr>
          <p:cNvCxnSpPr>
            <a:stCxn id="79" idx="7"/>
          </p:cNvCxnSpPr>
          <p:nvPr/>
        </p:nvCxnSpPr>
        <p:spPr>
          <a:xfrm rot="5400000" flipH="1" flipV="1">
            <a:off x="8462471" y="4244930"/>
            <a:ext cx="51859" cy="963728"/>
          </a:xfrm>
          <a:prstGeom prst="curvedConnector4">
            <a:avLst>
              <a:gd name="adj1" fmla="val 440811"/>
              <a:gd name="adj2" fmla="val 10048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5942C2-1B85-2E5B-628A-67557774C2DD}"/>
              </a:ext>
            </a:extLst>
          </p:cNvPr>
          <p:cNvSpPr/>
          <p:nvPr/>
        </p:nvSpPr>
        <p:spPr>
          <a:xfrm>
            <a:off x="3474390" y="1979574"/>
            <a:ext cx="5051868" cy="30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정기구독 술짝 소개 사진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2C945-8367-5D73-1983-32DE8CB69115}"/>
              </a:ext>
            </a:extLst>
          </p:cNvPr>
          <p:cNvSpPr txBox="1"/>
          <p:nvPr/>
        </p:nvSpPr>
        <p:spPr>
          <a:xfrm>
            <a:off x="302402" y="1977868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매달 찾아오는 술짝</a:t>
            </a:r>
          </a:p>
        </p:txBody>
      </p:sp>
    </p:spTree>
    <p:extLst>
      <p:ext uri="{BB962C8B-B14F-4D97-AF65-F5344CB8AC3E}">
        <p14:creationId xmlns:p14="http://schemas.microsoft.com/office/powerpoint/2010/main" val="113182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8340" y="202945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탁주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40242" y="4456191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직사각형 20"/>
          <p:cNvSpPr/>
          <p:nvPr/>
        </p:nvSpPr>
        <p:spPr>
          <a:xfrm>
            <a:off x="2901473" y="4474599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직사각형 21"/>
          <p:cNvSpPr/>
          <p:nvPr/>
        </p:nvSpPr>
        <p:spPr>
          <a:xfrm>
            <a:off x="4162704" y="4456191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386667-DE96-CA2D-D6B4-8F6A30FB72A2}"/>
              </a:ext>
            </a:extLst>
          </p:cNvPr>
          <p:cNvSpPr/>
          <p:nvPr/>
        </p:nvSpPr>
        <p:spPr>
          <a:xfrm>
            <a:off x="6685166" y="4456191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5C3A82-2F1F-6E6E-91E8-AE227DAA842D}"/>
              </a:ext>
            </a:extLst>
          </p:cNvPr>
          <p:cNvSpPr/>
          <p:nvPr/>
        </p:nvSpPr>
        <p:spPr>
          <a:xfrm>
            <a:off x="5367123" y="4462417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스토어 메인 사진</a:t>
            </a:r>
            <a:endParaRPr lang="en-US" altLang="ko-KR" sz="1050"/>
          </a:p>
          <a:p>
            <a:pPr algn="ctr"/>
            <a:r>
              <a:rPr lang="ko-KR" altLang="en-US" sz="1050"/>
              <a:t>단독구성 소개 </a:t>
            </a:r>
            <a:r>
              <a:rPr lang="en-US" altLang="ko-KR" sz="1050"/>
              <a:t>&amp; </a:t>
            </a:r>
            <a:r>
              <a:rPr lang="ko-KR" altLang="en-US" sz="1050"/>
              <a:t>선물세트 소개</a:t>
            </a:r>
            <a:r>
              <a:rPr lang="en-US" altLang="ko-KR" sz="1050"/>
              <a:t>&amp; </a:t>
            </a:r>
            <a:r>
              <a:rPr lang="ko-KR" altLang="en-US" sz="1050"/>
              <a:t>리뷰포인트</a:t>
            </a:r>
            <a:r>
              <a:rPr lang="en-US" altLang="ko-KR" sz="1050"/>
              <a:t>X2 </a:t>
            </a:r>
            <a:r>
              <a:rPr lang="ko-KR" altLang="en-US" sz="1050"/>
              <a:t>이벤트 소개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3351784" y="-16292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A6E66-28EC-1A62-C7EB-8EF3665923BE}"/>
              </a:ext>
            </a:extLst>
          </p:cNvPr>
          <p:cNvSpPr txBox="1"/>
          <p:nvPr/>
        </p:nvSpPr>
        <p:spPr>
          <a:xfrm>
            <a:off x="2030062" y="203627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청주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12F1C-1110-660B-8097-06A8A0A15E0F}"/>
              </a:ext>
            </a:extLst>
          </p:cNvPr>
          <p:cNvSpPr txBox="1"/>
          <p:nvPr/>
        </p:nvSpPr>
        <p:spPr>
          <a:xfrm>
            <a:off x="4791758" y="2065210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과실주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69063-4DC0-BEEB-37DF-93F56DFD6D86}"/>
              </a:ext>
            </a:extLst>
          </p:cNvPr>
          <p:cNvSpPr txBox="1"/>
          <p:nvPr/>
        </p:nvSpPr>
        <p:spPr>
          <a:xfrm>
            <a:off x="3400521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증류주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C45FF-6A3A-1944-3661-DC2AE4C39045}"/>
              </a:ext>
            </a:extLst>
          </p:cNvPr>
          <p:cNvSpPr txBox="1"/>
          <p:nvPr/>
        </p:nvSpPr>
        <p:spPr>
          <a:xfrm>
            <a:off x="907293" y="4143365"/>
            <a:ext cx="141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이번 주 술짝 </a:t>
            </a:r>
            <a:r>
              <a:rPr lang="en-US" altLang="ko-KR" sz="1050"/>
              <a:t>PICK</a:t>
            </a:r>
            <a:endParaRPr lang="ko-KR" altLang="en-US" sz="10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9309C-6537-CDED-F1E1-55B42BB2DE39}"/>
              </a:ext>
            </a:extLst>
          </p:cNvPr>
          <p:cNvSpPr txBox="1"/>
          <p:nvPr/>
        </p:nvSpPr>
        <p:spPr>
          <a:xfrm>
            <a:off x="6440670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이벤트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AE77D-E19E-27B0-45A4-846F22B3C666}"/>
              </a:ext>
            </a:extLst>
          </p:cNvPr>
          <p:cNvSpPr txBox="1"/>
          <p:nvPr/>
        </p:nvSpPr>
        <p:spPr>
          <a:xfrm>
            <a:off x="9143999" y="725214"/>
            <a:ext cx="283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상단의 스토어 탭을 누르면 나오는 메인화면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탁주 탭을 누르면 다음장으로 이동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B317EF-8FF0-2D9E-AE88-D32466ED7DE5}"/>
              </a:ext>
            </a:extLst>
          </p:cNvPr>
          <p:cNvSpPr/>
          <p:nvPr/>
        </p:nvSpPr>
        <p:spPr>
          <a:xfrm>
            <a:off x="1373433" y="1936080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8186" y="2782580"/>
            <a:ext cx="2409713" cy="30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다양한 술짝의 전통주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051359" y="2798949"/>
            <a:ext cx="5561353" cy="8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주종별   사진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569626" y="12049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"header"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49246" y="1358093"/>
            <a:ext cx="386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"store-</a:t>
            </a:r>
            <a:r>
              <a:rPr lang="en-US" altLang="ko-KR" i="1"/>
              <a:t>image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81579" y="182536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"store-content"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73787" y="20199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6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8318" y="712282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탁주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49230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직사각형 20"/>
          <p:cNvSpPr/>
          <p:nvPr/>
        </p:nvSpPr>
        <p:spPr>
          <a:xfrm>
            <a:off x="2736069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직사각형 21"/>
          <p:cNvSpPr/>
          <p:nvPr/>
        </p:nvSpPr>
        <p:spPr>
          <a:xfrm>
            <a:off x="4222908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5C3A82-2F1F-6E6E-91E8-AE227DAA842D}"/>
              </a:ext>
            </a:extLst>
          </p:cNvPr>
          <p:cNvSpPr/>
          <p:nvPr/>
        </p:nvSpPr>
        <p:spPr>
          <a:xfrm>
            <a:off x="5709746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6BE026-1FF6-EA70-14E1-AC9DF5C4B134}"/>
              </a:ext>
            </a:extLst>
          </p:cNvPr>
          <p:cNvSpPr/>
          <p:nvPr/>
        </p:nvSpPr>
        <p:spPr>
          <a:xfrm>
            <a:off x="405858" y="1025108"/>
            <a:ext cx="8012927" cy="44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탁주 소개 이미지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55CAB6-A703-AB91-4434-537502F3CE7D}"/>
              </a:ext>
            </a:extLst>
          </p:cNvPr>
          <p:cNvCxnSpPr/>
          <p:nvPr/>
        </p:nvCxnSpPr>
        <p:spPr>
          <a:xfrm>
            <a:off x="126755" y="2017986"/>
            <a:ext cx="903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D35538-FA2C-3AAF-35ED-0D037233E1B0}"/>
              </a:ext>
            </a:extLst>
          </p:cNvPr>
          <p:cNvSpPr txBox="1"/>
          <p:nvPr/>
        </p:nvSpPr>
        <p:spPr>
          <a:xfrm>
            <a:off x="154257" y="1720148"/>
            <a:ext cx="248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80</a:t>
            </a:r>
            <a:r>
              <a:rPr lang="ko-KR" altLang="en-US" sz="1000"/>
              <a:t>건의 결과가 있어요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83F675-1035-8A01-C7DD-1043475EAA6A}"/>
              </a:ext>
            </a:extLst>
          </p:cNvPr>
          <p:cNvSpPr/>
          <p:nvPr/>
        </p:nvSpPr>
        <p:spPr>
          <a:xfrm>
            <a:off x="2659375" y="4274189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E9DBBE-3F4D-7EB5-A86F-4D060A05F946}"/>
              </a:ext>
            </a:extLst>
          </p:cNvPr>
          <p:cNvSpPr/>
          <p:nvPr/>
        </p:nvSpPr>
        <p:spPr>
          <a:xfrm>
            <a:off x="4188406" y="4280756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8F4CC9-998C-E5C3-2730-706093FCD825}"/>
              </a:ext>
            </a:extLst>
          </p:cNvPr>
          <p:cNvSpPr/>
          <p:nvPr/>
        </p:nvSpPr>
        <p:spPr>
          <a:xfrm>
            <a:off x="5731172" y="4339220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894186-59A6-A4AB-6ACA-C03EF6A3D065}"/>
              </a:ext>
            </a:extLst>
          </p:cNvPr>
          <p:cNvSpPr/>
          <p:nvPr/>
        </p:nvSpPr>
        <p:spPr>
          <a:xfrm>
            <a:off x="1265091" y="4280756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D4024E-CFF2-C741-7B13-A7A31B655000}"/>
              </a:ext>
            </a:extLst>
          </p:cNvPr>
          <p:cNvSpPr/>
          <p:nvPr/>
        </p:nvSpPr>
        <p:spPr>
          <a:xfrm>
            <a:off x="1265091" y="3485524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7448F6-6808-2A64-E48B-410D19BDE7BA}"/>
              </a:ext>
            </a:extLst>
          </p:cNvPr>
          <p:cNvSpPr/>
          <p:nvPr/>
        </p:nvSpPr>
        <p:spPr>
          <a:xfrm>
            <a:off x="2701000" y="3478479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95F4A2-F110-D14B-3843-6F1EC33EEB99}"/>
              </a:ext>
            </a:extLst>
          </p:cNvPr>
          <p:cNvSpPr/>
          <p:nvPr/>
        </p:nvSpPr>
        <p:spPr>
          <a:xfrm>
            <a:off x="4284435" y="3491253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1C1B4-897C-1FFB-62FA-95D5F9492922}"/>
              </a:ext>
            </a:extLst>
          </p:cNvPr>
          <p:cNvSpPr/>
          <p:nvPr/>
        </p:nvSpPr>
        <p:spPr>
          <a:xfrm>
            <a:off x="5681403" y="3480743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633BFB-ACDA-97E2-34FD-54A0E21E1286}"/>
              </a:ext>
            </a:extLst>
          </p:cNvPr>
          <p:cNvSpPr/>
          <p:nvPr/>
        </p:nvSpPr>
        <p:spPr>
          <a:xfrm>
            <a:off x="1279605" y="5598372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DBFBBD-2732-303F-AED1-5ABBC90B6F59}"/>
              </a:ext>
            </a:extLst>
          </p:cNvPr>
          <p:cNvSpPr/>
          <p:nvPr/>
        </p:nvSpPr>
        <p:spPr>
          <a:xfrm>
            <a:off x="2715514" y="5591327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DD9EAB-A2AA-85A9-FB9C-E3CC767AE6D7}"/>
              </a:ext>
            </a:extLst>
          </p:cNvPr>
          <p:cNvSpPr/>
          <p:nvPr/>
        </p:nvSpPr>
        <p:spPr>
          <a:xfrm>
            <a:off x="4298949" y="5604101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E401B5-F124-4F3C-D302-CF18CD693EEB}"/>
              </a:ext>
            </a:extLst>
          </p:cNvPr>
          <p:cNvSpPr/>
          <p:nvPr/>
        </p:nvSpPr>
        <p:spPr>
          <a:xfrm>
            <a:off x="5695917" y="5593591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97455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8340" y="202945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탁주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스토어 메인 사진</a:t>
            </a:r>
            <a:endParaRPr lang="en-US" altLang="ko-KR" sz="1050"/>
          </a:p>
          <a:p>
            <a:pPr algn="ctr"/>
            <a:r>
              <a:rPr lang="ko-KR" altLang="en-US" sz="1050"/>
              <a:t>단독구성 소개 </a:t>
            </a:r>
            <a:r>
              <a:rPr lang="en-US" altLang="ko-KR" sz="1050"/>
              <a:t>&amp; </a:t>
            </a:r>
            <a:r>
              <a:rPr lang="ko-KR" altLang="en-US" sz="1050"/>
              <a:t>선물세트 소개</a:t>
            </a:r>
            <a:r>
              <a:rPr lang="en-US" altLang="ko-KR" sz="1050"/>
              <a:t>&amp; </a:t>
            </a:r>
            <a:r>
              <a:rPr lang="ko-KR" altLang="en-US" sz="1050"/>
              <a:t>리뷰포인트</a:t>
            </a:r>
            <a:r>
              <a:rPr lang="en-US" altLang="ko-KR" sz="1050"/>
              <a:t>X2 </a:t>
            </a:r>
            <a:r>
              <a:rPr lang="ko-KR" altLang="en-US" sz="1050"/>
              <a:t>이벤트 소개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6507451" y="1905418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A6E66-28EC-1A62-C7EB-8EF3665923BE}"/>
              </a:ext>
            </a:extLst>
          </p:cNvPr>
          <p:cNvSpPr txBox="1"/>
          <p:nvPr/>
        </p:nvSpPr>
        <p:spPr>
          <a:xfrm>
            <a:off x="2030062" y="203627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청주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12F1C-1110-660B-8097-06A8A0A15E0F}"/>
              </a:ext>
            </a:extLst>
          </p:cNvPr>
          <p:cNvSpPr txBox="1"/>
          <p:nvPr/>
        </p:nvSpPr>
        <p:spPr>
          <a:xfrm>
            <a:off x="4791758" y="2065210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과실주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69063-4DC0-BEEB-37DF-93F56DFD6D86}"/>
              </a:ext>
            </a:extLst>
          </p:cNvPr>
          <p:cNvSpPr txBox="1"/>
          <p:nvPr/>
        </p:nvSpPr>
        <p:spPr>
          <a:xfrm>
            <a:off x="3400521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증류주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9309C-6537-CDED-F1E1-55B42BB2DE39}"/>
              </a:ext>
            </a:extLst>
          </p:cNvPr>
          <p:cNvSpPr txBox="1"/>
          <p:nvPr/>
        </p:nvSpPr>
        <p:spPr>
          <a:xfrm>
            <a:off x="6440670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이벤트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3504184" y="136108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6512" y="2436607"/>
            <a:ext cx="2409713" cy="27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술짝과 함께해요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6512" y="2845397"/>
            <a:ext cx="8634900" cy="8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2+1</a:t>
            </a:r>
            <a:endParaRPr lang="ko-KR" altLang="en-US" sz="1400"/>
          </a:p>
        </p:txBody>
      </p:sp>
      <p:sp>
        <p:nvSpPr>
          <p:cNvPr id="38" name="직사각형 37"/>
          <p:cNvSpPr/>
          <p:nvPr/>
        </p:nvSpPr>
        <p:spPr>
          <a:xfrm>
            <a:off x="376512" y="4112110"/>
            <a:ext cx="8648615" cy="201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작성내용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81964" y="6295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"header"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49246" y="135809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"store-main"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7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19425" y="3033657"/>
            <a:ext cx="1710467" cy="2893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S</a:t>
            </a:r>
            <a:r>
              <a:rPr lang="ko-KR" altLang="en-US" sz="1200">
                <a:solidFill>
                  <a:schemeClr val="tx1"/>
                </a:solidFill>
              </a:rPr>
              <a:t>메인페이지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개인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술짝 스토리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매달 찾아오는 술짝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다양한 술짝의 전통주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술짝과 함께해요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5895" y="3141233"/>
            <a:ext cx="1710467" cy="2786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S</a:t>
            </a:r>
            <a:r>
              <a:rPr lang="ko-KR" altLang="en-US" sz="1200">
                <a:solidFill>
                  <a:schemeClr val="tx1"/>
                </a:solidFill>
              </a:rPr>
              <a:t>정기구독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매달 찾아오는 술짝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좋은 술에 대한 고집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나만의 소믈리에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32955" y="3119719"/>
            <a:ext cx="1710467" cy="3361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S</a:t>
            </a:r>
            <a:r>
              <a:rPr lang="ko-KR" altLang="en-US" sz="1200">
                <a:solidFill>
                  <a:schemeClr val="tx1"/>
                </a:solidFill>
              </a:rPr>
              <a:t>스토어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다양한 술짝의 전통주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탁주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청주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과실주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증류주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이벤트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이번주 술짝 </a:t>
            </a:r>
            <a:r>
              <a:rPr lang="en-US" altLang="ko-KR" sz="1200">
                <a:solidFill>
                  <a:schemeClr val="tx1"/>
                </a:solidFill>
              </a:rPr>
              <a:t>PICK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519134" y="5658525"/>
            <a:ext cx="1635162" cy="253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3506993" y="4615031"/>
            <a:ext cx="1312432" cy="209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028330" y="785308"/>
            <a:ext cx="1710467" cy="1893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개인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회원가입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로그인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장바구니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197750" y="1161826"/>
            <a:ext cx="1138965" cy="2829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원통 26"/>
          <p:cNvSpPr/>
          <p:nvPr/>
        </p:nvSpPr>
        <p:spPr>
          <a:xfrm>
            <a:off x="10542494" y="5373445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주종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대표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9329264" y="6015318"/>
            <a:ext cx="1317222" cy="327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29307" y="249218"/>
            <a:ext cx="1710467" cy="278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개인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장바구니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주문내역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취소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환불내역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리뷰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정보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39780" y="613184"/>
            <a:ext cx="1540135" cy="481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206189" y="299868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7" name="원통 36"/>
          <p:cNvSpPr/>
          <p:nvPr/>
        </p:nvSpPr>
        <p:spPr>
          <a:xfrm>
            <a:off x="186019" y="1585407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38" name="원통 37"/>
          <p:cNvSpPr/>
          <p:nvPr/>
        </p:nvSpPr>
        <p:spPr>
          <a:xfrm>
            <a:off x="2357610" y="248097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탁주</a:t>
            </a:r>
          </a:p>
        </p:txBody>
      </p:sp>
      <p:sp>
        <p:nvSpPr>
          <p:cNvPr id="39" name="원통 38"/>
          <p:cNvSpPr/>
          <p:nvPr/>
        </p:nvSpPr>
        <p:spPr>
          <a:xfrm>
            <a:off x="3682144" y="270286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청주</a:t>
            </a:r>
          </a:p>
        </p:txBody>
      </p:sp>
      <p:sp>
        <p:nvSpPr>
          <p:cNvPr id="40" name="원통 39"/>
          <p:cNvSpPr/>
          <p:nvPr/>
        </p:nvSpPr>
        <p:spPr>
          <a:xfrm>
            <a:off x="2357610" y="1524224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과실주</a:t>
            </a:r>
          </a:p>
        </p:txBody>
      </p:sp>
      <p:sp>
        <p:nvSpPr>
          <p:cNvPr id="41" name="원통 40"/>
          <p:cNvSpPr/>
          <p:nvPr/>
        </p:nvSpPr>
        <p:spPr>
          <a:xfrm>
            <a:off x="3701193" y="1524224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증류주</a:t>
            </a:r>
          </a:p>
        </p:txBody>
      </p:sp>
      <p:sp>
        <p:nvSpPr>
          <p:cNvPr id="42" name="원통 41"/>
          <p:cNvSpPr/>
          <p:nvPr/>
        </p:nvSpPr>
        <p:spPr>
          <a:xfrm>
            <a:off x="5537275" y="876076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주종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대표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173045" y="161365"/>
            <a:ext cx="2904564" cy="267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5185186" y="1094590"/>
            <a:ext cx="215153" cy="889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6519134" y="3728197"/>
            <a:ext cx="1213821" cy="1489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49830" y="462865"/>
            <a:ext cx="17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판매량순</a:t>
            </a:r>
          </a:p>
        </p:txBody>
      </p:sp>
    </p:spTree>
    <p:extLst>
      <p:ext uri="{BB962C8B-B14F-4D97-AF65-F5344CB8AC3E}">
        <p14:creationId xmlns:p14="http://schemas.microsoft.com/office/powerpoint/2010/main" val="348906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41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829</Words>
  <Application>Microsoft Office PowerPoint</Application>
  <PresentationFormat>와이드스크린</PresentationFormat>
  <Paragraphs>329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406-27</dc:creator>
  <cp:lastModifiedBy>406-27</cp:lastModifiedBy>
  <cp:revision>11</cp:revision>
  <dcterms:created xsi:type="dcterms:W3CDTF">2023-04-06T01:24:26Z</dcterms:created>
  <dcterms:modified xsi:type="dcterms:W3CDTF">2023-04-10T03:58:38Z</dcterms:modified>
</cp:coreProperties>
</file>