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packag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Hamming Weight Distribution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 in python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1.4253368471845886E-2</c:v>
                </c:pt>
                <c:pt idx="1">
                  <c:v>0</c:v>
                </c:pt>
                <c:pt idx="2">
                  <c:v>1.0355963030325526E-2</c:v>
                </c:pt>
                <c:pt idx="3">
                  <c:v>0</c:v>
                </c:pt>
                <c:pt idx="4">
                  <c:v>4.7028692327678999E-2</c:v>
                </c:pt>
                <c:pt idx="5">
                  <c:v>0</c:v>
                </c:pt>
                <c:pt idx="6">
                  <c:v>0.19553839872313575</c:v>
                </c:pt>
                <c:pt idx="7">
                  <c:v>0</c:v>
                </c:pt>
                <c:pt idx="8">
                  <c:v>0.47032404142385215</c:v>
                </c:pt>
                <c:pt idx="9">
                  <c:v>0</c:v>
                </c:pt>
                <c:pt idx="10">
                  <c:v>0.19190082031105007</c:v>
                </c:pt>
                <c:pt idx="11">
                  <c:v>0</c:v>
                </c:pt>
                <c:pt idx="12">
                  <c:v>4.6509038268809623E-2</c:v>
                </c:pt>
                <c:pt idx="13">
                  <c:v>0</c:v>
                </c:pt>
                <c:pt idx="14">
                  <c:v>9.9476634126424417E-3</c:v>
                </c:pt>
                <c:pt idx="15">
                  <c:v>0</c:v>
                </c:pt>
                <c:pt idx="16">
                  <c:v>1.4142014030659589E-2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C7-4E7C-9063-307548301D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WorldLand in python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1.0115747495379827E-2</c:v>
                </c:pt>
                <c:pt idx="1">
                  <c:v>0</c:v>
                </c:pt>
                <c:pt idx="2">
                  <c:v>1.4103686411827644E-2</c:v>
                </c:pt>
                <c:pt idx="3">
                  <c:v>0</c:v>
                </c:pt>
                <c:pt idx="4">
                  <c:v>4.7271666180332655E-2</c:v>
                </c:pt>
                <c:pt idx="5">
                  <c:v>0</c:v>
                </c:pt>
                <c:pt idx="6">
                  <c:v>0.19326913724345882</c:v>
                </c:pt>
                <c:pt idx="7">
                  <c:v>0</c:v>
                </c:pt>
                <c:pt idx="8">
                  <c:v>0.46590798560451319</c:v>
                </c:pt>
                <c:pt idx="9">
                  <c:v>0</c:v>
                </c:pt>
                <c:pt idx="10">
                  <c:v>0.18684952825600623</c:v>
                </c:pt>
                <c:pt idx="11">
                  <c:v>0</c:v>
                </c:pt>
                <c:pt idx="12">
                  <c:v>4.9022468631456081E-2</c:v>
                </c:pt>
                <c:pt idx="13">
                  <c:v>0</c:v>
                </c:pt>
                <c:pt idx="14">
                  <c:v>1.6438089679992218E-2</c:v>
                </c:pt>
                <c:pt idx="15">
                  <c:v>0</c:v>
                </c:pt>
                <c:pt idx="16">
                  <c:v>1.7021690497033361E-2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C7-4E7C-9063-307548301D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1475215"/>
        <c:axId val="1351479791"/>
      </c:lineChart>
      <c:catAx>
        <c:axId val="1351475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1479791"/>
        <c:crosses val="autoZero"/>
        <c:auto val="1"/>
        <c:lblAlgn val="ctr"/>
        <c:lblOffset val="100"/>
        <c:noMultiLvlLbl val="0"/>
      </c:catAx>
      <c:valAx>
        <c:axId val="1351479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1475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Hamming Weight Distribution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WorldLand in Go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1.4253368471845886E-2</c:v>
                </c:pt>
                <c:pt idx="1">
                  <c:v>0</c:v>
                </c:pt>
                <c:pt idx="2">
                  <c:v>1.0355963030325526E-2</c:v>
                </c:pt>
                <c:pt idx="3">
                  <c:v>0</c:v>
                </c:pt>
                <c:pt idx="4">
                  <c:v>4.7028692327678999E-2</c:v>
                </c:pt>
                <c:pt idx="5">
                  <c:v>0</c:v>
                </c:pt>
                <c:pt idx="6">
                  <c:v>0.19553839872313575</c:v>
                </c:pt>
                <c:pt idx="7">
                  <c:v>0</c:v>
                </c:pt>
                <c:pt idx="8">
                  <c:v>0.47032404142385215</c:v>
                </c:pt>
                <c:pt idx="9">
                  <c:v>0</c:v>
                </c:pt>
                <c:pt idx="10">
                  <c:v>0.19190082031105007</c:v>
                </c:pt>
                <c:pt idx="11">
                  <c:v>0</c:v>
                </c:pt>
                <c:pt idx="12">
                  <c:v>4.6509038268809623E-2</c:v>
                </c:pt>
                <c:pt idx="13">
                  <c:v>0</c:v>
                </c:pt>
                <c:pt idx="14">
                  <c:v>9.9476634126424417E-3</c:v>
                </c:pt>
                <c:pt idx="15">
                  <c:v>0</c:v>
                </c:pt>
                <c:pt idx="16">
                  <c:v>1.4142014030659589E-2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C7-4E7C-9063-307548301D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WorldLand in python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1.0115747495379827E-2</c:v>
                </c:pt>
                <c:pt idx="1">
                  <c:v>0</c:v>
                </c:pt>
                <c:pt idx="2">
                  <c:v>1.4103686411827644E-2</c:v>
                </c:pt>
                <c:pt idx="3">
                  <c:v>0</c:v>
                </c:pt>
                <c:pt idx="4">
                  <c:v>4.7271666180332655E-2</c:v>
                </c:pt>
                <c:pt idx="5">
                  <c:v>0</c:v>
                </c:pt>
                <c:pt idx="6">
                  <c:v>0.19326913724345882</c:v>
                </c:pt>
                <c:pt idx="7">
                  <c:v>0</c:v>
                </c:pt>
                <c:pt idx="8">
                  <c:v>0.46590798560451319</c:v>
                </c:pt>
                <c:pt idx="9">
                  <c:v>0</c:v>
                </c:pt>
                <c:pt idx="10">
                  <c:v>0.18684952825600623</c:v>
                </c:pt>
                <c:pt idx="11">
                  <c:v>0</c:v>
                </c:pt>
                <c:pt idx="12">
                  <c:v>4.9022468631456081E-2</c:v>
                </c:pt>
                <c:pt idx="13">
                  <c:v>0</c:v>
                </c:pt>
                <c:pt idx="14">
                  <c:v>1.6438089679992218E-2</c:v>
                </c:pt>
                <c:pt idx="15">
                  <c:v>0</c:v>
                </c:pt>
                <c:pt idx="16">
                  <c:v>1.7021690497033361E-2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C7-4E7C-9063-307548301DF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WorldLand in Go2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1.4485801995395241E-2</c:v>
                </c:pt>
                <c:pt idx="1">
                  <c:v>0</c:v>
                </c:pt>
                <c:pt idx="2">
                  <c:v>1.6884113584036839E-2</c:v>
                </c:pt>
                <c:pt idx="3">
                  <c:v>0</c:v>
                </c:pt>
                <c:pt idx="4">
                  <c:v>4.7870299309286261E-2</c:v>
                </c:pt>
                <c:pt idx="5">
                  <c:v>0</c:v>
                </c:pt>
                <c:pt idx="6">
                  <c:v>0.19157712970069071</c:v>
                </c:pt>
                <c:pt idx="7">
                  <c:v>0</c:v>
                </c:pt>
                <c:pt idx="8">
                  <c:v>0.46623177283192635</c:v>
                </c:pt>
                <c:pt idx="9">
                  <c:v>0</c:v>
                </c:pt>
                <c:pt idx="10">
                  <c:v>0.18294320798158098</c:v>
                </c:pt>
                <c:pt idx="11">
                  <c:v>0</c:v>
                </c:pt>
                <c:pt idx="12">
                  <c:v>4.8445894090560243E-2</c:v>
                </c:pt>
                <c:pt idx="13">
                  <c:v>0</c:v>
                </c:pt>
                <c:pt idx="14">
                  <c:v>1.5828856485034536E-2</c:v>
                </c:pt>
                <c:pt idx="15">
                  <c:v>0</c:v>
                </c:pt>
                <c:pt idx="16">
                  <c:v>1.5732924021488872E-2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F5-48A4-AA6F-A986928671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1475215"/>
        <c:axId val="1351479791"/>
      </c:lineChart>
      <c:catAx>
        <c:axId val="1351475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1479791"/>
        <c:crosses val="autoZero"/>
        <c:auto val="1"/>
        <c:lblAlgn val="ctr"/>
        <c:lblOffset val="100"/>
        <c:noMultiLvlLbl val="0"/>
      </c:catAx>
      <c:valAx>
        <c:axId val="1351479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1475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5A57-203F-4152-BC91-0CB2739AB2F1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A707-D57C-4972-8024-15871B456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51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5A57-203F-4152-BC91-0CB2739AB2F1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A707-D57C-4972-8024-15871B456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41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5A57-203F-4152-BC91-0CB2739AB2F1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A707-D57C-4972-8024-15871B456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56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5A57-203F-4152-BC91-0CB2739AB2F1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A707-D57C-4972-8024-15871B456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33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5A57-203F-4152-BC91-0CB2739AB2F1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A707-D57C-4972-8024-15871B456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99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5A57-203F-4152-BC91-0CB2739AB2F1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A707-D57C-4972-8024-15871B456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56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5A57-203F-4152-BC91-0CB2739AB2F1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A707-D57C-4972-8024-15871B456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9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5A57-203F-4152-BC91-0CB2739AB2F1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A707-D57C-4972-8024-15871B456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7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5A57-203F-4152-BC91-0CB2739AB2F1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A707-D57C-4972-8024-15871B456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98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5A57-203F-4152-BC91-0CB2739AB2F1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A707-D57C-4972-8024-15871B456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9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5A57-203F-4152-BC91-0CB2739AB2F1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A707-D57C-4972-8024-15871B456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56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65A57-203F-4152-BC91-0CB2739AB2F1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7A707-D57C-4972-8024-15871B456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30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ecc/ETH-ECC/blob/master/consensus/eccpow/LDPCDecoder.go" TargetMode="External"/><Relationship Id="rId2" Type="http://schemas.openxmlformats.org/officeDocument/2006/relationships/hyperlink" Target="https://github.com/cryptoecc/ECCPoW/blob/master/Blockchain/decoder/LDPC.cp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difficulty analysis of </a:t>
            </a:r>
            <a:r>
              <a:rPr lang="en-US" altLang="ko-K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WorldLand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consensus algorithm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878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2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1018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2) we aim to verify the mining probability by reproducing the decoding simulation</a:t>
            </a:r>
          </a:p>
          <a:p>
            <a:pPr>
              <a:lnSpc>
                <a:spcPct val="100000"/>
              </a:lnSpc>
            </a:pP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we conclude that current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WorldLand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based on ETH-ECC Go implementation, we try to simulate with the python implementation of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WorldLand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python is two slow to simulate </a:t>
            </a:r>
            <a:r>
              <a:rPr lang="en-US" altLang="ko-K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32 code.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implemented a Go simulation code using the source code of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WorldLand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39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2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13048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2-1: compare with python implementation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for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(16, 3, 4, 20, 0.01) is equivalent to that of python implementation.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83909"/>
              </p:ext>
            </p:extLst>
          </p:nvPr>
        </p:nvGraphicFramePr>
        <p:xfrm>
          <a:off x="838200" y="2716773"/>
          <a:ext cx="10515600" cy="117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24776358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8169952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25189324"/>
                    </a:ext>
                  </a:extLst>
                </a:gridCol>
              </a:tblGrid>
              <a:tr h="58796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WorldLand</a:t>
                      </a:r>
                      <a:r>
                        <a:rPr lang="en-US" altLang="ko-KR" dirty="0" smtClean="0"/>
                        <a:t> in Go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WorldLand</a:t>
                      </a:r>
                      <a:r>
                        <a:rPr lang="en-US" altLang="ko-KR" baseline="0" dirty="0" smtClean="0"/>
                        <a:t> in python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92542"/>
                  </a:ext>
                </a:extLst>
              </a:tr>
              <a:tr h="587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Decoding probability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0.0010424 (1.0424e-3)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0.0010281</a:t>
                      </a:r>
                      <a:r>
                        <a:rPr lang="en-US" altLang="ko-KR" baseline="0" dirty="0" smtClean="0"/>
                        <a:t> (1.0281e-3)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904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89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1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Hamming weight distributions are similar.</a:t>
            </a:r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4199518128"/>
              </p:ext>
            </p:extLst>
          </p:nvPr>
        </p:nvGraphicFramePr>
        <p:xfrm>
          <a:off x="1435100" y="2320414"/>
          <a:ext cx="9321800" cy="3965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376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2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13048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2-2: compare with difficulty table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for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(32, 3, 4, 20, 0.01)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too 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values in current table.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517428"/>
              </p:ext>
            </p:extLst>
          </p:nvPr>
        </p:nvGraphicFramePr>
        <p:xfrm>
          <a:off x="838200" y="3130474"/>
          <a:ext cx="11027487" cy="3056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119">
                  <a:extLst>
                    <a:ext uri="{9D8B030D-6E8A-4147-A177-3AD203B41FA5}">
                      <a16:colId xmlns:a16="http://schemas.microsoft.com/office/drawing/2014/main" val="2247763581"/>
                    </a:ext>
                  </a:extLst>
                </a:gridCol>
                <a:gridCol w="4637684">
                  <a:extLst>
                    <a:ext uri="{9D8B030D-6E8A-4147-A177-3AD203B41FA5}">
                      <a16:colId xmlns:a16="http://schemas.microsoft.com/office/drawing/2014/main" val="2881699520"/>
                    </a:ext>
                  </a:extLst>
                </a:gridCol>
                <a:gridCol w="4637684">
                  <a:extLst>
                    <a:ext uri="{9D8B030D-6E8A-4147-A177-3AD203B41FA5}">
                      <a16:colId xmlns:a16="http://schemas.microsoft.com/office/drawing/2014/main" val="252781205"/>
                    </a:ext>
                  </a:extLst>
                </a:gridCol>
              </a:tblGrid>
              <a:tr h="58796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WorldLand</a:t>
                      </a:r>
                      <a:r>
                        <a:rPr lang="en-US" altLang="ko-KR" dirty="0" smtClean="0"/>
                        <a:t> in Go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Difficulty Table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92542"/>
                  </a:ext>
                </a:extLst>
              </a:tr>
              <a:tr h="587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Decoding probability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2.525e-7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Unknown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904380"/>
                  </a:ext>
                </a:extLst>
              </a:tr>
              <a:tr h="587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Mining probability (from 10 to 22)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2.525e-7 * 0.94059 = 3.4656</a:t>
                      </a:r>
                      <a:r>
                        <a:rPr lang="en-US" altLang="ko-KR" b="1" baseline="0" dirty="0" smtClean="0"/>
                        <a:t>e-7</a:t>
                      </a:r>
                      <a:endParaRPr lang="ko-KR" altLang="en-US" b="1" dirty="0" smtClean="0"/>
                    </a:p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3.077970e-05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77385"/>
                  </a:ext>
                </a:extLst>
              </a:tr>
              <a:tr h="5879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Mining probability (from 16 to 16)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2.525e-7 *</a:t>
                      </a:r>
                      <a:r>
                        <a:rPr lang="en-US" altLang="ko-KR" b="1" baseline="0" dirty="0" smtClean="0"/>
                        <a:t> 0.21782 = 5.5e-8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9.684650e-06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385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114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24809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Decoding algorithm in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WorldLand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implemenation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different with original </a:t>
            </a:r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(theoretical) implementation.</a:t>
            </a: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could not reproduce the simulation for generating the difficulty table in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WorldLand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52480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7306"/>
          </a:xfrm>
        </p:spPr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need for easier difficulty level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of current difficulty levels (easiest 4 levels):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268537"/>
              </p:ext>
            </p:extLst>
          </p:nvPr>
        </p:nvGraphicFramePr>
        <p:xfrm>
          <a:off x="838200" y="2872931"/>
          <a:ext cx="10515599" cy="256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948">
                  <a:extLst>
                    <a:ext uri="{9D8B030D-6E8A-4147-A177-3AD203B41FA5}">
                      <a16:colId xmlns:a16="http://schemas.microsoft.com/office/drawing/2014/main" val="4020279099"/>
                    </a:ext>
                  </a:extLst>
                </a:gridCol>
                <a:gridCol w="540774">
                  <a:extLst>
                    <a:ext uri="{9D8B030D-6E8A-4147-A177-3AD203B41FA5}">
                      <a16:colId xmlns:a16="http://schemas.microsoft.com/office/drawing/2014/main" val="3403283978"/>
                    </a:ext>
                  </a:extLst>
                </a:gridCol>
                <a:gridCol w="540774">
                  <a:extLst>
                    <a:ext uri="{9D8B030D-6E8A-4147-A177-3AD203B41FA5}">
                      <a16:colId xmlns:a16="http://schemas.microsoft.com/office/drawing/2014/main" val="1415541147"/>
                    </a:ext>
                  </a:extLst>
                </a:gridCol>
                <a:gridCol w="540774">
                  <a:extLst>
                    <a:ext uri="{9D8B030D-6E8A-4147-A177-3AD203B41FA5}">
                      <a16:colId xmlns:a16="http://schemas.microsoft.com/office/drawing/2014/main" val="3151429878"/>
                    </a:ext>
                  </a:extLst>
                </a:gridCol>
                <a:gridCol w="1743587">
                  <a:extLst>
                    <a:ext uri="{9D8B030D-6E8A-4147-A177-3AD203B41FA5}">
                      <a16:colId xmlns:a16="http://schemas.microsoft.com/office/drawing/2014/main" val="3411604246"/>
                    </a:ext>
                  </a:extLst>
                </a:gridCol>
                <a:gridCol w="1743587">
                  <a:extLst>
                    <a:ext uri="{9D8B030D-6E8A-4147-A177-3AD203B41FA5}">
                      <a16:colId xmlns:a16="http://schemas.microsoft.com/office/drawing/2014/main" val="46128123"/>
                    </a:ext>
                  </a:extLst>
                </a:gridCol>
                <a:gridCol w="1743587">
                  <a:extLst>
                    <a:ext uri="{9D8B030D-6E8A-4147-A177-3AD203B41FA5}">
                      <a16:colId xmlns:a16="http://schemas.microsoft.com/office/drawing/2014/main" val="249237608"/>
                    </a:ext>
                  </a:extLst>
                </a:gridCol>
                <a:gridCol w="1071716">
                  <a:extLst>
                    <a:ext uri="{9D8B030D-6E8A-4147-A177-3AD203B41FA5}">
                      <a16:colId xmlns:a16="http://schemas.microsoft.com/office/drawing/2014/main" val="3139415913"/>
                    </a:ext>
                  </a:extLst>
                </a:gridCol>
                <a:gridCol w="1737852">
                  <a:extLst>
                    <a:ext uri="{9D8B030D-6E8A-4147-A177-3AD203B41FA5}">
                      <a16:colId xmlns:a16="http://schemas.microsoft.com/office/drawing/2014/main" val="1228594253"/>
                    </a:ext>
                  </a:extLst>
                </a:gridCol>
              </a:tblGrid>
              <a:tr h="75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level</a:t>
                      </a:r>
                      <a:endParaRPr lang="ko-KR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ko-KR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wc</a:t>
                      </a:r>
                      <a:endParaRPr lang="ko-KR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</a:t>
                      </a:r>
                      <a:endParaRPr lang="ko-KR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decisionFrom</a:t>
                      </a:r>
                      <a:endParaRPr lang="ko-KR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decisionTo</a:t>
                      </a:r>
                      <a:endParaRPr lang="ko-KR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decision</a:t>
                      </a:r>
                      <a:r>
                        <a:rPr lang="en-US" altLang="ko-KR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endParaRPr lang="ko-KR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  <a:endParaRPr lang="ko-KR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miningProb</a:t>
                      </a:r>
                      <a:endParaRPr lang="ko-KR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1857690"/>
                  </a:ext>
                </a:extLst>
              </a:tr>
              <a:tr h="453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0.329111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3.077970e-05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57161"/>
                  </a:ext>
                </a:extLst>
              </a:tr>
              <a:tr h="453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0.329111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3.077970e-05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2720354"/>
                  </a:ext>
                </a:extLst>
              </a:tr>
              <a:tr h="453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0.329111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2.023220e-05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604647"/>
                  </a:ext>
                </a:extLst>
              </a:tr>
              <a:tr h="453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0.329111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9.684650e-06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70534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535564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length of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codewords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1s in a column/row of the parity check matrix.</a:t>
            </a:r>
          </a:p>
          <a:p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decisionFrom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decisionTo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minimum/maximum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amming weight of a target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codeword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miningProb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corresponding mining success probability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7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509" y="1737135"/>
            <a:ext cx="6786575" cy="386002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94993" y="2166735"/>
                <a:ext cx="4424516" cy="300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 smtClean="0"/>
                  <a:t>:</a:t>
                </a:r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n-US" altLang="ko-KR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codeword</a:t>
                </a:r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PCM,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 smtClean="0"/>
                  <a:t> : </a:t>
                </a:r>
                <a:r>
                  <a:rPr lang="en-US" altLang="ko-KR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Gallargar</a:t>
                </a:r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regular parity check matrix with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Difficulty condition: check that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err="1" smtClean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decisionFrom</a:t>
                </a:r>
                <a:r>
                  <a:rPr lang="en-US" altLang="ko-KR" dirty="0" smtClean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decisionTo</a:t>
                </a:r>
                <a:endParaRPr lang="ko-KR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93" y="2166735"/>
                <a:ext cx="4424516" cy="3000821"/>
              </a:xfrm>
              <a:prstGeom prst="rect">
                <a:avLst/>
              </a:prstGeom>
              <a:blipFill>
                <a:blip r:embed="rId3"/>
                <a:stretch>
                  <a:fillRect l="-1241" r="-552" b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5321901" y="5597157"/>
            <a:ext cx="5284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01600" algn="ctr">
              <a:spcAft>
                <a:spcPts val="0"/>
              </a:spcAft>
            </a:pPr>
            <a:r>
              <a:rPr lang="en-US" altLang="ko-KR" dirty="0">
                <a:latin typeface="Times New Roman" panose="02020603050405020304" pitchFamily="18" charset="0"/>
              </a:rPr>
              <a:t>Fig. 1. The overall scheme of </a:t>
            </a:r>
            <a:r>
              <a:rPr lang="en-US" altLang="ko-KR" dirty="0" smtClean="0">
                <a:latin typeface="Times New Roman" panose="02020603050405020304" pitchFamily="18" charset="0"/>
              </a:rPr>
              <a:t>the consensus algorithm</a:t>
            </a:r>
            <a:endParaRPr lang="ko-KR" altLang="ko-KR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32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993" y="2166735"/>
            <a:ext cx="447845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consensus algorithm based on an iterative decoding algorithm of low density parity check (LDPC) 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nodes and check nodes exchange messages (or probabilities) iteratively, until find a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codeword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or reach to the maximum number of iteration.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" r="18017" b="14291"/>
          <a:stretch/>
        </p:blipFill>
        <p:spPr bwMode="auto">
          <a:xfrm>
            <a:off x="4965290" y="1789225"/>
            <a:ext cx="7042580" cy="368734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6412256" y="5661234"/>
            <a:ext cx="355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Fig. 2</a:t>
            </a:r>
            <a:r>
              <a:rPr lang="en-US" altLang="ko-KR" dirty="0">
                <a:latin typeface="Times New Roman" panose="02020603050405020304" pitchFamily="18" charset="0"/>
              </a:rPr>
              <a:t>. The detail of the decoder </a:t>
            </a:r>
            <a:r>
              <a:rPr lang="en-US" altLang="ko-KR" dirty="0" smtClean="0">
                <a:latin typeface="Times New Roman" panose="02020603050405020304" pitchFamily="18" charset="0"/>
              </a:rPr>
              <a:t>part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71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313757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Question) mining probability is too low.</a:t>
            </a:r>
          </a:p>
          <a:p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{mining} =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{decoding success &amp; met difficulty condition}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iterative decoding is known for its high decoding success probability. But the mining probability (3e-5 for ¾ rate code) seems too low here.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209465"/>
              </p:ext>
            </p:extLst>
          </p:nvPr>
        </p:nvGraphicFramePr>
        <p:xfrm>
          <a:off x="838200" y="4347773"/>
          <a:ext cx="10515599" cy="166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948">
                  <a:extLst>
                    <a:ext uri="{9D8B030D-6E8A-4147-A177-3AD203B41FA5}">
                      <a16:colId xmlns:a16="http://schemas.microsoft.com/office/drawing/2014/main" val="4020279099"/>
                    </a:ext>
                  </a:extLst>
                </a:gridCol>
                <a:gridCol w="540774">
                  <a:extLst>
                    <a:ext uri="{9D8B030D-6E8A-4147-A177-3AD203B41FA5}">
                      <a16:colId xmlns:a16="http://schemas.microsoft.com/office/drawing/2014/main" val="3403283978"/>
                    </a:ext>
                  </a:extLst>
                </a:gridCol>
                <a:gridCol w="540774">
                  <a:extLst>
                    <a:ext uri="{9D8B030D-6E8A-4147-A177-3AD203B41FA5}">
                      <a16:colId xmlns:a16="http://schemas.microsoft.com/office/drawing/2014/main" val="1415541147"/>
                    </a:ext>
                  </a:extLst>
                </a:gridCol>
                <a:gridCol w="540774">
                  <a:extLst>
                    <a:ext uri="{9D8B030D-6E8A-4147-A177-3AD203B41FA5}">
                      <a16:colId xmlns:a16="http://schemas.microsoft.com/office/drawing/2014/main" val="3151429878"/>
                    </a:ext>
                  </a:extLst>
                </a:gridCol>
                <a:gridCol w="1743587">
                  <a:extLst>
                    <a:ext uri="{9D8B030D-6E8A-4147-A177-3AD203B41FA5}">
                      <a16:colId xmlns:a16="http://schemas.microsoft.com/office/drawing/2014/main" val="3411604246"/>
                    </a:ext>
                  </a:extLst>
                </a:gridCol>
                <a:gridCol w="1743587">
                  <a:extLst>
                    <a:ext uri="{9D8B030D-6E8A-4147-A177-3AD203B41FA5}">
                      <a16:colId xmlns:a16="http://schemas.microsoft.com/office/drawing/2014/main" val="46128123"/>
                    </a:ext>
                  </a:extLst>
                </a:gridCol>
                <a:gridCol w="1743587">
                  <a:extLst>
                    <a:ext uri="{9D8B030D-6E8A-4147-A177-3AD203B41FA5}">
                      <a16:colId xmlns:a16="http://schemas.microsoft.com/office/drawing/2014/main" val="249237608"/>
                    </a:ext>
                  </a:extLst>
                </a:gridCol>
                <a:gridCol w="1071716">
                  <a:extLst>
                    <a:ext uri="{9D8B030D-6E8A-4147-A177-3AD203B41FA5}">
                      <a16:colId xmlns:a16="http://schemas.microsoft.com/office/drawing/2014/main" val="3139415913"/>
                    </a:ext>
                  </a:extLst>
                </a:gridCol>
                <a:gridCol w="1737852">
                  <a:extLst>
                    <a:ext uri="{9D8B030D-6E8A-4147-A177-3AD203B41FA5}">
                      <a16:colId xmlns:a16="http://schemas.microsoft.com/office/drawing/2014/main" val="1228594253"/>
                    </a:ext>
                  </a:extLst>
                </a:gridCol>
              </a:tblGrid>
              <a:tr h="75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level</a:t>
                      </a:r>
                      <a:endParaRPr lang="ko-KR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ko-KR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wc</a:t>
                      </a:r>
                      <a:endParaRPr lang="ko-KR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</a:t>
                      </a:r>
                      <a:endParaRPr lang="ko-KR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decisionFrom</a:t>
                      </a:r>
                      <a:endParaRPr lang="ko-KR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decisionTo</a:t>
                      </a:r>
                      <a:endParaRPr lang="ko-KR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decision</a:t>
                      </a:r>
                      <a:r>
                        <a:rPr lang="en-US" altLang="ko-KR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endParaRPr lang="ko-KR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  <a:endParaRPr lang="ko-KR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miningProb</a:t>
                      </a:r>
                      <a:endParaRPr lang="ko-KR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1857690"/>
                  </a:ext>
                </a:extLst>
              </a:tr>
              <a:tr h="453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0.329111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3.077970e-05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57161"/>
                  </a:ext>
                </a:extLst>
              </a:tr>
              <a:tr h="453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0.329111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3.077970e-05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2720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25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1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24809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1) we aim to verify the source code of LDPC decoder part</a:t>
            </a:r>
          </a:p>
          <a:p>
            <a:pPr>
              <a:lnSpc>
                <a:spcPct val="100000"/>
              </a:lnSpc>
            </a:pP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found that original C++ implementation</a:t>
            </a:r>
            <a:r>
              <a:rPr lang="en-US" altLang="ko-KR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Go implementation in WorldLand</a:t>
            </a:r>
            <a:r>
              <a:rPr lang="en-US" altLang="ko-KR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9711" y="6213988"/>
            <a:ext cx="8227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1) </a:t>
            </a:r>
            <a:r>
              <a:rPr lang="en-US" altLang="ko-KR" sz="1400" dirty="0" smtClean="0">
                <a:hlinkClick r:id="rId2"/>
              </a:rPr>
              <a:t>https://github.com/cryptoecc/ECCPoW/blob/master/Blockchain/decoder/LDPC.cpp</a:t>
            </a:r>
            <a:endParaRPr lang="en-US" altLang="ko-KR" sz="1400" dirty="0" smtClean="0"/>
          </a:p>
          <a:p>
            <a:r>
              <a:rPr lang="en-US" altLang="ko-KR" sz="1400" dirty="0" smtClean="0"/>
              <a:t>2) </a:t>
            </a:r>
            <a:r>
              <a:rPr lang="en-US" altLang="ko-KR" sz="1400" dirty="0" smtClean="0">
                <a:hlinkClick r:id="rId3"/>
              </a:rPr>
              <a:t>https://github.com/cryptoecc/ETH-ECC/blob/master/consensus/eccpow/LDPCDecoder.go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69924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1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928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computing part for check-to-variable (C2V) messages, C++ implementation updates all C2V messages from </a:t>
            </a:r>
            <a:r>
              <a:rPr lang="en-US" altLang="ko-K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check nodes. (As the way LDPC does)</a:t>
            </a:r>
          </a:p>
          <a:p>
            <a:pPr>
              <a:lnSpc>
                <a:spcPct val="10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Go implementation in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WorldLand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updates C2V messages only from first </a:t>
            </a:r>
            <a:r>
              <a:rPr lang="en-US" altLang="ko-KR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check nodes.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165150"/>
              </p:ext>
            </p:extLst>
          </p:nvPr>
        </p:nvGraphicFramePr>
        <p:xfrm>
          <a:off x="0" y="2949678"/>
          <a:ext cx="12192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76967435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41006230"/>
                    </a:ext>
                  </a:extLst>
                </a:gridCol>
              </a:tblGrid>
              <a:tr h="334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C++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034286"/>
                  </a:ext>
                </a:extLst>
              </a:tr>
              <a:tr h="1294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for (k = 0; </a:t>
                      </a:r>
                      <a:r>
                        <a:rPr lang="en-US" altLang="ko-KR" sz="1200" b="1" dirty="0" smtClean="0"/>
                        <a:t>k &lt; this-&gt;redundancy</a:t>
                      </a:r>
                      <a:r>
                        <a:rPr lang="en-US" altLang="ko-KR" sz="1200" dirty="0" smtClean="0"/>
                        <a:t>; k++) {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 for (l = 0; l &lt; this-&gt;</a:t>
                      </a:r>
                      <a:r>
                        <a:rPr lang="en-US" altLang="ko-KR" sz="1200" dirty="0" err="1" smtClean="0"/>
                        <a:t>row_deg</a:t>
                      </a:r>
                      <a:r>
                        <a:rPr lang="en-US" altLang="ko-KR" sz="1200" dirty="0" smtClean="0"/>
                        <a:t>; l++)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{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     temp3 = 0.0;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     sign = 1;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     for (m = 0; m &lt; this-&gt;</a:t>
                      </a:r>
                      <a:r>
                        <a:rPr lang="en-US" altLang="ko-KR" sz="1200" dirty="0" err="1" smtClean="0"/>
                        <a:t>row_deg</a:t>
                      </a:r>
                      <a:r>
                        <a:rPr lang="en-US" altLang="ko-KR" sz="1200" dirty="0" smtClean="0"/>
                        <a:t>; m++)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{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           </a:t>
                      </a:r>
                      <a:r>
                        <a:rPr lang="en-US" altLang="ko-KR" sz="1200" dirty="0" smtClean="0"/>
                        <a:t>if (m != l) {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           </a:t>
                      </a:r>
                      <a:r>
                        <a:rPr lang="en-US" altLang="ko-KR" sz="1200" dirty="0" smtClean="0"/>
                        <a:t>temp3=temp3+func_f(</a:t>
                      </a:r>
                      <a:r>
                        <a:rPr lang="en-US" altLang="ko-KR" sz="1200" dirty="0" err="1" smtClean="0"/>
                        <a:t>fabs</a:t>
                      </a:r>
                      <a:r>
                        <a:rPr lang="en-US" altLang="ko-KR" sz="1200" dirty="0" smtClean="0"/>
                        <a:t>(this-&gt;</a:t>
                      </a:r>
                      <a:r>
                        <a:rPr lang="en-US" altLang="ko-KR" sz="1200" dirty="0" err="1" smtClean="0"/>
                        <a:t>LRqtl</a:t>
                      </a:r>
                      <a:r>
                        <a:rPr lang="en-US" altLang="ko-KR" sz="1200" dirty="0" smtClean="0"/>
                        <a:t>[this-&gt;</a:t>
                      </a:r>
                      <a:r>
                        <a:rPr lang="en-US" altLang="ko-KR" sz="1200" dirty="0" err="1" smtClean="0"/>
                        <a:t>col_in_row</a:t>
                      </a:r>
                      <a:r>
                        <a:rPr lang="en-US" altLang="ko-KR" sz="1200" dirty="0" smtClean="0"/>
                        <a:t>[m][k]][k]));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           </a:t>
                      </a:r>
                      <a:r>
                        <a:rPr lang="en-US" altLang="ko-KR" sz="1200" dirty="0" smtClean="0"/>
                        <a:t>if (this-&gt;</a:t>
                      </a:r>
                      <a:r>
                        <a:rPr lang="en-US" altLang="ko-KR" sz="1200" dirty="0" err="1" smtClean="0"/>
                        <a:t>LRqtl</a:t>
                      </a:r>
                      <a:r>
                        <a:rPr lang="en-US" altLang="ko-KR" sz="1200" dirty="0" smtClean="0"/>
                        <a:t>[this-&gt;</a:t>
                      </a:r>
                      <a:r>
                        <a:rPr lang="en-US" altLang="ko-KR" sz="1200" dirty="0" err="1" smtClean="0"/>
                        <a:t>col_in_row</a:t>
                      </a:r>
                      <a:r>
                        <a:rPr lang="en-US" altLang="ko-KR" sz="1200" dirty="0" smtClean="0"/>
                        <a:t>[m][k]][k] &gt; 0.0)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               </a:t>
                      </a:r>
                      <a:r>
                        <a:rPr lang="en-US" altLang="ko-KR" sz="1200" dirty="0" err="1" smtClean="0"/>
                        <a:t>temp_sign</a:t>
                      </a:r>
                      <a:r>
                        <a:rPr lang="en-US" altLang="ko-KR" sz="1200" dirty="0" smtClean="0"/>
                        <a:t> = 1.0;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         else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             </a:t>
                      </a:r>
                      <a:r>
                        <a:rPr lang="en-US" altLang="ko-KR" sz="1200" dirty="0" err="1" smtClean="0"/>
                        <a:t>temp_sign</a:t>
                      </a:r>
                      <a:r>
                        <a:rPr lang="en-US" altLang="ko-KR" sz="1200" dirty="0" smtClean="0"/>
                        <a:t> = -1.0;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         sign = sign * </a:t>
                      </a:r>
                      <a:r>
                        <a:rPr lang="en-US" altLang="ko-KR" sz="1200" dirty="0" err="1" smtClean="0"/>
                        <a:t>temp_sign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         }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     }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     magnitude = </a:t>
                      </a:r>
                      <a:r>
                        <a:rPr lang="en-US" altLang="ko-KR" sz="1200" dirty="0" err="1" smtClean="0"/>
                        <a:t>func_f</a:t>
                      </a:r>
                      <a:r>
                        <a:rPr lang="en-US" altLang="ko-KR" sz="1200" dirty="0" smtClean="0"/>
                        <a:t>(temp3);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     this-&gt;</a:t>
                      </a:r>
                      <a:r>
                        <a:rPr lang="en-US" altLang="ko-KR" sz="1200" dirty="0" err="1" smtClean="0"/>
                        <a:t>LRrtl</a:t>
                      </a:r>
                      <a:r>
                        <a:rPr lang="en-US" altLang="ko-KR" sz="1200" dirty="0" smtClean="0"/>
                        <a:t>[this-&gt;</a:t>
                      </a:r>
                      <a:r>
                        <a:rPr lang="en-US" altLang="ko-KR" sz="1200" dirty="0" err="1" smtClean="0"/>
                        <a:t>col_in_row</a:t>
                      </a:r>
                      <a:r>
                        <a:rPr lang="en-US" altLang="ko-KR" sz="1200" dirty="0" smtClean="0"/>
                        <a:t>[l][k]][k] = </a:t>
                      </a:r>
                      <a:r>
                        <a:rPr lang="en-US" altLang="ko-KR" sz="1200" dirty="0" err="1" smtClean="0"/>
                        <a:t>infinity_test</a:t>
                      </a:r>
                      <a:r>
                        <a:rPr lang="en-US" altLang="ko-KR" sz="1200" dirty="0" smtClean="0"/>
                        <a:t>(sign*magnitude);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 }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}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for k := 0; </a:t>
                      </a:r>
                      <a:r>
                        <a:rPr lang="en-US" altLang="ko-KR" sz="1200" b="1" dirty="0" smtClean="0"/>
                        <a:t>k &lt; </a:t>
                      </a:r>
                      <a:r>
                        <a:rPr lang="en-US" altLang="ko-KR" sz="1200" b="1" dirty="0" err="1" smtClean="0"/>
                        <a:t>parameters.wr</a:t>
                      </a:r>
                      <a:r>
                        <a:rPr lang="en-US" altLang="ko-KR" sz="1200" dirty="0" smtClean="0"/>
                        <a:t>; k++ {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   </a:t>
                      </a:r>
                      <a:r>
                        <a:rPr lang="en-US" altLang="ko-KR" sz="1200" dirty="0" smtClean="0"/>
                        <a:t>for l := 0; l &lt; </a:t>
                      </a:r>
                      <a:r>
                        <a:rPr lang="en-US" altLang="ko-KR" sz="1200" dirty="0" err="1" smtClean="0"/>
                        <a:t>parameters.wr</a:t>
                      </a:r>
                      <a:r>
                        <a:rPr lang="en-US" altLang="ko-KR" sz="1200" dirty="0" smtClean="0"/>
                        <a:t>; l++ {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       </a:t>
                      </a:r>
                      <a:r>
                        <a:rPr lang="en-US" altLang="ko-KR" sz="1200" dirty="0" smtClean="0"/>
                        <a:t>temp3 := 0.0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       </a:t>
                      </a:r>
                      <a:r>
                        <a:rPr lang="en-US" altLang="ko-KR" sz="1200" dirty="0" smtClean="0"/>
                        <a:t>sign := 1.0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       </a:t>
                      </a:r>
                      <a:r>
                        <a:rPr lang="en-US" altLang="ko-KR" sz="1200" dirty="0" err="1" smtClean="0"/>
                        <a:t>tempSign</a:t>
                      </a:r>
                      <a:r>
                        <a:rPr lang="en-US" altLang="ko-KR" sz="1200" dirty="0" smtClean="0"/>
                        <a:t> := 0.0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     for m := 0; m &lt; </a:t>
                      </a:r>
                      <a:r>
                        <a:rPr lang="en-US" altLang="ko-KR" sz="1200" dirty="0" err="1" smtClean="0"/>
                        <a:t>parameters.wr</a:t>
                      </a:r>
                      <a:r>
                        <a:rPr lang="en-US" altLang="ko-KR" sz="1200" dirty="0" smtClean="0"/>
                        <a:t>; m++ {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           </a:t>
                      </a:r>
                      <a:r>
                        <a:rPr lang="en-US" altLang="ko-KR" sz="1200" dirty="0" smtClean="0"/>
                        <a:t>if m != l {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               </a:t>
                      </a:r>
                      <a:r>
                        <a:rPr lang="en-US" altLang="ko-KR" sz="1200" dirty="0" smtClean="0"/>
                        <a:t>temp3 = temp3 + </a:t>
                      </a:r>
                      <a:r>
                        <a:rPr lang="en-US" altLang="ko-KR" sz="1200" dirty="0" err="1" smtClean="0"/>
                        <a:t>funcF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math.Abs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LRqtl</a:t>
                      </a:r>
                      <a:r>
                        <a:rPr lang="en-US" altLang="ko-KR" sz="1200" dirty="0" smtClean="0"/>
                        <a:t>[</a:t>
                      </a:r>
                      <a:r>
                        <a:rPr lang="en-US" altLang="ko-KR" sz="1200" dirty="0" err="1" smtClean="0"/>
                        <a:t>colInRow</a:t>
                      </a:r>
                      <a:r>
                        <a:rPr lang="en-US" altLang="ko-KR" sz="1200" dirty="0" smtClean="0"/>
                        <a:t>[m][k]][k]))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             if </a:t>
                      </a:r>
                      <a:r>
                        <a:rPr lang="en-US" altLang="ko-KR" sz="1200" dirty="0" err="1" smtClean="0"/>
                        <a:t>LRqtl</a:t>
                      </a:r>
                      <a:r>
                        <a:rPr lang="en-US" altLang="ko-KR" sz="1200" dirty="0" smtClean="0"/>
                        <a:t>[</a:t>
                      </a:r>
                      <a:r>
                        <a:rPr lang="en-US" altLang="ko-KR" sz="1200" dirty="0" err="1" smtClean="0"/>
                        <a:t>colInRow</a:t>
                      </a:r>
                      <a:r>
                        <a:rPr lang="en-US" altLang="ko-KR" sz="1200" dirty="0" smtClean="0"/>
                        <a:t>[m][k]][k] &gt; 0.0 {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                   </a:t>
                      </a:r>
                      <a:r>
                        <a:rPr lang="en-US" altLang="ko-KR" sz="1200" dirty="0" err="1" smtClean="0"/>
                        <a:t>tempSign</a:t>
                      </a:r>
                      <a:r>
                        <a:rPr lang="en-US" altLang="ko-KR" sz="1200" dirty="0" smtClean="0"/>
                        <a:t> = 1.0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               </a:t>
                      </a:r>
                      <a:r>
                        <a:rPr lang="en-US" altLang="ko-KR" sz="1200" dirty="0" smtClean="0"/>
                        <a:t>} else {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                   </a:t>
                      </a:r>
                      <a:r>
                        <a:rPr lang="en-US" altLang="ko-KR" sz="1200" dirty="0" err="1" smtClean="0"/>
                        <a:t>tempSign</a:t>
                      </a:r>
                      <a:r>
                        <a:rPr lang="en-US" altLang="ko-KR" sz="1200" dirty="0" smtClean="0"/>
                        <a:t> = -1.0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             }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               </a:t>
                      </a:r>
                      <a:r>
                        <a:rPr lang="en-US" altLang="ko-KR" sz="1200" dirty="0" smtClean="0"/>
                        <a:t>sign = sign * </a:t>
                      </a:r>
                      <a:r>
                        <a:rPr lang="en-US" altLang="ko-KR" sz="1200" dirty="0" err="1" smtClean="0"/>
                        <a:t>tempSign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            </a:t>
                      </a:r>
                      <a:r>
                        <a:rPr lang="en-US" altLang="ko-KR" sz="1200" dirty="0" smtClean="0"/>
                        <a:t>}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     }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     magnitude := </a:t>
                      </a:r>
                      <a:r>
                        <a:rPr lang="en-US" altLang="ko-KR" sz="1200" dirty="0" err="1" smtClean="0"/>
                        <a:t>funcF</a:t>
                      </a:r>
                      <a:r>
                        <a:rPr lang="en-US" altLang="ko-KR" sz="1200" dirty="0" smtClean="0"/>
                        <a:t>(temp3)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     </a:t>
                      </a:r>
                      <a:r>
                        <a:rPr lang="en-US" altLang="ko-KR" sz="1200" dirty="0" err="1" smtClean="0"/>
                        <a:t>LRrtl</a:t>
                      </a:r>
                      <a:r>
                        <a:rPr lang="en-US" altLang="ko-KR" sz="1200" dirty="0" smtClean="0"/>
                        <a:t>[</a:t>
                      </a:r>
                      <a:r>
                        <a:rPr lang="en-US" altLang="ko-KR" sz="1200" dirty="0" err="1" smtClean="0"/>
                        <a:t>colInRow</a:t>
                      </a:r>
                      <a:r>
                        <a:rPr lang="en-US" altLang="ko-KR" sz="1200" dirty="0" smtClean="0"/>
                        <a:t>[l][k]][k] = </a:t>
                      </a:r>
                      <a:r>
                        <a:rPr lang="en-US" altLang="ko-KR" sz="1200" dirty="0" err="1" smtClean="0"/>
                        <a:t>infinityTest</a:t>
                      </a:r>
                      <a:r>
                        <a:rPr lang="en-US" altLang="ko-KR" sz="1200" dirty="0" smtClean="0"/>
                        <a:t>(sign * magnitude)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 }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}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766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87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1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19302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Go implementation utilize only small part of information from several check nodes, decoding probability of Go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will be lower than that of C++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pPr>
              <a:lnSpc>
                <a:spcPct val="10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reproduced the two implementation into a single python implementation for comparison under same parameters. </a:t>
            </a:r>
          </a:p>
          <a:p>
            <a:pPr>
              <a:lnSpc>
                <a:spcPct val="10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for the parameters (n,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maximumIteration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crossoverProbability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(16, 3, 4, 20, 0.01)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074927"/>
              </p:ext>
            </p:extLst>
          </p:nvPr>
        </p:nvGraphicFramePr>
        <p:xfrm>
          <a:off x="838200" y="4267198"/>
          <a:ext cx="10515600" cy="117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24776358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8169952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25189324"/>
                    </a:ext>
                  </a:extLst>
                </a:gridCol>
              </a:tblGrid>
              <a:tr h="58796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Original in python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WorldLand</a:t>
                      </a:r>
                      <a:r>
                        <a:rPr lang="en-US" altLang="ko-KR" baseline="0" dirty="0" smtClean="0"/>
                        <a:t> in python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92542"/>
                  </a:ext>
                </a:extLst>
              </a:tr>
              <a:tr h="587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Decoding probability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0.26941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0.0010281</a:t>
                      </a:r>
                      <a:r>
                        <a:rPr lang="en-US" altLang="ko-KR" baseline="0" dirty="0" smtClean="0"/>
                        <a:t> (1.0281e-3)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904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8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1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Hamming weight distributions are similar.</a:t>
            </a:r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2173948426"/>
              </p:ext>
            </p:extLst>
          </p:nvPr>
        </p:nvGraphicFramePr>
        <p:xfrm>
          <a:off x="1435100" y="2320414"/>
          <a:ext cx="9321800" cy="3965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107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931</Words>
  <Application>Microsoft Office PowerPoint</Application>
  <PresentationFormat>와이드스크린</PresentationFormat>
  <Paragraphs>193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Courier New</vt:lpstr>
      <vt:lpstr>Times New Roman</vt:lpstr>
      <vt:lpstr>맑은 고딕</vt:lpstr>
      <vt:lpstr>Office 테마</vt:lpstr>
      <vt:lpstr>A difficulty analysis of WorldLand consensus algorithm</vt:lpstr>
      <vt:lpstr>Motivation</vt:lpstr>
      <vt:lpstr>Background</vt:lpstr>
      <vt:lpstr>Background</vt:lpstr>
      <vt:lpstr>Problem</vt:lpstr>
      <vt:lpstr>Approach 1</vt:lpstr>
      <vt:lpstr>Approach 1</vt:lpstr>
      <vt:lpstr>Approach 1</vt:lpstr>
      <vt:lpstr>Approach 1</vt:lpstr>
      <vt:lpstr>Approach 2</vt:lpstr>
      <vt:lpstr>Approach 2</vt:lpstr>
      <vt:lpstr>Approach 1</vt:lpstr>
      <vt:lpstr>Approach 2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difficulty analysis of WorldLand consensus algorithm</dc:title>
  <dc:creator>haeung</dc:creator>
  <cp:lastModifiedBy>haeung</cp:lastModifiedBy>
  <cp:revision>18</cp:revision>
  <dcterms:created xsi:type="dcterms:W3CDTF">2023-03-14T03:48:07Z</dcterms:created>
  <dcterms:modified xsi:type="dcterms:W3CDTF">2023-03-14T07:11:46Z</dcterms:modified>
</cp:coreProperties>
</file>