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383" r:id="rId6"/>
    <p:sldId id="391" r:id="rId7"/>
    <p:sldId id="412" r:id="rId8"/>
    <p:sldId id="415" r:id="rId9"/>
    <p:sldId id="408" r:id="rId10"/>
    <p:sldId id="411" r:id="rId11"/>
    <p:sldId id="407" r:id="rId12"/>
    <p:sldId id="413" r:id="rId13"/>
    <p:sldId id="414" r:id="rId14"/>
    <p:sldId id="404" r:id="rId15"/>
    <p:sldId id="398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72091" autoAdjust="0"/>
  </p:normalViewPr>
  <p:slideViewPr>
    <p:cSldViewPr snapToGrid="0">
      <p:cViewPr varScale="1">
        <p:scale>
          <a:sx n="53" d="100"/>
          <a:sy n="53" d="100"/>
        </p:scale>
        <p:origin x="106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6024186-F834-475C-87E8-2BDD0E0CD34D}" type="datetime1">
              <a:rPr lang="de-DE" smtClean="0"/>
              <a:t>26.04.2025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2C230DF-5933-439D-898F-38E9AC9BA68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8" name="Kopfzeilenplatzhalt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92C0A1D8-3EBE-454B-B392-E1E4A1635681}" type="datetime1">
              <a:rPr lang="de-DE" smtClean="0"/>
              <a:pPr/>
              <a:t>26.04.2025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A89C7E07-3C67-C64C-8DA0-0404F63039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17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config.py</a:t>
            </a:r>
            <a:r>
              <a:rPr lang="de-DE" altLang="de-DE" dirty="0">
                <a:solidFill>
                  <a:schemeClr val="bg1"/>
                </a:solidFill>
                <a:latin typeface="Arial" panose="020B0604020202020204" pitchFamily="34" charset="0"/>
              </a:rPr>
              <a:t> (</a:t>
            </a: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Konfigurationsdaten)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Enthält alle Konstanten (Sound-Dateien, Lautstärken) 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de-DE" altLang="de-DE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main.py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Einstiegspunkt &amp; Screen-Management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Initialisiert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Pygame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startet die Hauptschleife und verwaltet den Wechsel zwischen Menüs, Spiel und Highscore-Ansichten.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menu.py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UI &amp; Navigation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Beinhaltet Klassen für Hauptmenü, Optionen, Highscores und Testmodus. Zeichnet Menüs, verarbeitet Nutzereingaben und gibt Aktionen an main.py zurück.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game.py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Spiel-Logik &amp; Ablauf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Implementiert die Spielschleife, Rätselverwaltung (Start, Eingabe, Auswertung), Level- und Zeitmanagement sowie Kommunikation mit Renderer, Player, Riddles und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SoundManager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player.py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Spielerstatus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Speichert aktuellen Level, Anzahl gelöster Rätsel und Punkte, bietet Methode zum Level-Up.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renderer.py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Terminal-Rendering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Zeichnet das Hacker-Terminal mit Text, Countdown, Eingabefeld und blinkendem Cursor im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Pygame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-Fenster.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riddles.py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Rätsel-Logik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Definiert Aufgaben pro Typ und Level, initialisiert den Pool, wählt zufällige Rätsel aus und liefert Frage, Antwort und Hinweis.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sound_manager.py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Audio-Verwaltung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Lädt Effekte und Musik, steuert Lautstärke, spielt Sounds für Events (Type, Prompt, Erfolg, Fehler) und steuert Endlosschleife der Hintergrundmusik.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highscores.py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Highscore-Persistenz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Verwaltet SQLite-Datenbank 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highscores.db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): Erstellt Tabelle, lädt sortierte Highscores, fügt neue Einträge hinzu und bietet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Reset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-Funktion.</a:t>
            </a:r>
          </a:p>
          <a:p>
            <a:endParaRPr lang="de-CH" dirty="0">
              <a:solidFill>
                <a:schemeClr val="bg1"/>
              </a:solidFill>
            </a:endParaRP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„Auf dieser Folie sehen Sie den ersten Teil unserer Methode </a:t>
            </a:r>
            <a:r>
              <a:rPr lang="de-DE" b="1" dirty="0" err="1"/>
              <a:t>generate_riddle</a:t>
            </a:r>
            <a:r>
              <a:rPr lang="de-DE" dirty="0"/>
              <a:t>. Wir starten mit einer </a:t>
            </a:r>
            <a:r>
              <a:rPr lang="de-DE" b="1" dirty="0" err="1"/>
              <a:t>lazy</a:t>
            </a:r>
            <a:r>
              <a:rPr lang="de-DE" b="1" dirty="0"/>
              <a:t> </a:t>
            </a:r>
            <a:r>
              <a:rPr lang="de-DE" b="1" dirty="0" err="1"/>
              <a:t>initialisierung</a:t>
            </a:r>
            <a:r>
              <a:rPr lang="de-DE" dirty="0"/>
              <a:t>:</a:t>
            </a:r>
          </a:p>
          <a:p>
            <a:r>
              <a:rPr lang="de-DE" dirty="0"/>
              <a:t>„Zeile 2 bis 4 prüft, ob der Pool </a:t>
            </a:r>
            <a:r>
              <a:rPr lang="de-DE" dirty="0" err="1"/>
              <a:t>Riddle.available_tasks</a:t>
            </a:r>
            <a:r>
              <a:rPr lang="de-DE" dirty="0"/>
              <a:t> leer ist, und lädt ihn bei Bedarf mit </a:t>
            </a:r>
            <a:r>
              <a:rPr lang="de-DE" dirty="0" err="1"/>
              <a:t>init_tasks_for_level</a:t>
            </a:r>
            <a:r>
              <a:rPr lang="de-DE" dirty="0"/>
              <a:t>(</a:t>
            </a:r>
            <a:r>
              <a:rPr lang="de-DE" dirty="0" err="1"/>
              <a:t>level</a:t>
            </a:r>
            <a:r>
              <a:rPr lang="de-DE" dirty="0"/>
              <a:t>) neu. So sparen wir bei Start Speicher und halten den Code übersichtlich.“</a:t>
            </a:r>
          </a:p>
          <a:p>
            <a:br>
              <a:rPr lang="de-DE" dirty="0"/>
            </a:br>
            <a:r>
              <a:rPr lang="de-DE" dirty="0"/>
              <a:t>Anschließend filtern wir in Zeile 6 bis 8 alle Rätsel-Kategorien, die noch ungelöste Aufgaben enthalten:</a:t>
            </a:r>
          </a:p>
          <a:p>
            <a:r>
              <a:rPr lang="de-DE" dirty="0"/>
              <a:t>„Nur solche Typen landen in </a:t>
            </a:r>
            <a:r>
              <a:rPr lang="de-DE" dirty="0" err="1"/>
              <a:t>available_types</a:t>
            </a:r>
            <a:r>
              <a:rPr lang="de-DE" dirty="0"/>
              <a:t>. Damit vermeiden wir später, versehentlich eine leere Liste auszuwählen.“</a:t>
            </a:r>
          </a:p>
          <a:p>
            <a:br>
              <a:rPr lang="de-DE" dirty="0"/>
            </a:br>
            <a:r>
              <a:rPr lang="de-DE" dirty="0"/>
              <a:t>Danach folgt ein </a:t>
            </a:r>
            <a:r>
              <a:rPr lang="de-DE" b="1" dirty="0"/>
              <a:t>Re-</a:t>
            </a:r>
            <a:r>
              <a:rPr lang="de-DE" b="1" dirty="0" err="1"/>
              <a:t>Init</a:t>
            </a:r>
            <a:r>
              <a:rPr lang="de-DE" dirty="0"/>
              <a:t> bei komplett leerem Pool:</a:t>
            </a:r>
          </a:p>
          <a:p>
            <a:r>
              <a:rPr lang="de-DE" dirty="0"/>
              <a:t>„Ist </a:t>
            </a:r>
            <a:r>
              <a:rPr lang="de-DE" dirty="0" err="1"/>
              <a:t>available_types</a:t>
            </a:r>
            <a:r>
              <a:rPr lang="de-DE" dirty="0"/>
              <a:t> leer, füllen wir den Pool ein zweites Mal auf. Das garantiert, dass das Spiel nie ohne Rätsel dasteht – selbst nach Verbrauch aller Aufgaben.“</a:t>
            </a:r>
          </a:p>
          <a:p>
            <a:br>
              <a:rPr lang="de-DE" dirty="0"/>
            </a:br>
            <a:r>
              <a:rPr lang="de-DE" dirty="0"/>
              <a:t>In Zeile 13 und 14 wählen wir dann per </a:t>
            </a:r>
            <a:r>
              <a:rPr lang="de-DE" dirty="0" err="1"/>
              <a:t>random.choice</a:t>
            </a:r>
            <a:r>
              <a:rPr lang="de-DE" dirty="0"/>
              <a:t> erst einen </a:t>
            </a:r>
            <a:r>
              <a:rPr lang="de-DE" b="1" dirty="0"/>
              <a:t>Rätsel-Typ</a:t>
            </a:r>
            <a:r>
              <a:rPr lang="de-DE" dirty="0"/>
              <a:t> und anschließend eine </a:t>
            </a:r>
            <a:r>
              <a:rPr lang="de-DE" b="1" dirty="0"/>
              <a:t>konkrete Aufgabe</a:t>
            </a:r>
            <a:r>
              <a:rPr lang="de-DE" dirty="0"/>
              <a:t> daraus aus. Unmittelbar danach:</a:t>
            </a:r>
          </a:p>
          <a:p>
            <a:r>
              <a:rPr lang="de-DE" dirty="0"/>
              <a:t>„Entfernen wir dieses </a:t>
            </a:r>
            <a:r>
              <a:rPr lang="de-DE" dirty="0" err="1"/>
              <a:t>task</a:t>
            </a:r>
            <a:r>
              <a:rPr lang="de-DE" dirty="0"/>
              <a:t> mit </a:t>
            </a:r>
            <a:r>
              <a:rPr lang="de-DE" dirty="0" err="1"/>
              <a:t>remove</a:t>
            </a:r>
            <a:r>
              <a:rPr lang="de-DE" dirty="0"/>
              <a:t>(</a:t>
            </a:r>
            <a:r>
              <a:rPr lang="de-DE" dirty="0" err="1"/>
              <a:t>task</a:t>
            </a:r>
            <a:r>
              <a:rPr lang="de-DE" dirty="0"/>
              <a:t>) aus dem Pool, damit es im aktuellen Level nicht erneut vorkommt. Diese Kombination aus Pool-Management und Zufallsauswahl sorgt für maximale Abwechslung und verhindert Duplikate.“</a:t>
            </a:r>
          </a:p>
          <a:p>
            <a:br>
              <a:rPr lang="de-DE" dirty="0"/>
            </a:br>
            <a:r>
              <a:rPr lang="de-DE" dirty="0"/>
              <a:t>Damit ist der Mechanismus zur Auswahl eines neuen, zufälligen Rätsels vollständig und robust implementiert – ein zentraler Baustein für unsere dynamische und fehler-resistente Rätsel-Engine.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53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/>
              <a:t>„Auf dieser Folie sehen Sie die Methode </a:t>
            </a:r>
            <a:r>
              <a:rPr lang="de-CH" b="1" dirty="0" err="1"/>
              <a:t>generate_riddle</a:t>
            </a:r>
            <a:r>
              <a:rPr lang="de-CH" b="1" dirty="0"/>
              <a:t>. Sie ist dafür verantwortlich, für ein gegebenes Level ein neues Rätsel aus unserem Pool auszuwählen und in ein einheitliches Format zu bringen.“</a:t>
            </a:r>
            <a:br>
              <a:rPr lang="de-CH" b="1" dirty="0"/>
            </a:br>
            <a:endParaRPr lang="de-CH" dirty="0"/>
          </a:p>
          <a:p>
            <a:pPr>
              <a:buFont typeface="+mj-lt"/>
              <a:buAutoNum type="arabicPeriod"/>
            </a:pPr>
            <a:r>
              <a:rPr lang="de-CH" b="1" dirty="0"/>
              <a:t>Pool-Initialisierung</a:t>
            </a:r>
            <a:br>
              <a:rPr lang="de-CH" dirty="0"/>
            </a:br>
            <a:r>
              <a:rPr lang="de-CH" dirty="0"/>
              <a:t>„Ganz oben prüfen wir mit</a:t>
            </a:r>
          </a:p>
          <a:p>
            <a:pPr rtl="0">
              <a:buFont typeface="+mj-lt"/>
              <a:buNone/>
            </a:pPr>
            <a:r>
              <a:rPr lang="de-CH" dirty="0" err="1"/>
              <a:t>if</a:t>
            </a:r>
            <a:r>
              <a:rPr lang="de-CH" dirty="0"/>
              <a:t> not </a:t>
            </a:r>
            <a:r>
              <a:rPr lang="de-CH" dirty="0" err="1"/>
              <a:t>Riddle.available_tasks</a:t>
            </a:r>
            <a:r>
              <a:rPr lang="de-CH" dirty="0"/>
              <a:t>: </a:t>
            </a:r>
            <a:r>
              <a:rPr lang="de-CH" dirty="0" err="1"/>
              <a:t>Riddle.init_tasks_for_level</a:t>
            </a:r>
            <a:r>
              <a:rPr lang="de-CH" dirty="0"/>
              <a:t>(</a:t>
            </a:r>
            <a:r>
              <a:rPr lang="de-CH" dirty="0" err="1"/>
              <a:t>level</a:t>
            </a:r>
            <a:r>
              <a:rPr lang="de-CH" dirty="0"/>
              <a:t>) </a:t>
            </a:r>
          </a:p>
          <a:p>
            <a:pPr rtl="0">
              <a:buFont typeface="+mj-lt"/>
              <a:buNone/>
            </a:pPr>
            <a:r>
              <a:rPr lang="de-CH" dirty="0"/>
              <a:t>…ob unsere Aufgaben-Liste leer ist – etwa am ersten Aufruf oder nach Verbrauch aller Rätsel. Dann laden wir sie einmalig aus der statischen </a:t>
            </a:r>
            <a:r>
              <a:rPr lang="de-CH" dirty="0" err="1"/>
              <a:t>all_tasks</a:t>
            </a:r>
            <a:r>
              <a:rPr lang="de-CH" dirty="0"/>
              <a:t>-Struktur. So stellen wir sicher, dass pro Level immer genügend Rätsel bereitstehen.“</a:t>
            </a:r>
            <a:br>
              <a:rPr lang="de-CH" dirty="0"/>
            </a:br>
            <a:endParaRPr lang="de-CH" dirty="0"/>
          </a:p>
          <a:p>
            <a:pPr>
              <a:buFont typeface="+mj-lt"/>
              <a:buNone/>
            </a:pPr>
            <a:r>
              <a:rPr lang="de-CH" b="1" dirty="0"/>
              <a:t>2. Filtern leerer Kategorien &amp; Re-</a:t>
            </a:r>
            <a:r>
              <a:rPr lang="de-CH" b="1" dirty="0" err="1"/>
              <a:t>Init</a:t>
            </a:r>
            <a:br>
              <a:rPr lang="de-CH" dirty="0"/>
            </a:br>
            <a:r>
              <a:rPr lang="de-CH" dirty="0"/>
              <a:t>„Mit</a:t>
            </a:r>
          </a:p>
          <a:p>
            <a:pPr rtl="0">
              <a:buFont typeface="+mj-lt"/>
              <a:buNone/>
            </a:pPr>
            <a:r>
              <a:rPr lang="de-CH" dirty="0" err="1"/>
              <a:t>available</a:t>
            </a:r>
            <a:r>
              <a:rPr lang="de-CH" dirty="0"/>
              <a:t> = [t </a:t>
            </a:r>
            <a:r>
              <a:rPr lang="de-CH" dirty="0" err="1"/>
              <a:t>for</a:t>
            </a:r>
            <a:r>
              <a:rPr lang="de-CH" dirty="0"/>
              <a:t> t, </a:t>
            </a:r>
            <a:r>
              <a:rPr lang="de-CH" dirty="0" err="1"/>
              <a:t>tasks</a:t>
            </a:r>
            <a:r>
              <a:rPr lang="de-CH" dirty="0"/>
              <a:t> in </a:t>
            </a:r>
            <a:r>
              <a:rPr lang="de-CH" dirty="0" err="1"/>
              <a:t>Riddle.available_tasks.items</a:t>
            </a:r>
            <a:r>
              <a:rPr lang="de-CH" dirty="0"/>
              <a:t>()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tasks</a:t>
            </a:r>
            <a:r>
              <a:rPr lang="de-CH" dirty="0"/>
              <a:t>] </a:t>
            </a:r>
          </a:p>
          <a:p>
            <a:pPr rtl="0">
              <a:buFont typeface="+mj-lt"/>
              <a:buNone/>
            </a:pPr>
            <a:r>
              <a:rPr lang="de-CH" dirty="0"/>
              <a:t>…entfernen wir Typen, für die keine Aufgaben mehr übrig sind. Sollte </a:t>
            </a:r>
            <a:r>
              <a:rPr lang="de-CH" dirty="0" err="1"/>
              <a:t>available</a:t>
            </a:r>
            <a:r>
              <a:rPr lang="de-CH" dirty="0"/>
              <a:t> danach leer sein, initialisieren wir den Pool erneut. Dieser Schritt verhindert unnötige Fehler und garantiert, dass das Spiel nie ohne Rätsel dasteht.“</a:t>
            </a:r>
            <a:br>
              <a:rPr lang="de-CH" dirty="0"/>
            </a:br>
            <a:endParaRPr lang="de-CH" dirty="0"/>
          </a:p>
          <a:p>
            <a:pPr>
              <a:buFont typeface="+mj-lt"/>
              <a:buNone/>
            </a:pPr>
            <a:r>
              <a:rPr lang="de-CH" b="1" dirty="0"/>
              <a:t>3. Zufällige Auswahl &amp; Entfernung</a:t>
            </a:r>
            <a:br>
              <a:rPr lang="de-CH" dirty="0"/>
            </a:br>
            <a:r>
              <a:rPr lang="de-CH" dirty="0"/>
              <a:t>„Anschliessend wählen wir per</a:t>
            </a:r>
          </a:p>
          <a:p>
            <a:pPr rtl="0">
              <a:buFont typeface="+mj-lt"/>
              <a:buNone/>
            </a:pPr>
            <a:r>
              <a:rPr lang="de-CH" dirty="0"/>
              <a:t>typ = </a:t>
            </a:r>
            <a:r>
              <a:rPr lang="de-CH" dirty="0" err="1"/>
              <a:t>random.choice</a:t>
            </a:r>
            <a:r>
              <a:rPr lang="de-CH" dirty="0"/>
              <a:t>(</a:t>
            </a:r>
            <a:r>
              <a:rPr lang="de-CH" dirty="0" err="1"/>
              <a:t>available</a:t>
            </a:r>
            <a:r>
              <a:rPr lang="de-CH" dirty="0"/>
              <a:t>) </a:t>
            </a:r>
            <a:r>
              <a:rPr lang="de-CH" dirty="0" err="1"/>
              <a:t>task</a:t>
            </a:r>
            <a:r>
              <a:rPr lang="de-CH" dirty="0"/>
              <a:t> = </a:t>
            </a:r>
            <a:r>
              <a:rPr lang="de-CH" dirty="0" err="1"/>
              <a:t>random.choice</a:t>
            </a:r>
            <a:r>
              <a:rPr lang="de-CH" dirty="0"/>
              <a:t>(</a:t>
            </a:r>
            <a:r>
              <a:rPr lang="de-CH" dirty="0" err="1"/>
              <a:t>Riddle.available_tasks</a:t>
            </a:r>
            <a:r>
              <a:rPr lang="de-CH" dirty="0"/>
              <a:t>[typ]) </a:t>
            </a:r>
            <a:r>
              <a:rPr lang="de-CH" dirty="0" err="1"/>
              <a:t>Riddle.available_tasks</a:t>
            </a:r>
            <a:r>
              <a:rPr lang="de-CH" dirty="0"/>
              <a:t>[typ].</a:t>
            </a:r>
            <a:r>
              <a:rPr lang="de-CH" dirty="0" err="1"/>
              <a:t>remove</a:t>
            </a:r>
            <a:r>
              <a:rPr lang="de-CH" dirty="0"/>
              <a:t>(</a:t>
            </a:r>
            <a:r>
              <a:rPr lang="de-CH" dirty="0" err="1"/>
              <a:t>task</a:t>
            </a:r>
            <a:r>
              <a:rPr lang="de-CH" dirty="0"/>
              <a:t>) </a:t>
            </a:r>
          </a:p>
          <a:p>
            <a:pPr rtl="0">
              <a:buFont typeface="+mj-lt"/>
              <a:buNone/>
            </a:pPr>
            <a:r>
              <a:rPr lang="de-CH" dirty="0"/>
              <a:t>…zuerst einen Rätsel-Typ und dann genau eine Aufgabe daraus. Die anschliessende </a:t>
            </a:r>
            <a:r>
              <a:rPr lang="de-CH" dirty="0" err="1"/>
              <a:t>remove</a:t>
            </a:r>
            <a:r>
              <a:rPr lang="de-CH" dirty="0"/>
              <a:t>()-Operation sorgt dafür, dass das gleiche Rätsel nicht zweimal im selben Level erscheint.“</a:t>
            </a:r>
            <a:br>
              <a:rPr lang="de-CH" dirty="0"/>
            </a:br>
            <a:endParaRPr lang="de-CH" dirty="0"/>
          </a:p>
          <a:p>
            <a:pPr>
              <a:buFont typeface="+mj-lt"/>
              <a:buNone/>
            </a:pPr>
            <a:r>
              <a:rPr lang="de-CH" b="1" dirty="0"/>
              <a:t>4. Aufbereitung nach Kategorie</a:t>
            </a:r>
            <a:endParaRPr lang="de-CH" dirty="0"/>
          </a:p>
          <a:p>
            <a:pPr marL="457200" lvl="1" indent="0">
              <a:buFont typeface="+mj-lt"/>
              <a:buNone/>
            </a:pPr>
            <a:r>
              <a:rPr lang="de-CH" b="1" dirty="0"/>
              <a:t>Frage-Antwort-Rätsel</a:t>
            </a:r>
            <a:br>
              <a:rPr lang="de-CH" dirty="0"/>
            </a:br>
            <a:r>
              <a:rPr lang="de-CH" dirty="0"/>
              <a:t>„Für Typen wie Arithmetik oder Geografie splitten wir die </a:t>
            </a:r>
            <a:r>
              <a:rPr lang="de-CH" dirty="0" err="1"/>
              <a:t>Mehrzeiler</a:t>
            </a:r>
            <a:r>
              <a:rPr lang="de-CH" dirty="0"/>
              <a:t>-Fragen, normalisieren die Antwort in GROSSBUCHSTABEN und holen optional den Hinweis:“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de-CH" dirty="0" err="1"/>
              <a:t>lines</a:t>
            </a:r>
            <a:r>
              <a:rPr lang="de-CH" dirty="0"/>
              <a:t> = </a:t>
            </a:r>
            <a:r>
              <a:rPr lang="de-CH" dirty="0" err="1"/>
              <a:t>task</a:t>
            </a:r>
            <a:r>
              <a:rPr lang="de-CH" dirty="0"/>
              <a:t>["</a:t>
            </a:r>
            <a:r>
              <a:rPr lang="de-CH" dirty="0" err="1"/>
              <a:t>question</a:t>
            </a:r>
            <a:r>
              <a:rPr lang="de-CH" dirty="0"/>
              <a:t>"].</a:t>
            </a:r>
            <a:r>
              <a:rPr lang="de-CH" dirty="0" err="1"/>
              <a:t>split</a:t>
            </a:r>
            <a:r>
              <a:rPr lang="de-CH" dirty="0"/>
              <a:t>("\n") </a:t>
            </a:r>
            <a:r>
              <a:rPr lang="de-CH" dirty="0" err="1"/>
              <a:t>answer</a:t>
            </a:r>
            <a:r>
              <a:rPr lang="de-CH" dirty="0"/>
              <a:t> = </a:t>
            </a:r>
            <a:r>
              <a:rPr lang="de-CH" dirty="0" err="1"/>
              <a:t>task</a:t>
            </a:r>
            <a:r>
              <a:rPr lang="de-CH" dirty="0"/>
              <a:t>["</a:t>
            </a:r>
            <a:r>
              <a:rPr lang="de-CH" dirty="0" err="1"/>
              <a:t>answer</a:t>
            </a:r>
            <a:r>
              <a:rPr lang="de-CH" dirty="0"/>
              <a:t>"].</a:t>
            </a:r>
            <a:r>
              <a:rPr lang="de-CH" dirty="0" err="1"/>
              <a:t>upper</a:t>
            </a:r>
            <a:r>
              <a:rPr lang="de-CH" dirty="0"/>
              <a:t>().</a:t>
            </a:r>
            <a:r>
              <a:rPr lang="de-CH" dirty="0" err="1"/>
              <a:t>strip</a:t>
            </a:r>
            <a:r>
              <a:rPr lang="de-CH" dirty="0"/>
              <a:t>() </a:t>
            </a:r>
            <a:r>
              <a:rPr lang="de-CH" dirty="0" err="1"/>
              <a:t>hint</a:t>
            </a:r>
            <a:r>
              <a:rPr lang="de-CH" dirty="0"/>
              <a:t> = </a:t>
            </a:r>
            <a:r>
              <a:rPr lang="de-CH" dirty="0" err="1"/>
              <a:t>task.get</a:t>
            </a:r>
            <a:r>
              <a:rPr lang="de-CH" dirty="0"/>
              <a:t>("</a:t>
            </a:r>
            <a:r>
              <a:rPr lang="de-CH" dirty="0" err="1"/>
              <a:t>hint</a:t>
            </a:r>
            <a:r>
              <a:rPr lang="de-CH" dirty="0"/>
              <a:t>","") </a:t>
            </a:r>
          </a:p>
          <a:p>
            <a:pPr marL="457200" lvl="1" indent="0">
              <a:buFont typeface="+mj-lt"/>
              <a:buNone/>
            </a:pPr>
            <a:r>
              <a:rPr lang="de-CH" b="1" dirty="0"/>
              <a:t>Wortspiel</a:t>
            </a:r>
            <a:br>
              <a:rPr lang="de-CH" dirty="0"/>
            </a:br>
            <a:r>
              <a:rPr lang="de-CH" dirty="0"/>
              <a:t>„Beim Wortspiel mischen wir die Buchstaben:</a:t>
            </a:r>
          </a:p>
          <a:p>
            <a:pPr marL="457200" lvl="1" indent="0" rtl="0">
              <a:buFont typeface="+mj-lt"/>
              <a:buNone/>
            </a:pPr>
            <a:r>
              <a:rPr lang="de-CH" dirty="0" err="1"/>
              <a:t>scrambled</a:t>
            </a:r>
            <a:r>
              <a:rPr lang="de-CH" dirty="0"/>
              <a:t> = "".</a:t>
            </a:r>
            <a:r>
              <a:rPr lang="de-CH" dirty="0" err="1"/>
              <a:t>join</a:t>
            </a:r>
            <a:r>
              <a:rPr lang="de-CH" dirty="0"/>
              <a:t>(</a:t>
            </a:r>
            <a:r>
              <a:rPr lang="de-CH" dirty="0" err="1"/>
              <a:t>random.sample</a:t>
            </a:r>
            <a:r>
              <a:rPr lang="de-CH" dirty="0"/>
              <a:t>(</a:t>
            </a:r>
            <a:r>
              <a:rPr lang="de-CH" dirty="0" err="1"/>
              <a:t>task</a:t>
            </a:r>
            <a:r>
              <a:rPr lang="de-CH" dirty="0"/>
              <a:t>["</a:t>
            </a:r>
            <a:r>
              <a:rPr lang="de-CH" dirty="0" err="1"/>
              <a:t>word</a:t>
            </a:r>
            <a:r>
              <a:rPr lang="de-CH" dirty="0"/>
              <a:t>"], </a:t>
            </a:r>
            <a:r>
              <a:rPr lang="de-CH" dirty="0" err="1"/>
              <a:t>len</a:t>
            </a:r>
            <a:r>
              <a:rPr lang="de-CH" dirty="0"/>
              <a:t>(</a:t>
            </a:r>
            <a:r>
              <a:rPr lang="de-CH" dirty="0" err="1"/>
              <a:t>task</a:t>
            </a:r>
            <a:r>
              <a:rPr lang="de-CH" dirty="0"/>
              <a:t>["</a:t>
            </a:r>
            <a:r>
              <a:rPr lang="de-CH" dirty="0" err="1"/>
              <a:t>word</a:t>
            </a:r>
            <a:r>
              <a:rPr lang="de-CH" dirty="0"/>
              <a:t>"]))) </a:t>
            </a:r>
            <a:r>
              <a:rPr lang="de-CH" dirty="0" err="1"/>
              <a:t>lines</a:t>
            </a:r>
            <a:r>
              <a:rPr lang="de-CH" dirty="0"/>
              <a:t> = ["Entschlüssele das Wort:", "", " "+</a:t>
            </a:r>
            <a:r>
              <a:rPr lang="de-CH" dirty="0" err="1"/>
              <a:t>scrambled</a:t>
            </a:r>
            <a:r>
              <a:rPr lang="de-CH" dirty="0"/>
              <a:t>] </a:t>
            </a:r>
            <a:r>
              <a:rPr lang="de-CH" dirty="0" err="1"/>
              <a:t>answer</a:t>
            </a:r>
            <a:r>
              <a:rPr lang="de-CH" dirty="0"/>
              <a:t> = </a:t>
            </a:r>
            <a:r>
              <a:rPr lang="de-CH" dirty="0" err="1"/>
              <a:t>task</a:t>
            </a:r>
            <a:r>
              <a:rPr lang="de-CH" dirty="0"/>
              <a:t>["</a:t>
            </a:r>
            <a:r>
              <a:rPr lang="de-CH" dirty="0" err="1"/>
              <a:t>word</a:t>
            </a:r>
            <a:r>
              <a:rPr lang="de-CH" dirty="0"/>
              <a:t>"].</a:t>
            </a:r>
            <a:r>
              <a:rPr lang="de-CH" dirty="0" err="1"/>
              <a:t>upper</a:t>
            </a:r>
            <a:r>
              <a:rPr lang="de-CH" dirty="0"/>
              <a:t>().</a:t>
            </a:r>
            <a:r>
              <a:rPr lang="de-CH" dirty="0" err="1"/>
              <a:t>strip</a:t>
            </a:r>
            <a:r>
              <a:rPr lang="de-CH" dirty="0"/>
              <a:t>() </a:t>
            </a:r>
          </a:p>
          <a:p>
            <a:pPr marL="457200" lvl="1" indent="0">
              <a:buFont typeface="+mj-lt"/>
              <a:buNone/>
            </a:pPr>
            <a:r>
              <a:rPr lang="de-CH" dirty="0"/>
              <a:t>…und liefern auch hier den Tipp mit.“</a:t>
            </a:r>
          </a:p>
          <a:p>
            <a:pPr>
              <a:buFont typeface="+mj-lt"/>
              <a:buNone/>
            </a:pPr>
            <a:br>
              <a:rPr lang="de-CH" b="1" dirty="0"/>
            </a:br>
            <a:r>
              <a:rPr lang="de-CH" b="1" dirty="0" err="1"/>
              <a:t>Fallback</a:t>
            </a:r>
            <a:br>
              <a:rPr lang="de-CH" dirty="0"/>
            </a:br>
            <a:r>
              <a:rPr lang="de-CH" dirty="0"/>
              <a:t>„Sollte unerwarteterweise ein unbekannter Typ auftauchen, geben wir</a:t>
            </a:r>
          </a:p>
          <a:p>
            <a:pPr rtl="0">
              <a:buFont typeface="+mj-lt"/>
              <a:buNone/>
            </a:pPr>
            <a:r>
              <a:rPr lang="de-CH" dirty="0" err="1"/>
              <a:t>return</a:t>
            </a:r>
            <a:r>
              <a:rPr lang="de-CH" dirty="0"/>
              <a:t> ["Kein Rätsel verfügbar."], "", "" </a:t>
            </a:r>
          </a:p>
          <a:p>
            <a:pPr>
              <a:buFont typeface="+mj-lt"/>
              <a:buNone/>
            </a:pPr>
            <a:r>
              <a:rPr lang="de-CH" dirty="0"/>
              <a:t>…zurück – so stürzt unser Spiel nicht ab, sondern zeigt einen klaren Hinweis.“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0818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89C7E07-3C67-C64C-8DA0-0404F6303970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ihand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" name="Freihand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Freihand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457200" indent="0">
              <a:spcBef>
                <a:spcPts val="1800"/>
              </a:spcBef>
              <a:buNone/>
              <a:defRPr lang="de-DE" sz="2000"/>
            </a:lvl2pPr>
            <a:lvl3pPr marL="914400" indent="0">
              <a:spcBef>
                <a:spcPts val="1800"/>
              </a:spcBef>
              <a:buNone/>
              <a:defRPr lang="de-DE" sz="2000"/>
            </a:lvl3pPr>
            <a:lvl4pPr marL="1371600" indent="0">
              <a:spcBef>
                <a:spcPts val="1800"/>
              </a:spcBef>
              <a:buNone/>
              <a:defRPr lang="de-DE" sz="2000"/>
            </a:lvl4pPr>
            <a:lvl5pPr marL="1828800" indent="0">
              <a:spcBef>
                <a:spcPts val="1800"/>
              </a:spcBef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de-DE" sz="2000"/>
            </a:lvl1pPr>
            <a:lvl2pPr>
              <a:spcBef>
                <a:spcPts val="6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>
              <a:spcBef>
                <a:spcPts val="1800"/>
              </a:spcBef>
              <a:defRPr lang="de-DE" sz="2000"/>
            </a:lvl2pPr>
            <a:lvl3pPr>
              <a:spcBef>
                <a:spcPts val="1800"/>
              </a:spcBef>
              <a:defRPr lang="de-DE" sz="2000"/>
            </a:lvl3pPr>
            <a:lvl4pPr>
              <a:spcBef>
                <a:spcPts val="1800"/>
              </a:spcBef>
              <a:defRPr lang="de-DE" sz="2000"/>
            </a:lvl4pPr>
            <a:lvl5pPr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9" name="Tabellenplatzhalt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de-DE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 spc="50" baseline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de-DE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3" name="Foliennummernplatzhalt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42" name="Datumsplatzhalt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ihand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de-DE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platzhalt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de-DE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de-DE" sz="4000"/>
            </a:lvl2pPr>
            <a:lvl3pPr>
              <a:defRPr lang="de-DE" sz="4000"/>
            </a:lvl3pPr>
            <a:lvl4pPr>
              <a:defRPr lang="de-DE" sz="4000"/>
            </a:lvl4pPr>
            <a:lvl5pPr>
              <a:defRPr lang="de-DE" sz="4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ihand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9436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ihand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Freihand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Freihand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de-DE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de-DE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de-DE" sz="2000"/>
            </a:lvl3pPr>
            <a:lvl4pPr marL="1371600" indent="0">
              <a:spcBef>
                <a:spcPts val="1800"/>
              </a:spcBef>
              <a:buFont typeface="+mj-lt"/>
              <a:buNone/>
              <a:defRPr lang="de-DE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endParaRPr lang="de-DE" dirty="0"/>
          </a:p>
        </p:txBody>
      </p:sp>
      <p:sp>
        <p:nvSpPr>
          <p:cNvPr id="2" name="Inhaltsplatzhalt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marL="283464" indent="-283464">
              <a:spcBef>
                <a:spcPts val="1800"/>
              </a:spcBef>
              <a:defRPr lang="de-DE" sz="2000"/>
            </a:lvl2pPr>
            <a:lvl3pPr marL="548640" indent="-283464">
              <a:spcBef>
                <a:spcPts val="1800"/>
              </a:spcBef>
              <a:defRPr lang="de-DE" sz="2000"/>
            </a:lvl3pPr>
            <a:lvl4pPr marL="822960" indent="-283464">
              <a:spcBef>
                <a:spcPts val="1800"/>
              </a:spcBef>
              <a:defRPr lang="de-DE" sz="2000"/>
            </a:lvl4pPr>
            <a:lvl5pPr marL="1005840"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de-DE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/>
              <a:t>Titel durch Klicken hinzufügen </a:t>
            </a:r>
          </a:p>
        </p:txBody>
      </p:sp>
      <p:sp>
        <p:nvSpPr>
          <p:cNvPr id="3" name="Inhaltsplatzhalt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de-DE" sz="2000"/>
            </a:lvl1pPr>
            <a:lvl2pPr indent="-283464">
              <a:spcBef>
                <a:spcPts val="1800"/>
              </a:spcBef>
              <a:defRPr lang="de-DE" sz="2000"/>
            </a:lvl2pPr>
            <a:lvl3pPr indent="-283464">
              <a:spcBef>
                <a:spcPts val="1800"/>
              </a:spcBef>
              <a:defRPr lang="de-DE" sz="2000"/>
            </a:lvl3pPr>
            <a:lvl4pPr indent="-283464">
              <a:spcBef>
                <a:spcPts val="1800"/>
              </a:spcBef>
              <a:defRPr lang="de-DE" sz="2000"/>
            </a:lvl4pPr>
            <a:lvl5pPr indent="-283464">
              <a:spcBef>
                <a:spcPts val="1800"/>
              </a:spcBef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>
              <a:latin typeface="+mn-lt"/>
            </a:endParaRP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de-DE" dirty="0">
              <a:latin typeface="+mn-lt"/>
            </a:endParaRP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de-DE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de-DE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de-DE">
          <a:solidFill>
            <a:schemeClr val="tx2"/>
          </a:solidFill>
        </a:defRPr>
      </a:lvl2pPr>
      <a:lvl3pPr eaLnBrk="1" hangingPunct="1">
        <a:defRPr lang="de-DE">
          <a:solidFill>
            <a:schemeClr val="tx2"/>
          </a:solidFill>
        </a:defRPr>
      </a:lvl3pPr>
      <a:lvl4pPr eaLnBrk="1" hangingPunct="1">
        <a:defRPr lang="de-DE">
          <a:solidFill>
            <a:schemeClr val="tx2"/>
          </a:solidFill>
        </a:defRPr>
      </a:lvl4pPr>
      <a:lvl5pPr eaLnBrk="1" hangingPunct="1">
        <a:defRPr lang="de-DE">
          <a:solidFill>
            <a:schemeClr val="tx2"/>
          </a:solidFill>
        </a:defRPr>
      </a:lvl5pPr>
      <a:lvl6pPr eaLnBrk="1" hangingPunct="1">
        <a:defRPr lang="de-DE">
          <a:solidFill>
            <a:schemeClr val="tx2"/>
          </a:solidFill>
        </a:defRPr>
      </a:lvl6pPr>
      <a:lvl7pPr eaLnBrk="1" hangingPunct="1">
        <a:defRPr lang="de-DE">
          <a:solidFill>
            <a:schemeClr val="tx2"/>
          </a:solidFill>
        </a:defRPr>
      </a:lvl7pPr>
      <a:lvl8pPr eaLnBrk="1" hangingPunct="1">
        <a:defRPr lang="de-DE">
          <a:solidFill>
            <a:schemeClr val="tx2"/>
          </a:solidFill>
        </a:defRPr>
      </a:lvl8pPr>
      <a:lvl9pPr eaLnBrk="1" hangingPunct="1">
        <a:defRPr lang="de-DE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133" y="411479"/>
            <a:ext cx="6750171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Peusi</a:t>
            </a:r>
            <a:r>
              <a:rPr lang="de-DE" dirty="0"/>
              <a:t> – The Game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4DB0E-06FC-4867-2980-06B8D2A7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Codeeinblick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5A2B93-BEEA-466A-20FD-7A4A442F3A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51860" y="1772725"/>
            <a:ext cx="5676900" cy="359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b="1" dirty="0"/>
              <a:t>Rätsel-Aufbereitung &amp; Rückgabe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3EEDF6A-8FB7-3E15-ACE7-660A306B6656}"/>
              </a:ext>
            </a:extLst>
          </p:cNvPr>
          <p:cNvSpPr txBox="1"/>
          <p:nvPr/>
        </p:nvSpPr>
        <p:spPr>
          <a:xfrm>
            <a:off x="6849009" y="2587779"/>
            <a:ext cx="435864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Klarheit &amp; Wartbarkeit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Jede Rätsel-Kategorie wird separat und eindeutig behandelt – neue Typen lassen sich so einfach ergänzen.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Robustheit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Fehlende oder unbekannte Typen führen nicht zu Abstürzen, sondern landen im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Fallback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Spielerfahrung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Einheitliches Format für Frage, Antwort und Tipp garantiert konsistente Anzeige im Terminal und vermeidet Verwirrung.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Erweiterbarkeit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Zusätzliche Rätsel-Typen können einfach über neue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elif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-Blöcke ergänzt werden, ohne bestehende Logik zu ändern.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de-CH" sz="1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4FC139-B889-19BA-F299-AEFFF7550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8" y="2626252"/>
            <a:ext cx="5757864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Vielen Dank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DF8930-2043-7334-75F0-541DCCC774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sz="4400" dirty="0"/>
              <a:t>Fragen? 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Projektvorstellung</a:t>
            </a:r>
          </a:p>
          <a:p>
            <a:pPr rtl="0"/>
            <a:r>
              <a:rPr lang="de-CH" dirty="0"/>
              <a:t>Arbeitsorganisation</a:t>
            </a:r>
          </a:p>
          <a:p>
            <a:pPr rtl="0"/>
            <a:r>
              <a:rPr lang="de-CH" dirty="0"/>
              <a:t>Softwarearchitektur</a:t>
            </a:r>
          </a:p>
          <a:p>
            <a:pPr rtl="0"/>
            <a:r>
              <a:rPr lang="de-CH" dirty="0"/>
              <a:t>Code-Einblick</a:t>
            </a:r>
            <a:endParaRPr lang="fr-FR" dirty="0"/>
          </a:p>
          <a:p>
            <a:pPr rtl="0"/>
            <a:r>
              <a:rPr lang="de-CH" dirty="0"/>
              <a:t>Live-Demo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Projektvorstellung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ihand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2" name="Freihand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856" y="2413254"/>
            <a:ext cx="9649327" cy="117817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dirty="0"/>
              <a:t>Das Projekt **PEUSI - The Game** ist ein interaktives Spiel. Die Spieler betreten ein fiktives Terminal, in dem sie verschiedenste Rätsel lösen müssen – von Arithmetik und Binäraufgaben bis hin zu Wortspielen, Logikrätseln und Allgemeinwissen. </a:t>
            </a:r>
          </a:p>
          <a:p>
            <a:pPr rtl="0"/>
            <a:endParaRPr lang="de-DE" dirty="0"/>
          </a:p>
        </p:txBody>
      </p:sp>
      <p:pic>
        <p:nvPicPr>
          <p:cNvPr id="1026" name="Picture 2" descr="6.921.200+ Fotos, Bilder und lizenzfreie Bilder zu Ziele - iStock |  Strategie, Ziele erreichen, Zielscheibe">
            <a:extLst>
              <a:ext uri="{FF2B5EF4-FFF2-40B4-BE49-F238E27FC236}">
                <a16:creationId xmlns:a16="http://schemas.microsoft.com/office/drawing/2014/main" id="{4A0180C5-01D5-0903-EF22-A2EDE0359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0" t="19724" r="20464" b="18926"/>
          <a:stretch/>
        </p:blipFill>
        <p:spPr bwMode="auto">
          <a:xfrm>
            <a:off x="1732005" y="3787919"/>
            <a:ext cx="1227221" cy="12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8A0FFEE-E147-F9B9-2E2A-359CFF76CFF2}"/>
              </a:ext>
            </a:extLst>
          </p:cNvPr>
          <p:cNvSpPr txBox="1"/>
          <p:nvPr/>
        </p:nvSpPr>
        <p:spPr>
          <a:xfrm>
            <a:off x="3114674" y="3900132"/>
            <a:ext cx="60970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Ziel des Projekts ist es, durch ein spannendes, temporeiches Spielerlebnis das logische Denken und die Rechenfertigkeiten zu fordern.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F456D-65A2-8C94-8840-D4E562BE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Minimalziel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9B317-1453-A394-F102-EA3F34644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6020" y="2403928"/>
            <a:ext cx="9204960" cy="3699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Das Minimalziel bestand in der Entwicklung eines funktionsfähigen Prototyps, der folgende Kernfunktionen bietet:</a:t>
            </a:r>
          </a:p>
          <a:p>
            <a:r>
              <a:rPr lang="de-DE" dirty="0"/>
              <a:t>Rätselgenerierung: Automatisches Auswählen und Präsentieren verschiedener Rätseltypen.</a:t>
            </a:r>
          </a:p>
          <a:p>
            <a:r>
              <a:rPr lang="de-DE" dirty="0"/>
              <a:t>Zeitlimit: Implementierung eines zeitbasierten Levelsystems (5 Minuten pro Game).</a:t>
            </a:r>
          </a:p>
          <a:p>
            <a:r>
              <a:rPr lang="de-DE" dirty="0"/>
              <a:t>Punktevergabe: Ein einfaches Punktesystem basierend auf gelösten Rätseln.</a:t>
            </a:r>
          </a:p>
          <a:p>
            <a:r>
              <a:rPr lang="de-DE" dirty="0"/>
              <a:t>Terminal-Interface: Darstellung eines authentischen Terminals zur Interaktion.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547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F456D-65A2-8C94-8840-D4E562BE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Erweiterte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9B317-1453-A394-F102-EA3F34644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6020" y="2403928"/>
            <a:ext cx="9204960" cy="3699328"/>
          </a:xfrm>
        </p:spPr>
        <p:txBody>
          <a:bodyPr>
            <a:normAutofit/>
          </a:bodyPr>
          <a:lstStyle/>
          <a:p>
            <a:r>
              <a:rPr lang="de-DE" b="1" dirty="0"/>
              <a:t>Zusätzliche Rätseltypen: </a:t>
            </a:r>
            <a:r>
              <a:rPr lang="de-DE" dirty="0"/>
              <a:t>Erweiterung des bestehenden Rätselangebots um neue Kategorien und Schwierigkeitsgrade.</a:t>
            </a:r>
          </a:p>
          <a:p>
            <a:r>
              <a:rPr lang="de-DE" b="1" dirty="0"/>
              <a:t>Soundeffekte und visuelle Optimierungen</a:t>
            </a:r>
            <a:r>
              <a:rPr lang="de-DE" dirty="0"/>
              <a:t>: Integration von Audio-Feedback sowie eine benutzerfreundlichere und optisch ansprechendere Oberfläche.$</a:t>
            </a:r>
          </a:p>
          <a:p>
            <a:r>
              <a:rPr lang="de-DE" b="1" dirty="0"/>
              <a:t>Level-Design: </a:t>
            </a:r>
            <a:r>
              <a:rPr lang="de-DE" dirty="0"/>
              <a:t>Entwicklung eines durchgängigen Narrativs und reibungsloser Übergänge zwischen den Levels.</a:t>
            </a:r>
          </a:p>
          <a:p>
            <a:r>
              <a:rPr lang="de-DE" b="1" dirty="0"/>
              <a:t>Erweiterbarkeit: </a:t>
            </a:r>
            <a:r>
              <a:rPr lang="de-DE" dirty="0"/>
              <a:t>Schaffung einer flexiblen Architektur, die zukünftige Erweiterungen und Anpassungen einfach ermöglicht.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6215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Arbeitsorganisation</a:t>
            </a:r>
            <a:endParaRPr lang="de-DE" dirty="0"/>
          </a:p>
        </p:txBody>
      </p:sp>
      <p:pic>
        <p:nvPicPr>
          <p:cNvPr id="2050" name="Picture 2" descr="Ziele erreichen: Von Pleite zum ersten 7stelligen Jahr (meine 5 Schritte,  die du auch kannst) – Christian Anderl">
            <a:extLst>
              <a:ext uri="{FF2B5EF4-FFF2-40B4-BE49-F238E27FC236}">
                <a16:creationId xmlns:a16="http://schemas.microsoft.com/office/drawing/2014/main" id="{D85632D3-0ECB-E57B-11E3-A7CCE204F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2" r="2" b="2"/>
          <a:stretch/>
        </p:blipFill>
        <p:spPr bwMode="auto">
          <a:xfrm>
            <a:off x="9181252" y="3998781"/>
            <a:ext cx="2384214" cy="2172990"/>
          </a:xfrm>
          <a:prstGeom prst="rect">
            <a:avLst/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FD88E43-F042-A7BE-6483-EAE37397B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66" y="2452196"/>
            <a:ext cx="7581324" cy="40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Arbeitsorganisation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EDAF845-2702-A3D5-1B28-E93B8135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83228"/>
              </p:ext>
            </p:extLst>
          </p:nvPr>
        </p:nvGraphicFramePr>
        <p:xfrm>
          <a:off x="594360" y="2469459"/>
          <a:ext cx="10736580" cy="4206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68290">
                  <a:extLst>
                    <a:ext uri="{9D8B030D-6E8A-4147-A177-3AD203B41FA5}">
                      <a16:colId xmlns:a16="http://schemas.microsoft.com/office/drawing/2014/main" val="4053100403"/>
                    </a:ext>
                  </a:extLst>
                </a:gridCol>
                <a:gridCol w="5368290">
                  <a:extLst>
                    <a:ext uri="{9D8B030D-6E8A-4147-A177-3AD203B41FA5}">
                      <a16:colId xmlns:a16="http://schemas.microsoft.com/office/drawing/2014/main" val="1136296961"/>
                    </a:ext>
                  </a:extLst>
                </a:gridCol>
              </a:tblGrid>
              <a:tr h="3820852">
                <a:tc>
                  <a:txBody>
                    <a:bodyPr/>
                    <a:lstStyle/>
                    <a:p>
                      <a:r>
                        <a:rPr lang="de-CH" dirty="0"/>
                        <a:t>Was lief gut? </a:t>
                      </a:r>
                      <a:br>
                        <a:rPr lang="de-CH" dirty="0"/>
                      </a:br>
                      <a:endParaRPr lang="de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/>
                        <a:t>Modulare Architektur: Jedes Modul (Riddle, Renderer, </a:t>
                      </a:r>
                      <a:r>
                        <a:rPr lang="de-DE" b="0" dirty="0" err="1"/>
                        <a:t>SoundManager</a:t>
                      </a:r>
                      <a:r>
                        <a:rPr lang="de-DE" b="0" dirty="0"/>
                        <a:t>, Highscores etc.) übernimmt eine klar definierte Aufgabe – dadurch bleibt der Code übersichtlich und leicht erweiterbar.</a:t>
                      </a:r>
                      <a:br>
                        <a:rPr lang="de-DE" b="0" dirty="0"/>
                      </a:br>
                      <a:endParaRPr lang="de-DE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/>
                        <a:t>Konsequentes </a:t>
                      </a:r>
                      <a:r>
                        <a:rPr lang="de-DE" b="0" dirty="0" err="1"/>
                        <a:t>Refactoring</a:t>
                      </a:r>
                      <a:r>
                        <a:rPr lang="de-DE" b="0" dirty="0"/>
                        <a:t>: </a:t>
                      </a:r>
                      <a:r>
                        <a:rPr lang="de-DE" b="0" dirty="0" err="1"/>
                        <a:t>Regelmässige</a:t>
                      </a:r>
                      <a:r>
                        <a:rPr lang="de-DE" b="0" dirty="0"/>
                        <a:t> kurze Code-Reviews sorgten für einheitlichen Stil und hohe Wartbarkeit.</a:t>
                      </a:r>
                      <a:br>
                        <a:rPr lang="de-DE" b="0" dirty="0"/>
                      </a:br>
                      <a:endParaRPr lang="de-DE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/>
                        <a:t>Strukturiertes </a:t>
                      </a:r>
                      <a:r>
                        <a:rPr lang="de-DE" b="0" dirty="0" err="1"/>
                        <a:t>Testing</a:t>
                      </a:r>
                      <a:r>
                        <a:rPr lang="de-DE" b="0" dirty="0"/>
                        <a:t>: Kombination aus manuellen Durchläufen und einfachen Unit-Tests stellte eine stabile Basis sicher.</a:t>
                      </a:r>
                      <a:endParaRPr lang="de-CH" b="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b="1" dirty="0"/>
                        <a:t>Was war herausfordernd: </a:t>
                      </a:r>
                      <a:br>
                        <a:rPr lang="de-CH" dirty="0"/>
                      </a:br>
                      <a:endParaRPr lang="de-CH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/>
                        <a:t>Komplexität im Debugging</a:t>
                      </a:r>
                      <a:br>
                        <a:rPr lang="de-DE" b="0" i="0" dirty="0"/>
                      </a:br>
                      <a:r>
                        <a:rPr lang="de-DE" b="1" i="1" dirty="0"/>
                        <a:t>Lösung</a:t>
                      </a:r>
                      <a:r>
                        <a:rPr lang="de-DE" b="0" i="1" dirty="0"/>
                        <a:t>:</a:t>
                      </a:r>
                      <a:r>
                        <a:rPr lang="de-DE" b="0" dirty="0"/>
                        <a:t> </a:t>
                      </a:r>
                      <a:r>
                        <a:rPr lang="de-DE" b="0" dirty="0" err="1"/>
                        <a:t>Step</a:t>
                      </a:r>
                      <a:r>
                        <a:rPr lang="de-DE" b="0" dirty="0"/>
                        <a:t>-</a:t>
                      </a:r>
                      <a:r>
                        <a:rPr lang="de-DE" b="0" dirty="0" err="1"/>
                        <a:t>by</a:t>
                      </a:r>
                      <a:r>
                        <a:rPr lang="de-DE" b="0" dirty="0"/>
                        <a:t>-</a:t>
                      </a:r>
                      <a:r>
                        <a:rPr lang="de-DE" b="0" dirty="0" err="1"/>
                        <a:t>Step</a:t>
                      </a:r>
                      <a:r>
                        <a:rPr lang="de-DE" b="0" dirty="0"/>
                        <a:t>-Vorgehen mit Breakpoints und Konsolen-Ausgaben, um einzelne Abläufe gezielt zu prüfen.</a:t>
                      </a:r>
                      <a:br>
                        <a:rPr lang="de-DE" b="0" dirty="0"/>
                      </a:br>
                      <a:endParaRPr lang="de-DE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="0" dirty="0"/>
                        <a:t>Mangelnde Rückmeldung bei Fehlern</a:t>
                      </a:r>
                      <a:br>
                        <a:rPr lang="de-DE" b="0" i="0" dirty="0"/>
                      </a:br>
                      <a:r>
                        <a:rPr lang="de-DE" b="1" i="1" dirty="0"/>
                        <a:t>Lösung</a:t>
                      </a:r>
                      <a:r>
                        <a:rPr lang="de-DE" b="0" i="1" dirty="0"/>
                        <a:t>:</a:t>
                      </a:r>
                      <a:r>
                        <a:rPr lang="de-DE" b="0" dirty="0"/>
                        <a:t> </a:t>
                      </a:r>
                      <a:r>
                        <a:rPr lang="de-DE" b="0" dirty="0" err="1"/>
                        <a:t>Einfuehrung</a:t>
                      </a:r>
                      <a:r>
                        <a:rPr lang="de-DE" b="0" dirty="0"/>
                        <a:t> eines einfachen </a:t>
                      </a:r>
                      <a:r>
                        <a:rPr lang="de-DE" b="0" dirty="0" err="1"/>
                        <a:t>Logging</a:t>
                      </a:r>
                      <a:r>
                        <a:rPr lang="de-DE" b="0" dirty="0"/>
                        <a:t>-Systems, das Eingaben, Zustandswechsel und Ausnahmen klar protokolliert.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0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98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620" y="2806247"/>
            <a:ext cx="5825491" cy="254281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Softwarearchitektur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048B99-4F7A-73C8-CF0D-AFC1AC069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4"/>
          <a:stretch/>
        </p:blipFill>
        <p:spPr bwMode="auto">
          <a:xfrm>
            <a:off x="704848" y="103556"/>
            <a:ext cx="5444492" cy="67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75EB43F1-9D3B-67E4-BB83-DD46385E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80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4DB0E-06FC-4867-2980-06B8D2A7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Codeeinblick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5A2B93-BEEA-466A-20FD-7A4A442F3A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51860" y="1772725"/>
            <a:ext cx="5676900" cy="3597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800" b="1" dirty="0"/>
              <a:t>Dynamischer </a:t>
            </a:r>
            <a:r>
              <a:rPr lang="de-CH" sz="2800" b="1" dirty="0" err="1"/>
              <a:t>Rätelgenerator</a:t>
            </a:r>
            <a:endParaRPr lang="de-CH" sz="2800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A8733F7-1337-85D3-BD2F-60291ED06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09" y="3143104"/>
            <a:ext cx="5676900" cy="183651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3EEDF6A-8FB7-3E15-ACE7-660A306B6656}"/>
              </a:ext>
            </a:extLst>
          </p:cNvPr>
          <p:cNvSpPr txBox="1"/>
          <p:nvPr/>
        </p:nvSpPr>
        <p:spPr>
          <a:xfrm>
            <a:off x="6871869" y="2499360"/>
            <a:ext cx="4358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Varianz: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Spielerinnen sehen nie zweimal dasselbe Rätsel in einem Level.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Modularität: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Logik ist komplett von UI- und Sound-Code getrennt.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b="1" dirty="0">
                <a:solidFill>
                  <a:schemeClr val="bg1"/>
                </a:solidFill>
              </a:rPr>
              <a:t>Robustheit: 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Leere Pools führen nicht zu Fehlern, sondern triggern eine automatische Neu-Initialisierung.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787053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3_TF78853419_Win32" id="{73C4F1C6-D164-4434-8FDF-48F92F60FB31}" vid="{13AA8AF3-B505-4A9F-9557-DEA5A55D833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Geometrische Jahrespräsentation</Template>
  <TotalTime>0</TotalTime>
  <Words>1342</Words>
  <Application>Microsoft Office PowerPoint</Application>
  <PresentationFormat>Breitbild</PresentationFormat>
  <Paragraphs>96</Paragraphs>
  <Slides>12</Slides>
  <Notes>10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Franklin Gothic Book</vt:lpstr>
      <vt:lpstr>Franklin Gothic Demi</vt:lpstr>
      <vt:lpstr>Benutzerdefiniert</vt:lpstr>
      <vt:lpstr>Peusi – The Game</vt:lpstr>
      <vt:lpstr>AGENDA</vt:lpstr>
      <vt:lpstr>Projektvorstellung</vt:lpstr>
      <vt:lpstr>Minimalziel</vt:lpstr>
      <vt:lpstr>Erweiterte Ziele</vt:lpstr>
      <vt:lpstr>Arbeitsorganisation</vt:lpstr>
      <vt:lpstr>Arbeitsorganisation</vt:lpstr>
      <vt:lpstr>Softwarearchitektur</vt:lpstr>
      <vt:lpstr>Codeeinblick</vt:lpstr>
      <vt:lpstr>Codeeinblick</vt:lpstr>
      <vt:lpstr>Live Demo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Häuselmann Thomas</dc:creator>
  <cp:lastModifiedBy>Häuselmann Thomas</cp:lastModifiedBy>
  <cp:revision>3</cp:revision>
  <dcterms:created xsi:type="dcterms:W3CDTF">2025-04-23T15:45:44Z</dcterms:created>
  <dcterms:modified xsi:type="dcterms:W3CDTF">2025-04-26T06:03:20Z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