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5" r:id="rId3"/>
    <p:sldId id="308" r:id="rId4"/>
    <p:sldId id="309" r:id="rId5"/>
    <p:sldId id="315" r:id="rId6"/>
    <p:sldId id="316" r:id="rId7"/>
    <p:sldId id="317" r:id="rId8"/>
    <p:sldId id="318" r:id="rId9"/>
    <p:sldId id="319" r:id="rId10"/>
    <p:sldId id="279" r:id="rId11"/>
    <p:sldId id="280" r:id="rId12"/>
    <p:sldId id="281" r:id="rId13"/>
    <p:sldId id="320" r:id="rId14"/>
    <p:sldId id="321" r:id="rId15"/>
    <p:sldId id="324" r:id="rId16"/>
    <p:sldId id="282" r:id="rId17"/>
    <p:sldId id="325" r:id="rId18"/>
    <p:sldId id="326" r:id="rId19"/>
    <p:sldId id="327" r:id="rId20"/>
    <p:sldId id="328" r:id="rId21"/>
    <p:sldId id="329" r:id="rId22"/>
    <p:sldId id="283" r:id="rId23"/>
    <p:sldId id="284" r:id="rId24"/>
    <p:sldId id="330" r:id="rId25"/>
    <p:sldId id="331" r:id="rId26"/>
    <p:sldId id="310" r:id="rId27"/>
    <p:sldId id="332" r:id="rId28"/>
    <p:sldId id="333" r:id="rId29"/>
    <p:sldId id="312" r:id="rId30"/>
    <p:sldId id="334" r:id="rId31"/>
    <p:sldId id="286" r:id="rId32"/>
    <p:sldId id="311" r:id="rId33"/>
    <p:sldId id="31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DBCD-7CFA-437B-B0E2-AEDEBA179EA3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72A9-C273-47F3-9651-996B0B8380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53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3C61CB-453D-404D-9D75-A2DB7C8B58C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7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E2AFE4-B564-4F7C-952F-F9CAC12BD07B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C5E198-E71C-4F12-B788-A7E1EB56D80C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1277B1-C057-4FD4-B8BD-EE15298B563F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4563A5-D882-409D-AA1F-3C6790CD2FC9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52699B-D632-405A-8354-E939B0897AC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1EA0D3-B01F-4A79-A3AB-2D7628854B44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5EB1A3-72C9-440E-B11F-A1370864A3D2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C671AC-CBAF-4DE7-BB70-A63708B09497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D36541-91A7-4A20-A4CC-2A5F865A8694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4C4732-C4CA-45CD-93CB-A18EE78C03A8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BF51B9-3473-4C32-8064-5B0DC61B437A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F2E5F8-0796-40AD-BDAD-2B318F6F8FD4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2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0052" indent="-284636" defTabSz="8792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38542" indent="-227708" defTabSz="8792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3959" indent="-227708" defTabSz="8792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49376" indent="-227708" defTabSz="8792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4793" indent="-227708" defTabSz="8792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0210" indent="-227708" defTabSz="8792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15627" indent="-227708" defTabSz="8792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1044" indent="-227708" defTabSz="87920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D89383-7F22-42DE-8168-1066C6664F67}" type="slidenum">
              <a:rPr lang="en-US" altLang="en-US" sz="1100"/>
              <a:pPr eaLnBrk="1" hangingPunct="1">
                <a:spcBef>
                  <a:spcPct val="0"/>
                </a:spcBef>
              </a:pPr>
              <a:t>27</a:t>
            </a:fld>
            <a:endParaRPr lang="en-US" altLang="en-US" sz="11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C0CED-5B53-46BB-8463-DA3BCC83308E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C7A4DA-956D-456D-8E7D-8A6CD497826F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C8A486-E314-4380-B633-C045D3FA543D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BF51B9-3473-4C32-8064-5B0DC61B437A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BF51B9-3473-4C32-8064-5B0DC61B437A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0D2365-F548-40DE-BC1C-0C2F29A8A12B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2283F2-1A50-44CF-B2C1-BCF9DEB5C833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904C12-172A-4CB6-BE26-875D1A15D40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9E665-753C-4175-8742-4FA8ED885255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2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98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1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0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58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9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6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40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7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83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C011-95B1-4783-A1CE-346184AD83D9}" type="datetimeFigureOut">
              <a:rPr lang="en-IE" smtClean="0"/>
              <a:t>22/11/2016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0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Main memory management: </a:t>
            </a:r>
            <a:r>
              <a:rPr lang="en-IE" dirty="0" smtClean="0"/>
              <a:t> </a:t>
            </a:r>
            <a:r>
              <a:rPr lang="en-IE" dirty="0" smtClean="0"/>
              <a:t>virtual memory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43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4708071" cy="5724477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1231804"/>
            <a:ext cx="3352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3.2) </a:t>
            </a:r>
          </a:p>
          <a:p>
            <a:pPr algn="r"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This job is 350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bytes long and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is divided into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four pages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of 100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bytes.</a:t>
            </a:r>
          </a:p>
          <a:p>
            <a:pPr algn="r" eaLnBrk="0" hangingPunct="0"/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r" eaLnBrk="0" hangingPunct="0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ach that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are loaded into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four page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frames in memory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</a:p>
          <a:p>
            <a:pPr algn="r" eaLnBrk="0" hangingPunct="0"/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values 1..350 are referred to as the </a:t>
            </a:r>
            <a:r>
              <a:rPr lang="en-US" b="1" dirty="0" smtClean="0">
                <a:solidFill>
                  <a:srgbClr val="000000"/>
                </a:solidFill>
                <a:ea typeface="ＭＳ Ｐゴシック" pitchFamily="34" charset="-128"/>
              </a:rPr>
              <a:t>logical address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(the way the CPU interoperates a program)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(virtual) v physical address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56" y="1600200"/>
            <a:ext cx="615508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5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553200" cy="361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343400"/>
            <a:ext cx="77724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3.3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):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This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system has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page frame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and page sizes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of 512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bytes each.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PMT shows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where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job’s two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pages are loaded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into available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frames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in main memory: the logical address is that in the job. E.g. </a:t>
            </a:r>
            <a:r>
              <a:rPr lang="en-US" b="1" dirty="0" smtClean="0">
                <a:solidFill>
                  <a:srgbClr val="000000"/>
                </a:solidFill>
                <a:ea typeface="ＭＳ Ｐゴシック" pitchFamily="34" charset="-128"/>
              </a:rPr>
              <a:t>518;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the physical address is the actual location of this instruction.. In the above example frame 3 position 1536+6 = 1542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0" dirty="0" smtClean="0"/>
              <a:t>Paged Memory Allocation</a:t>
            </a:r>
            <a:r>
              <a:rPr lang="en-US" b="0" dirty="0" smtClean="0"/>
              <a:t> (cont'd.)</a:t>
            </a:r>
            <a:endParaRPr lang="en-CA" b="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0" dirty="0" smtClean="0"/>
              <a:t>Advantages</a:t>
            </a:r>
          </a:p>
          <a:p>
            <a:pPr lvl="1" eaLnBrk="1" hangingPunct="1"/>
            <a:r>
              <a:rPr lang="en-CA" b="0" dirty="0" smtClean="0"/>
              <a:t>Efficient memory use: job allocation in noncontiguous memory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Disadvantages</a:t>
            </a:r>
          </a:p>
          <a:p>
            <a:pPr lvl="1" eaLnBrk="1" hangingPunct="1"/>
            <a:r>
              <a:rPr lang="en-US" b="0" dirty="0" smtClean="0"/>
              <a:t>Increased</a:t>
            </a:r>
            <a:r>
              <a:rPr lang="en-CA" b="0" dirty="0" smtClean="0"/>
              <a:t> overhead: </a:t>
            </a:r>
            <a:r>
              <a:rPr lang="en-US" b="0" dirty="0" smtClean="0"/>
              <a:t>address resolution</a:t>
            </a:r>
          </a:p>
          <a:p>
            <a:pPr lvl="1" eaLnBrk="1" hangingPunct="1"/>
            <a:r>
              <a:rPr lang="en-CA" b="0" dirty="0" smtClean="0"/>
              <a:t>Internal</a:t>
            </a:r>
            <a:r>
              <a:rPr lang="en-US" b="0" dirty="0" smtClean="0"/>
              <a:t> </a:t>
            </a:r>
            <a:r>
              <a:rPr lang="en-CA" b="0" dirty="0" smtClean="0"/>
              <a:t>fragmentation: </a:t>
            </a:r>
            <a:r>
              <a:rPr lang="en-US" b="0" dirty="0" smtClean="0"/>
              <a:t>last page</a:t>
            </a:r>
          </a:p>
          <a:p>
            <a:pPr eaLnBrk="1" hangingPunct="1"/>
            <a:r>
              <a:rPr lang="en-CA" b="0" dirty="0" smtClean="0"/>
              <a:t>Page size: crucial</a:t>
            </a:r>
          </a:p>
          <a:p>
            <a:pPr lvl="1" eaLnBrk="1" hangingPunct="1"/>
            <a:r>
              <a:rPr lang="en-CA" b="0" dirty="0" smtClean="0"/>
              <a:t>Too small: very long PMTs</a:t>
            </a:r>
          </a:p>
          <a:p>
            <a:pPr lvl="1" eaLnBrk="1" hangingPunct="1"/>
            <a:r>
              <a:rPr lang="en-CA" b="0" dirty="0" smtClean="0"/>
              <a:t>Too large: excessive internal fragmentation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Virtual </a:t>
            </a:r>
            <a:r>
              <a:rPr lang="en-CA" dirty="0" smtClean="0"/>
              <a:t>Memory Allocation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Virtual memory or </a:t>
            </a:r>
            <a:r>
              <a:rPr lang="en-US" b="1" dirty="0" smtClean="0"/>
              <a:t>demand</a:t>
            </a:r>
            <a:r>
              <a:rPr lang="en-US" dirty="0" smtClean="0"/>
              <a:t> paged memory allocation: Loads only a part of the program into memory</a:t>
            </a:r>
          </a:p>
          <a:p>
            <a:pPr lvl="1"/>
            <a:r>
              <a:rPr lang="en-US" dirty="0" smtClean="0"/>
              <a:t>Removes restriction: entire program in memory</a:t>
            </a:r>
          </a:p>
          <a:p>
            <a:pPr lvl="1"/>
            <a:r>
              <a:rPr lang="en-US" dirty="0" smtClean="0"/>
              <a:t>However, Requires high-speed page access</a:t>
            </a:r>
          </a:p>
          <a:p>
            <a:endParaRPr lang="en-CA" dirty="0" smtClean="0"/>
          </a:p>
          <a:p>
            <a:r>
              <a:rPr lang="en-CA" dirty="0" smtClean="0"/>
              <a:t>Exploits programming techniques </a:t>
            </a:r>
          </a:p>
          <a:p>
            <a:pPr lvl="1"/>
            <a:r>
              <a:rPr lang="en-CA" dirty="0" smtClean="0"/>
              <a:t>Modules:</a:t>
            </a:r>
          </a:p>
          <a:p>
            <a:pPr lvl="2"/>
            <a:r>
              <a:rPr lang="en-CA" dirty="0" smtClean="0"/>
              <a:t>All pages: not needed simultaneously</a:t>
            </a:r>
            <a:endParaRPr lang="en-US" dirty="0" smtClean="0"/>
          </a:p>
          <a:p>
            <a:pPr lvl="2"/>
            <a:r>
              <a:rPr lang="en-US" dirty="0" smtClean="0"/>
              <a:t>Examples</a:t>
            </a:r>
          </a:p>
          <a:p>
            <a:pPr lvl="3"/>
            <a:r>
              <a:rPr lang="en-CA" dirty="0" smtClean="0"/>
              <a:t>Error-handling modules instructions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(give </a:t>
            </a:r>
            <a:r>
              <a:rPr lang="en-US" dirty="0" smtClean="0">
                <a:solidFill>
                  <a:srgbClr val="FF0000"/>
                </a:solidFill>
              </a:rPr>
              <a:t>other examples)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Demand Paging</a:t>
            </a:r>
            <a:r>
              <a:rPr lang="en-US" dirty="0"/>
              <a:t> </a:t>
            </a:r>
            <a:r>
              <a:rPr lang="en-US" dirty="0" smtClean="0"/>
              <a:t>swapping</a:t>
            </a:r>
            <a:endParaRPr lang="en-CA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Algorithm implementation: </a:t>
            </a:r>
            <a:r>
              <a:rPr lang="en-US" dirty="0" smtClean="0"/>
              <a:t>uses Job Table, Page Map Table, and Memory Map Table</a:t>
            </a:r>
          </a:p>
          <a:p>
            <a:r>
              <a:rPr lang="en-US" dirty="0" smtClean="0"/>
              <a:t>However the “demand” Page Map Table (has 3 </a:t>
            </a:r>
            <a:r>
              <a:rPr lang="en-US" b="1" dirty="0" smtClean="0"/>
              <a:t>extra</a:t>
            </a:r>
            <a:r>
              <a:rPr lang="en-US" dirty="0" smtClean="0"/>
              <a:t> fields): field 1 to 3:</a:t>
            </a:r>
          </a:p>
          <a:p>
            <a:pPr lvl="1"/>
            <a:r>
              <a:rPr lang="en-GB" b="1" dirty="0"/>
              <a:t>Field 1</a:t>
            </a:r>
            <a:r>
              <a:rPr lang="en-GB" dirty="0"/>
              <a:t> says if it is in memory and relates to saving time going from secondary storage to main memory.  </a:t>
            </a:r>
          </a:p>
          <a:p>
            <a:pPr lvl="1"/>
            <a:r>
              <a:rPr lang="en-GB" b="1" dirty="0" smtClean="0"/>
              <a:t>Field </a:t>
            </a:r>
            <a:r>
              <a:rPr lang="en-GB" b="1" dirty="0"/>
              <a:t>2</a:t>
            </a:r>
            <a:r>
              <a:rPr lang="en-GB" dirty="0"/>
              <a:t> (modified) is related to outputting frame to secondary storage </a:t>
            </a:r>
          </a:p>
          <a:p>
            <a:pPr lvl="1"/>
            <a:r>
              <a:rPr lang="en-GB" b="1" dirty="0" smtClean="0"/>
              <a:t>Filed 3 </a:t>
            </a:r>
            <a:r>
              <a:rPr lang="en-GB" dirty="0" smtClean="0"/>
              <a:t>referenced: </a:t>
            </a:r>
            <a:r>
              <a:rPr lang="en-GB" dirty="0"/>
              <a:t>shows recently active versus not active pages. Indicates which pages stay in memory and which can be swapped out.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5540796" cy="594360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9800" y="338667"/>
            <a:ext cx="28956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3.5)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Demand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paging </a:t>
            </a:r>
            <a:r>
              <a:rPr lang="en-US" i="1" dirty="0" smtClean="0">
                <a:solidFill>
                  <a:srgbClr val="000000"/>
                </a:solidFill>
                <a:ea typeface="ＭＳ Ｐゴシック" pitchFamily="34" charset="-128"/>
              </a:rPr>
              <a:t>swapping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 requires that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Page Map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Table for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each job keep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track of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each page as it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is loaded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or removed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from main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memory. Each </a:t>
            </a: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PMT tracks: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status of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page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whether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has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been modified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, </a:t>
            </a: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whether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has been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recently referenced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,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frame number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for each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page currently in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main memory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b="0" dirty="0" smtClean="0"/>
              <a:t>Demand Paging</a:t>
            </a:r>
            <a:r>
              <a:rPr lang="en-US" b="0" dirty="0" smtClean="0"/>
              <a:t> </a:t>
            </a:r>
            <a:r>
              <a:rPr lang="en-CA" b="0" dirty="0" smtClean="0"/>
              <a:t>Memory Allocation </a:t>
            </a:r>
            <a:r>
              <a:rPr lang="en-US" b="0" dirty="0" smtClean="0"/>
              <a:t>(cont'd.)</a:t>
            </a:r>
            <a:endParaRPr lang="en-CA" b="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0" dirty="0" smtClean="0"/>
              <a:t>Swapping process:</a:t>
            </a:r>
          </a:p>
          <a:p>
            <a:pPr lvl="1" eaLnBrk="1" hangingPunct="1"/>
            <a:r>
              <a:rPr lang="en-US" dirty="0" smtClean="0"/>
              <a:t>Find </a:t>
            </a:r>
            <a:r>
              <a:rPr lang="en-US" dirty="0"/>
              <a:t>the page </a:t>
            </a:r>
            <a:r>
              <a:rPr lang="en-US" dirty="0" smtClean="0"/>
              <a:t>number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Determine </a:t>
            </a:r>
            <a:r>
              <a:rPr lang="en-US" dirty="0"/>
              <a:t>page status: already in </a:t>
            </a:r>
            <a:r>
              <a:rPr lang="en-US" dirty="0" smtClean="0"/>
              <a:t>memory</a:t>
            </a:r>
          </a:p>
          <a:p>
            <a:pPr lvl="1" eaLnBrk="1" hangingPunct="1"/>
            <a:endParaRPr lang="en-CA" dirty="0" smtClean="0"/>
          </a:p>
          <a:p>
            <a:pPr lvl="1" eaLnBrk="1" hangingPunct="1"/>
            <a:r>
              <a:rPr lang="en-CA" dirty="0" smtClean="0"/>
              <a:t>Resident </a:t>
            </a:r>
            <a:r>
              <a:rPr lang="en-CA" dirty="0"/>
              <a:t>memory page: exchanged with secondary storage </a:t>
            </a:r>
            <a:r>
              <a:rPr lang="en-CA" dirty="0" smtClean="0"/>
              <a:t>page if modified </a:t>
            </a:r>
            <a:endParaRPr lang="en-US" dirty="0"/>
          </a:p>
          <a:p>
            <a:pPr lvl="2" eaLnBrk="1" hangingPunct="1"/>
            <a:r>
              <a:rPr lang="en-CA" dirty="0"/>
              <a:t>Resident page: copied to disk (if </a:t>
            </a:r>
            <a:r>
              <a:rPr lang="en-CA" dirty="0" smtClean="0"/>
              <a:t>modified bit set to 1)</a:t>
            </a:r>
            <a:endParaRPr lang="en-CA" dirty="0"/>
          </a:p>
          <a:p>
            <a:pPr lvl="2" eaLnBrk="1" hangingPunct="1"/>
            <a:endParaRPr lang="en-CA" dirty="0" smtClean="0"/>
          </a:p>
          <a:p>
            <a:pPr lvl="1" eaLnBrk="1" hangingPunct="1"/>
            <a:r>
              <a:rPr lang="en-CA" dirty="0" smtClean="0"/>
              <a:t>A New </a:t>
            </a:r>
            <a:r>
              <a:rPr lang="en-CA" dirty="0"/>
              <a:t>page: written into available page frame</a:t>
            </a:r>
          </a:p>
          <a:p>
            <a:pPr lvl="1" eaLnBrk="1" hangingPunct="1"/>
            <a:endParaRPr lang="en-US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CA" b="0" dirty="0" smtClean="0"/>
              <a:t>Demand Paging</a:t>
            </a:r>
            <a:r>
              <a:rPr lang="en-US" b="0" dirty="0" smtClean="0"/>
              <a:t> </a:t>
            </a:r>
            <a:r>
              <a:rPr lang="en-CA" b="0" dirty="0" smtClean="0"/>
              <a:t>Memory Allocation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7"/>
            <a:ext cx="8229600" cy="5440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b="1" dirty="0" smtClean="0"/>
              <a:t>Page fault</a:t>
            </a:r>
            <a:r>
              <a:rPr lang="en-CA" b="0" dirty="0" smtClean="0"/>
              <a:t>:</a:t>
            </a:r>
            <a:r>
              <a:rPr lang="en-US" b="0" dirty="0" smtClean="0"/>
              <a:t> failure </a:t>
            </a:r>
            <a:r>
              <a:rPr lang="en-CA" b="0" dirty="0" smtClean="0"/>
              <a:t>to find page in memory</a:t>
            </a:r>
          </a:p>
          <a:p>
            <a:pPr lvl="1" eaLnBrk="1" hangingPunct="1"/>
            <a:r>
              <a:rPr lang="en-CA" dirty="0" smtClean="0"/>
              <a:t>Generate a page interrupt (stops execution of the processing)</a:t>
            </a:r>
            <a:endParaRPr lang="en-CA" b="0" dirty="0" smtClean="0"/>
          </a:p>
          <a:p>
            <a:pPr eaLnBrk="1" hangingPunct="1"/>
            <a:r>
              <a:rPr lang="en-CA" b="1" dirty="0" smtClean="0"/>
              <a:t>Page fault handler</a:t>
            </a:r>
            <a:r>
              <a:rPr lang="en-CA" b="0" dirty="0" smtClean="0"/>
              <a:t>: part of </a:t>
            </a:r>
            <a:r>
              <a:rPr lang="en-US" b="0" dirty="0" smtClean="0"/>
              <a:t>operating system</a:t>
            </a:r>
          </a:p>
          <a:p>
            <a:pPr lvl="1" eaLnBrk="1" hangingPunct="1"/>
            <a:r>
              <a:rPr lang="en-CA" b="0" dirty="0" smtClean="0"/>
              <a:t>Determines if empty page frames in memory </a:t>
            </a:r>
            <a:endParaRPr lang="en-US" b="0" dirty="0" smtClean="0"/>
          </a:p>
          <a:p>
            <a:pPr lvl="2" eaLnBrk="1" hangingPunct="1"/>
            <a:r>
              <a:rPr lang="en-US" b="0" dirty="0" smtClean="0"/>
              <a:t>Yes: </a:t>
            </a:r>
            <a:r>
              <a:rPr lang="en-CA" b="0" dirty="0" smtClean="0"/>
              <a:t>requested page copied from</a:t>
            </a:r>
            <a:r>
              <a:rPr lang="en-US" b="0" dirty="0" smtClean="0"/>
              <a:t> </a:t>
            </a:r>
            <a:r>
              <a:rPr lang="en-CA" b="0" dirty="0" smtClean="0"/>
              <a:t>secondary storage</a:t>
            </a:r>
          </a:p>
          <a:p>
            <a:pPr lvl="2" eaLnBrk="1" hangingPunct="1"/>
            <a:r>
              <a:rPr lang="en-US" b="0" dirty="0" smtClean="0"/>
              <a:t>No: swapping (</a:t>
            </a:r>
            <a:r>
              <a:rPr lang="en-CA" b="0" dirty="0" smtClean="0"/>
              <a:t>dependent on the </a:t>
            </a:r>
            <a:r>
              <a:rPr lang="en-CA" b="0" i="1" dirty="0" smtClean="0"/>
              <a:t>predefined</a:t>
            </a:r>
            <a:r>
              <a:rPr lang="en-US" b="0" dirty="0" smtClean="0"/>
              <a:t> </a:t>
            </a:r>
            <a:r>
              <a:rPr lang="en-CA" dirty="0" smtClean="0"/>
              <a:t>page removal algorithm</a:t>
            </a:r>
            <a:r>
              <a:rPr lang="en-CA" b="0" dirty="0" smtClean="0"/>
              <a:t>)</a:t>
            </a:r>
          </a:p>
          <a:p>
            <a:pPr eaLnBrk="1" hangingPunct="1"/>
            <a:r>
              <a:rPr lang="en-CA" b="1" dirty="0" smtClean="0"/>
              <a:t>Tables </a:t>
            </a:r>
            <a:r>
              <a:rPr lang="en-CA" b="1" dirty="0"/>
              <a:t>updated</a:t>
            </a:r>
            <a:r>
              <a:rPr lang="en-CA" dirty="0"/>
              <a:t> when page swap occurs</a:t>
            </a:r>
          </a:p>
          <a:p>
            <a:pPr lvl="1" eaLnBrk="1" hangingPunct="1"/>
            <a:r>
              <a:rPr lang="en-CA" dirty="0"/>
              <a:t>PMT for both jobs (page swapped out; page swapped in) </a:t>
            </a:r>
          </a:p>
          <a:p>
            <a:pPr lvl="2" eaLnBrk="1" hangingPunct="1"/>
            <a:r>
              <a:rPr lang="en-CA" dirty="0"/>
              <a:t>If frame modified write to disk</a:t>
            </a:r>
          </a:p>
          <a:p>
            <a:pPr eaLnBrk="1" hangingPunct="1"/>
            <a:endParaRPr lang="en-CA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Demand Paging</a:t>
            </a:r>
            <a:r>
              <a:rPr lang="en-US" dirty="0"/>
              <a:t> </a:t>
            </a:r>
            <a:r>
              <a:rPr lang="en-CA" dirty="0"/>
              <a:t>Memory Allocation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4531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b="1" dirty="0" smtClean="0"/>
              <a:t>Thrashing (</a:t>
            </a:r>
            <a:r>
              <a:rPr lang="en-CA" dirty="0"/>
              <a:t>Excessive page </a:t>
            </a:r>
            <a:r>
              <a:rPr lang="en-CA" dirty="0" smtClean="0"/>
              <a:t>swapping)</a:t>
            </a:r>
            <a:endParaRPr lang="en-CA" b="1" dirty="0"/>
          </a:p>
          <a:p>
            <a:pPr lvl="1" eaLnBrk="1" hangingPunct="1"/>
            <a:r>
              <a:rPr lang="en-CA" dirty="0" smtClean="0"/>
              <a:t>Results in inefficient operation of memory management</a:t>
            </a:r>
            <a:endParaRPr lang="en-CA" dirty="0"/>
          </a:p>
          <a:p>
            <a:pPr lvl="1" eaLnBrk="1" hangingPunct="1"/>
            <a:r>
              <a:rPr lang="en-CA" dirty="0"/>
              <a:t>Main memory pages: </a:t>
            </a:r>
            <a:r>
              <a:rPr lang="en-CA" i="1" dirty="0"/>
              <a:t>removed frequently; called back soon thereafter</a:t>
            </a:r>
            <a:endParaRPr lang="en-US" i="1" dirty="0"/>
          </a:p>
          <a:p>
            <a:pPr lvl="1" eaLnBrk="1" hangingPunct="1"/>
            <a:r>
              <a:rPr lang="en-CA" dirty="0"/>
              <a:t>Occurs across jobs</a:t>
            </a:r>
          </a:p>
          <a:p>
            <a:pPr lvl="2" eaLnBrk="1" hangingPunct="1"/>
            <a:r>
              <a:rPr lang="en-CA" dirty="0"/>
              <a:t>Large number of jobs: limited free </a:t>
            </a:r>
            <a:r>
              <a:rPr lang="en-CA" dirty="0" smtClean="0"/>
              <a:t>pages (a lot of swapping would be required to satisfy all jobs)</a:t>
            </a:r>
            <a:endParaRPr lang="en-US" dirty="0"/>
          </a:p>
          <a:p>
            <a:pPr lvl="1" eaLnBrk="1" hangingPunct="1"/>
            <a:r>
              <a:rPr lang="en-CA" dirty="0"/>
              <a:t>Occurs within a </a:t>
            </a:r>
            <a:r>
              <a:rPr lang="en-CA" dirty="0" smtClean="0"/>
              <a:t>job</a:t>
            </a:r>
            <a:endParaRPr lang="en-CA" dirty="0"/>
          </a:p>
          <a:p>
            <a:pPr lvl="2" eaLnBrk="1" hangingPunct="1"/>
            <a:r>
              <a:rPr lang="en-CA" dirty="0" smtClean="0"/>
              <a:t>If Loops </a:t>
            </a:r>
            <a:r>
              <a:rPr lang="en-CA" dirty="0"/>
              <a:t>crossing page</a:t>
            </a:r>
            <a:r>
              <a:rPr lang="en-US" dirty="0"/>
              <a:t> </a:t>
            </a:r>
            <a:r>
              <a:rPr lang="en-CA" dirty="0" smtClean="0"/>
              <a:t>boundaries ( figure 3.6)</a:t>
            </a:r>
          </a:p>
          <a:p>
            <a:pPr lvl="2" eaLnBrk="1" hangingPunct="1"/>
            <a:r>
              <a:rPr lang="en-CA" dirty="0" smtClean="0"/>
              <a:t>In this example Swapping (generation of page faults) will occur 100 times so useful processing is degraded by a factor of 100 </a:t>
            </a:r>
            <a:endParaRPr lang="en-US" dirty="0"/>
          </a:p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Memory Manager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 charge of main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Random Access Memory (RAM)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Responsibilities include: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Preserving space in main memory occupied by  operating system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Checking validity and legality of memory space request (can not use memory used by others programs)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Setting up memory tracking table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To keep track of who is  using which section  of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De-allocating memory to reclaim it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277CA-261E-485A-80B7-4F1F9D16370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581953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10000"/>
            <a:ext cx="777240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3.6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An example of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demand paging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that causes a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page swap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each time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loop is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executed and results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in thrashing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. If only a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single page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frame is available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, this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program will have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one page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fault each time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loop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is executed.</a:t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b="0" dirty="0" smtClean="0"/>
              <a:t>Page Replacement (swapping) policies </a:t>
            </a:r>
            <a:br>
              <a:rPr lang="en-CA" b="0" dirty="0" smtClean="0"/>
            </a:br>
            <a:r>
              <a:rPr lang="en-CA" b="0" dirty="0" smtClean="0"/>
              <a:t>and concepts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b="0" dirty="0" smtClean="0"/>
              <a:t>Page replacement policy</a:t>
            </a:r>
          </a:p>
          <a:p>
            <a:pPr lvl="1" eaLnBrk="1" hangingPunct="1"/>
            <a:r>
              <a:rPr lang="en-US" b="0" dirty="0" smtClean="0"/>
              <a:t>Crucial</a:t>
            </a:r>
            <a:r>
              <a:rPr lang="en-CA" b="0" dirty="0" smtClean="0"/>
              <a:t> to system</a:t>
            </a:r>
            <a:r>
              <a:rPr lang="en-US" b="0" dirty="0" smtClean="0"/>
              <a:t> </a:t>
            </a:r>
            <a:r>
              <a:rPr lang="en-CA" b="0" dirty="0" smtClean="0"/>
              <a:t>efficiency; number of generate page faults/page interrupts is minimal </a:t>
            </a:r>
            <a:endParaRPr lang="en-US" b="0" dirty="0" smtClean="0"/>
          </a:p>
          <a:p>
            <a:pPr eaLnBrk="1" hangingPunct="1"/>
            <a:endParaRPr lang="en-CA" b="0" dirty="0" smtClean="0"/>
          </a:p>
          <a:p>
            <a:pPr eaLnBrk="1" hangingPunct="1"/>
            <a:r>
              <a:rPr lang="en-CA" b="0" dirty="0" smtClean="0"/>
              <a:t>Two well-known algorithms</a:t>
            </a:r>
          </a:p>
          <a:p>
            <a:pPr lvl="1" eaLnBrk="1" hangingPunct="1"/>
            <a:r>
              <a:rPr lang="en-CA" b="1" dirty="0" smtClean="0"/>
              <a:t>First-in first-out</a:t>
            </a:r>
            <a:r>
              <a:rPr lang="en-CA" b="0" dirty="0" smtClean="0"/>
              <a:t> (FIFO) policy – </a:t>
            </a:r>
            <a:r>
              <a:rPr lang="en-CA" b="0" i="1" dirty="0" smtClean="0"/>
              <a:t>uses queues</a:t>
            </a:r>
            <a:r>
              <a:rPr lang="en-CA" b="0" dirty="0" smtClean="0"/>
              <a:t> </a:t>
            </a:r>
          </a:p>
          <a:p>
            <a:pPr lvl="2" eaLnBrk="1" hangingPunct="1"/>
            <a:r>
              <a:rPr lang="en-CA" b="0" dirty="0" smtClean="0"/>
              <a:t>Best page to remove: page in memory longest</a:t>
            </a:r>
          </a:p>
          <a:p>
            <a:pPr lvl="1" eaLnBrk="1" hangingPunct="1"/>
            <a:r>
              <a:rPr lang="en-CA" b="1" dirty="0" smtClean="0"/>
              <a:t>Least Recently Used</a:t>
            </a:r>
            <a:r>
              <a:rPr lang="en-CA" b="0" dirty="0" smtClean="0"/>
              <a:t> (LRU) policy</a:t>
            </a:r>
          </a:p>
          <a:p>
            <a:pPr lvl="2" eaLnBrk="1" hangingPunct="1"/>
            <a:r>
              <a:rPr lang="en-CA" b="0" dirty="0" smtClean="0"/>
              <a:t>Best page to remove: page least recently accessed (based on </a:t>
            </a:r>
            <a:r>
              <a:rPr lang="en-CA" dirty="0" smtClean="0"/>
              <a:t>principle</a:t>
            </a:r>
            <a:r>
              <a:rPr lang="en-CA" b="0" dirty="0" smtClean="0"/>
              <a:t> of locality: page used will likely be used </a:t>
            </a:r>
            <a:r>
              <a:rPr lang="en-CA" dirty="0" smtClean="0"/>
              <a:t>again quite soon</a:t>
            </a:r>
            <a:r>
              <a:rPr lang="en-CA" b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2989"/>
            <a:ext cx="6684128" cy="41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677251"/>
            <a:ext cx="8153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3.7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First, Pages A and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 are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loaded into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two available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frames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 When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C is needed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, 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first page frame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is emptied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so C can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be placed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there. Then Page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 is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swapped out so Page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A can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be loaded there.</a:t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Mechanics of Paging (cont'd.)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Page Map Table: bit meaning</a:t>
            </a:r>
          </a:p>
          <a:p>
            <a:pPr lvl="1"/>
            <a:r>
              <a:rPr lang="en-CA" i="1" dirty="0" smtClean="0"/>
              <a:t>Status bit</a:t>
            </a:r>
            <a:r>
              <a:rPr lang="en-CA" dirty="0" smtClean="0"/>
              <a:t>: page currently in memory</a:t>
            </a:r>
          </a:p>
          <a:p>
            <a:pPr lvl="1"/>
            <a:r>
              <a:rPr lang="en-CA" i="1" dirty="0" smtClean="0"/>
              <a:t>Referenced bit</a:t>
            </a:r>
            <a:r>
              <a:rPr lang="en-CA" dirty="0" smtClean="0"/>
              <a:t>: page referenced recently</a:t>
            </a:r>
            <a:endParaRPr lang="en-US" dirty="0" smtClean="0"/>
          </a:p>
          <a:p>
            <a:pPr lvl="2"/>
            <a:r>
              <a:rPr lang="en-CA" dirty="0" smtClean="0"/>
              <a:t>Determines page to swap: LRU algorithm</a:t>
            </a:r>
            <a:endParaRPr lang="en-US" dirty="0" smtClean="0"/>
          </a:p>
          <a:p>
            <a:pPr lvl="1"/>
            <a:r>
              <a:rPr lang="en-CA" i="1" dirty="0" smtClean="0"/>
              <a:t>Modified bit</a:t>
            </a:r>
            <a:r>
              <a:rPr lang="en-CA" dirty="0" smtClean="0"/>
              <a:t>: page contents altered</a:t>
            </a:r>
          </a:p>
          <a:p>
            <a:pPr lvl="2"/>
            <a:r>
              <a:rPr lang="en-CA" dirty="0" smtClean="0"/>
              <a:t>Determines if page must be rewritten to secondary storage</a:t>
            </a:r>
            <a:r>
              <a:rPr lang="en-US" dirty="0" smtClean="0"/>
              <a:t> </a:t>
            </a:r>
            <a:r>
              <a:rPr lang="en-CA" dirty="0" smtClean="0"/>
              <a:t>when swapped out</a:t>
            </a:r>
          </a:p>
          <a:p>
            <a:r>
              <a:rPr lang="en-US" dirty="0" smtClean="0"/>
              <a:t>Bits checked when swapping</a:t>
            </a:r>
          </a:p>
          <a:p>
            <a:pPr lvl="1"/>
            <a:r>
              <a:rPr lang="en-US" dirty="0" smtClean="0"/>
              <a:t>FIFO: </a:t>
            </a:r>
            <a:r>
              <a:rPr lang="en-US" i="1" dirty="0" smtClean="0"/>
              <a:t>modified</a:t>
            </a:r>
            <a:r>
              <a:rPr lang="en-US" dirty="0" smtClean="0"/>
              <a:t> and </a:t>
            </a:r>
            <a:r>
              <a:rPr lang="en-US" i="1" dirty="0" smtClean="0"/>
              <a:t>status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LRU: </a:t>
            </a:r>
            <a:r>
              <a:rPr lang="en-US" i="1" dirty="0" smtClean="0"/>
              <a:t>all</a:t>
            </a:r>
            <a:r>
              <a:rPr lang="en-US" dirty="0" smtClean="0"/>
              <a:t> bits (status, modified, and reference bits)</a:t>
            </a:r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6949440" cy="42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386942"/>
            <a:ext cx="81534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3.8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Using a FIFO policy, this page trace analysis shows how each page requested is swapped into the </a:t>
            </a:r>
            <a:r>
              <a:rPr lang="en-US" i="1" dirty="0" smtClean="0">
                <a:solidFill>
                  <a:srgbClr val="000000"/>
                </a:solidFill>
                <a:ea typeface="ＭＳ Ｐゴシック" pitchFamily="34" charset="-128"/>
              </a:rPr>
              <a:t>two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available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frames. When the program is ready to be processed, all four pages are in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secondary storage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. When the program calls a page that isn’t already in memory, a page interrupt is issued, as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shown by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gray boxes and asterisks. This program resulted in nine page interrupts.</a:t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b="1" i="1" dirty="0" smtClean="0">
                <a:solidFill>
                  <a:srgbClr val="FF0000"/>
                </a:solidFill>
                <a:ea typeface="ＭＳ Ｐゴシック" pitchFamily="34" charset="-128"/>
              </a:rPr>
              <a:t>What is the failure rate</a:t>
            </a:r>
            <a:endParaRPr lang="en-US" sz="2400" b="1" i="1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18092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725650"/>
            <a:ext cx="8153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3.9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Memory management using an LRU page removal policy for the program shown in Figure 3.8.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Throughout 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program, 11 page requests are issued, but they cause only 8 page interrupts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  <a:b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0" dirty="0" smtClean="0"/>
              <a:t>The Mechanics of Paging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0" dirty="0" smtClean="0"/>
              <a:t>Page swapping </a:t>
            </a:r>
          </a:p>
          <a:p>
            <a:pPr lvl="1" eaLnBrk="1" hangingPunct="1"/>
            <a:r>
              <a:rPr lang="en-US" b="0" dirty="0" smtClean="0"/>
              <a:t>Memory manage requires specific information: </a:t>
            </a:r>
            <a:br>
              <a:rPr lang="en-US" b="0" dirty="0" smtClean="0"/>
            </a:br>
            <a:r>
              <a:rPr lang="en-CA" b="0" dirty="0" smtClean="0"/>
              <a:t>Page Map Table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543800" cy="203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5155049"/>
            <a:ext cx="7620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(table </a:t>
            </a:r>
            <a:r>
              <a:rPr lang="en-US" b="1" dirty="0" smtClean="0">
                <a:ea typeface="ＭＳ Ｐゴシック" pitchFamily="34" charset="-128"/>
              </a:rPr>
              <a:t>3.3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Map Table for Job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1 shown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in </a:t>
            </a:r>
            <a:r>
              <a:rPr lang="en-US" i="1" dirty="0">
                <a:solidFill>
                  <a:srgbClr val="000000"/>
                </a:solidFill>
                <a:ea typeface="ＭＳ Ｐゴシック" pitchFamily="34" charset="-128"/>
              </a:rPr>
              <a:t>Figure 3.5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 1 = Yes and 0 = No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altLang="en-US" smtClean="0"/>
              <a:t>How to Determine which Page Frame is Least  Recently Used</a:t>
            </a:r>
            <a:endParaRPr lang="en-US" alt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 dirty="0" smtClean="0"/>
              <a:t>This algorithm is based on the principle of locality:</a:t>
            </a:r>
          </a:p>
          <a:p>
            <a:pPr lvl="1" eaLnBrk="1" hangingPunct="1"/>
            <a:r>
              <a:rPr lang="en-CA" altLang="en-US" dirty="0" smtClean="0"/>
              <a:t>Pages recently referenced are likely to be referenced again in the near future. </a:t>
            </a:r>
          </a:p>
          <a:p>
            <a:pPr lvl="1" eaLnBrk="1" hangingPunct="1"/>
            <a:endParaRPr lang="en-CA" altLang="en-US" dirty="0" smtClean="0"/>
          </a:p>
          <a:p>
            <a:pPr lvl="1" eaLnBrk="1" hangingPunct="1"/>
            <a:r>
              <a:rPr lang="en-CA" altLang="en-US" dirty="0" smtClean="0"/>
              <a:t>Two types of </a:t>
            </a:r>
            <a:r>
              <a:rPr lang="en-CA" altLang="en-US" i="1" dirty="0" smtClean="0"/>
              <a:t>locality of reference</a:t>
            </a:r>
            <a:r>
              <a:rPr lang="en-CA" altLang="en-US" dirty="0" smtClean="0"/>
              <a:t>: </a:t>
            </a:r>
          </a:p>
          <a:p>
            <a:pPr lvl="2" eaLnBrk="1" hangingPunct="1"/>
            <a:r>
              <a:rPr lang="en-CA" altLang="en-US" i="1" dirty="0" smtClean="0"/>
              <a:t>Spatial</a:t>
            </a:r>
            <a:r>
              <a:rPr lang="en-CA" altLang="en-US" dirty="0" smtClean="0"/>
              <a:t> locality (code on the same page)</a:t>
            </a:r>
          </a:p>
          <a:p>
            <a:pPr lvl="2" eaLnBrk="1" hangingPunct="1"/>
            <a:r>
              <a:rPr lang="en-CA" altLang="en-US" i="1" dirty="0" smtClean="0"/>
              <a:t>Temporal</a:t>
            </a:r>
            <a:r>
              <a:rPr lang="en-CA" altLang="en-US" dirty="0" smtClean="0"/>
              <a:t> locality (code that are used in loops: these can be on the same or neighbouring pages)</a:t>
            </a:r>
          </a:p>
          <a:p>
            <a:pPr lvl="2" eaLnBrk="1" hangingPunct="1"/>
            <a:endParaRPr lang="en-CA" altLang="en-US" dirty="0"/>
          </a:p>
          <a:p>
            <a:pPr lvl="1" eaLnBrk="1" hangingPunct="1"/>
            <a:r>
              <a:rPr lang="en-CA" altLang="en-US" dirty="0"/>
              <a:t>This limits the amount of swapping required. </a:t>
            </a:r>
          </a:p>
          <a:p>
            <a:pPr lvl="3" eaLnBrk="1" hangingPunct="1">
              <a:buFontTx/>
              <a:buNone/>
            </a:pPr>
            <a:endParaRPr lang="en-CA" altLang="en-US" dirty="0" smtClean="0"/>
          </a:p>
          <a:p>
            <a:pPr lvl="2" eaLnBrk="1" hangingPunct="1"/>
            <a:endParaRPr lang="en-CA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GB" altLang="en-US" dirty="0" smtClean="0"/>
              <a:t>The LRU Clock policy technique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E" altLang="en-US" dirty="0" smtClean="0"/>
              <a:t>Clock policy is a method used to establish easily and quickly if a page is recently referenced (used)</a:t>
            </a:r>
            <a:endParaRPr lang="en-GB" altLang="en-US" dirty="0" smtClean="0"/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Only requires one bit to record when a page has been referenced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memory management unit needs to set this whenever a page is referenced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Scan referenced bits in a circular manner looking for a page which has not been referenced </a:t>
            </a:r>
          </a:p>
          <a:p>
            <a:pPr lvl="1">
              <a:lnSpc>
                <a:spcPct val="90000"/>
              </a:lnSpc>
            </a:pPr>
            <a:r>
              <a:rPr lang="en-GB" altLang="en-US" dirty="0" err="1" smtClean="0"/>
              <a:t>i.e</a:t>
            </a:r>
            <a:r>
              <a:rPr lang="en-GB" altLang="en-US" dirty="0" smtClean="0"/>
              <a:t> (referenced bit of the PMT = 0)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If a bit is =1 reset reference bit to 0 as each entry is examined if bit is 0 it is targeted for removal. </a:t>
            </a:r>
            <a:endParaRPr lang="en-GB" alt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Clock policy-scanning for a page to remove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 </a:t>
            </a:r>
          </a:p>
        </p:txBody>
      </p:sp>
      <p:grpSp>
        <p:nvGrpSpPr>
          <p:cNvPr id="38916" name="Group 4"/>
          <p:cNvGrpSpPr>
            <a:grpSpLocks noChangeAspect="1"/>
          </p:cNvGrpSpPr>
          <p:nvPr/>
        </p:nvGrpSpPr>
        <p:grpSpPr bwMode="auto">
          <a:xfrm>
            <a:off x="684213" y="1700213"/>
            <a:ext cx="8231026" cy="4337050"/>
            <a:chOff x="1689" y="3140"/>
            <a:chExt cx="9097" cy="4972"/>
          </a:xfrm>
        </p:grpSpPr>
        <p:sp>
          <p:nvSpPr>
            <p:cNvPr id="38917" name="AutoShape 5"/>
            <p:cNvSpPr>
              <a:spLocks noChangeAspect="1" noChangeArrowheads="1"/>
            </p:cNvSpPr>
            <p:nvPr/>
          </p:nvSpPr>
          <p:spPr bwMode="auto">
            <a:xfrm>
              <a:off x="1689" y="3140"/>
              <a:ext cx="8834" cy="4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3146" y="5327"/>
              <a:ext cx="393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3146" y="4062"/>
              <a:ext cx="393" cy="3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933" y="4505"/>
              <a:ext cx="394" cy="3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327" y="5327"/>
              <a:ext cx="393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933" y="6150"/>
              <a:ext cx="394" cy="3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146" y="6466"/>
              <a:ext cx="393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358" y="6150"/>
              <a:ext cx="394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965" y="5327"/>
              <a:ext cx="393" cy="38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2358" y="4569"/>
              <a:ext cx="394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3343" y="4632"/>
              <a:ext cx="1" cy="6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6807" y="7393"/>
              <a:ext cx="198" cy="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6807" y="7773"/>
              <a:ext cx="198" cy="19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005" y="7266"/>
              <a:ext cx="20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Unused pages</a:t>
              </a:r>
              <a:endParaRPr lang="en-GB" altLang="en-US" sz="1800"/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7005" y="7646"/>
              <a:ext cx="2188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Used pages</a:t>
              </a:r>
              <a:endParaRPr lang="en-GB" altLang="en-US" sz="1800"/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2563" y="3140"/>
              <a:ext cx="157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Before</a:t>
              </a:r>
              <a:endParaRPr lang="en-GB" altLang="en-US" sz="1800"/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6784" y="5323"/>
              <a:ext cx="393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6784" y="4057"/>
              <a:ext cx="393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7571" y="4500"/>
              <a:ext cx="394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7965" y="5323"/>
              <a:ext cx="393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7571" y="6144"/>
              <a:ext cx="394" cy="3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6784" y="6462"/>
              <a:ext cx="393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5996" y="6144"/>
              <a:ext cx="394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5603" y="5323"/>
              <a:ext cx="393" cy="37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5996" y="4562"/>
              <a:ext cx="39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6150" y="3228"/>
              <a:ext cx="15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</a:t>
              </a:r>
              <a:endParaRPr lang="en-GB" altLang="en-US" sz="1800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7177" y="5511"/>
              <a:ext cx="78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8555" y="4562"/>
              <a:ext cx="223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This page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remove</a:t>
              </a:r>
              <a:endParaRPr lang="en-GB" altLang="en-US" sz="1800" dirty="0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flipH="1">
              <a:off x="8358" y="4943"/>
              <a:ext cx="592" cy="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1768" y="3872"/>
              <a:ext cx="3149" cy="3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5406" y="3867"/>
              <a:ext cx="3149" cy="3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Old types of memory allocation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Two main types:</a:t>
            </a:r>
          </a:p>
          <a:p>
            <a:pPr lvl="1"/>
            <a:r>
              <a:rPr lang="en-IE" dirty="0" smtClean="0"/>
              <a:t>Fixed partition system </a:t>
            </a:r>
          </a:p>
          <a:p>
            <a:pPr lvl="1"/>
            <a:r>
              <a:rPr lang="en-IE" dirty="0" smtClean="0"/>
              <a:t>Dynamic partitions system </a:t>
            </a:r>
          </a:p>
          <a:p>
            <a:endParaRPr lang="en-IE" dirty="0" smtClean="0"/>
          </a:p>
          <a:p>
            <a:r>
              <a:rPr lang="en-IE" dirty="0" smtClean="0"/>
              <a:t>The main limitations of these basic memory allocation mechanisms are:</a:t>
            </a:r>
          </a:p>
          <a:p>
            <a:pPr lvl="1"/>
            <a:r>
              <a:rPr lang="en-IE" dirty="0" smtClean="0"/>
              <a:t>The program must be contiguous. </a:t>
            </a:r>
          </a:p>
          <a:p>
            <a:pPr lvl="1"/>
            <a:r>
              <a:rPr lang="en-IE" dirty="0"/>
              <a:t>internal and external fragmentation (fragmentation refer to main memory space that can be utilised due to the nature of partitions)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1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Cache Memory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Small, high-speed intermediate memory unit</a:t>
            </a:r>
          </a:p>
          <a:p>
            <a:endParaRPr lang="en-CA" dirty="0" smtClean="0"/>
          </a:p>
          <a:p>
            <a:r>
              <a:rPr lang="en-CA" dirty="0" smtClean="0"/>
              <a:t>Computer system’s performance increased</a:t>
            </a:r>
          </a:p>
          <a:p>
            <a:pPr lvl="1"/>
            <a:r>
              <a:rPr lang="en-CA" dirty="0" smtClean="0"/>
              <a:t>Faster processor access compared to main memory</a:t>
            </a:r>
            <a:endParaRPr lang="en-US" dirty="0" smtClean="0"/>
          </a:p>
          <a:p>
            <a:pPr lvl="1"/>
            <a:r>
              <a:rPr lang="en-US" dirty="0" smtClean="0"/>
              <a:t>Stores frequently used data and instructions</a:t>
            </a:r>
          </a:p>
          <a:p>
            <a:endParaRPr lang="en-US" dirty="0" smtClean="0"/>
          </a:p>
          <a:p>
            <a:r>
              <a:rPr lang="en-US" dirty="0" smtClean="0"/>
              <a:t>Data/instructions: move between main memory and cache. </a:t>
            </a:r>
          </a:p>
          <a:p>
            <a:pPr lvl="1"/>
            <a:r>
              <a:rPr lang="en-US" dirty="0" smtClean="0"/>
              <a:t>Methods similar to paging algorithms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2738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878050"/>
            <a:ext cx="7620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3.19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Comparison of (a)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traditional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path used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by early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computers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between main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memory and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CPU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and (b) the path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used by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modern computers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to connect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main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memory and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CPU via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cache memory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09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CPU registers</a:t>
            </a:r>
            <a:r>
              <a:rPr lang="en-GB" dirty="0" smtClean="0"/>
              <a:t>: speed up lookup process by storing  PMT/SMT of recently entries for active jobs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Potential Exam 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Describe, using a suitable example, the relationship between logical and physical memory. 				</a:t>
            </a:r>
            <a:r>
              <a:rPr lang="en-IE" b="1" dirty="0" smtClean="0"/>
              <a:t>(4 marks)</a:t>
            </a:r>
          </a:p>
          <a:p>
            <a:r>
              <a:rPr lang="en-IE" dirty="0" smtClean="0"/>
              <a:t>What is the purpose of the: modified field, status field and the referenced field in the PMT of the demand page memory management system 		</a:t>
            </a:r>
            <a:r>
              <a:rPr lang="en-IE" b="1" dirty="0" smtClean="0"/>
              <a:t>(6 marks)</a:t>
            </a:r>
            <a:endParaRPr lang="en-IE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04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exam questions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Distinguish, using suitable examples the difference between the FIFO and the LRU page swapping algorithms 		</a:t>
            </a:r>
            <a:r>
              <a:rPr lang="en-IE" b="1" dirty="0" smtClean="0"/>
              <a:t>(10 marks).</a:t>
            </a:r>
          </a:p>
          <a:p>
            <a:endParaRPr lang="en-IE" dirty="0"/>
          </a:p>
          <a:p>
            <a:r>
              <a:rPr lang="en-IE" dirty="0" smtClean="0"/>
              <a:t>Trashing is a drawback of virtual memory. Explain using a suitable example what is meant by this concept. 		</a:t>
            </a:r>
            <a:r>
              <a:rPr lang="en-IE" b="1" dirty="0" smtClean="0"/>
              <a:t>(6 marks)</a:t>
            </a:r>
          </a:p>
          <a:p>
            <a:r>
              <a:rPr lang="en-IE" dirty="0" smtClean="0"/>
              <a:t>What is the purpose of cache memory 							</a:t>
            </a:r>
            <a:r>
              <a:rPr lang="en-IE" b="1" dirty="0" smtClean="0"/>
              <a:t>(4 marks)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82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0067"/>
            <a:ext cx="5539310" cy="6244533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" y="457200"/>
            <a:ext cx="2819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Dynamic memory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Main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memory use during dynamic partition allocation. Five snapshots (a-e) of main memory as eight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jobs are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submitted for processing and allocated space </a:t>
            </a: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Job 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8 has 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to wait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(e) even though there’s enough free memory between partitions to accommodate it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External fragmentation (unused memory between blocks)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</a:b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88FAFFA-4151-4B0C-BDC0-74447B824CAE}" type="slidenum">
              <a:rPr lang="en-US">
                <a:solidFill>
                  <a:srgbClr val="222222"/>
                </a:solidFill>
                <a:latin typeface="+mn-lt"/>
              </a:rPr>
              <a:pPr algn="r">
                <a:defRPr/>
              </a:pPr>
              <a:t>4</a:t>
            </a:fld>
            <a:endParaRPr lang="en-US" dirty="0">
              <a:solidFill>
                <a:srgbClr val="222222"/>
              </a:solidFill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572000" y="4648200"/>
            <a:ext cx="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31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Paged Memory Allocation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Memory manager tasks: prior to program execution</a:t>
            </a:r>
          </a:p>
          <a:p>
            <a:pPr lvl="1" eaLnBrk="1" hangingPunct="1"/>
            <a:r>
              <a:rPr lang="en-CA" dirty="0"/>
              <a:t>Determine number of pages in program</a:t>
            </a:r>
          </a:p>
          <a:p>
            <a:pPr lvl="1" eaLnBrk="1" hangingPunct="1"/>
            <a:endParaRPr lang="en-CA" dirty="0" smtClean="0"/>
          </a:p>
          <a:p>
            <a:pPr lvl="1" eaLnBrk="1" hangingPunct="1"/>
            <a:r>
              <a:rPr lang="en-CA" dirty="0" smtClean="0"/>
              <a:t>Locate </a:t>
            </a:r>
            <a:r>
              <a:rPr lang="en-CA" dirty="0"/>
              <a:t>“enough” empty page frames (frames) in main memory</a:t>
            </a:r>
          </a:p>
          <a:p>
            <a:pPr lvl="1" eaLnBrk="1" hangingPunct="1"/>
            <a:endParaRPr lang="en-CA" dirty="0" smtClean="0"/>
          </a:p>
          <a:p>
            <a:pPr lvl="1" eaLnBrk="1" hangingPunct="1"/>
            <a:r>
              <a:rPr lang="en-CA" dirty="0" smtClean="0"/>
              <a:t>Load </a:t>
            </a:r>
            <a:r>
              <a:rPr lang="en-CA" dirty="0"/>
              <a:t>all program pages </a:t>
            </a:r>
            <a:r>
              <a:rPr lang="en-CA" dirty="0" smtClean="0"/>
              <a:t>into </a:t>
            </a:r>
            <a:r>
              <a:rPr lang="en-CA" dirty="0"/>
              <a:t>page frames</a:t>
            </a:r>
          </a:p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0" dirty="0" smtClean="0"/>
              <a:t>Paged Memory Allocation (cont’d.)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CA" b="0" dirty="0" smtClean="0"/>
              <a:t>Unlike the previous allocation mechanisms programs can be stored in </a:t>
            </a:r>
            <a:r>
              <a:rPr lang="en-CA" b="0" i="1" dirty="0" smtClean="0"/>
              <a:t>noncontiguous</a:t>
            </a:r>
            <a:r>
              <a:rPr lang="en-CA" b="0" dirty="0" smtClean="0"/>
              <a:t> page frames [in main memory]</a:t>
            </a:r>
          </a:p>
          <a:p>
            <a:pPr lvl="1" eaLnBrk="1" hangingPunct="1"/>
            <a:endParaRPr lang="en-CA" b="1" dirty="0" smtClean="0"/>
          </a:p>
          <a:p>
            <a:pPr lvl="1" eaLnBrk="1" hangingPunct="1"/>
            <a:r>
              <a:rPr lang="en-CA" b="1" dirty="0" smtClean="0"/>
              <a:t>Advantages</a:t>
            </a:r>
            <a:r>
              <a:rPr lang="en-CA" b="0" dirty="0" smtClean="0"/>
              <a:t>: </a:t>
            </a:r>
          </a:p>
          <a:p>
            <a:pPr lvl="2" eaLnBrk="1" hangingPunct="1"/>
            <a:r>
              <a:rPr lang="en-CA" b="0" dirty="0" smtClean="0"/>
              <a:t>more efficient memory use; no external fragmentation however, it does not completely eliminate internal fragmentation</a:t>
            </a:r>
          </a:p>
          <a:p>
            <a:pPr lvl="1" eaLnBrk="1" hangingPunct="1"/>
            <a:endParaRPr lang="en-CA" b="1" dirty="0" smtClean="0"/>
          </a:p>
          <a:p>
            <a:pPr lvl="1" eaLnBrk="1" hangingPunct="1"/>
            <a:r>
              <a:rPr lang="en-CA" b="1" dirty="0" smtClean="0"/>
              <a:t>New problem</a:t>
            </a:r>
            <a:r>
              <a:rPr lang="en-CA" b="0" dirty="0" smtClean="0"/>
              <a:t>: </a:t>
            </a:r>
          </a:p>
          <a:p>
            <a:pPr lvl="2" eaLnBrk="1" hangingPunct="1"/>
            <a:r>
              <a:rPr lang="en-CA" b="0" dirty="0" smtClean="0"/>
              <a:t>keeping track of a job’s pages (what page corresponds to what “page” frame. </a:t>
            </a:r>
          </a:p>
          <a:p>
            <a:pPr lvl="2" eaLnBrk="1" hangingPunct="1"/>
            <a:r>
              <a:rPr lang="en-CA" b="0" dirty="0" smtClean="0"/>
              <a:t>This increases operating system overhead</a:t>
            </a:r>
          </a:p>
          <a:p>
            <a:pPr eaLnBrk="1" hangingPunct="1"/>
            <a:endParaRPr lang="en-CA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CA" b="0" dirty="0" smtClean="0"/>
              <a:t>Paged Memory Allocation</a:t>
            </a:r>
            <a:r>
              <a:rPr lang="en-US" b="0" dirty="0" smtClean="0"/>
              <a:t> (cont'd.)</a:t>
            </a:r>
            <a:endParaRPr lang="en-CA" b="0" dirty="0" smtClean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524000"/>
            <a:ext cx="605554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524000"/>
            <a:ext cx="251459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3.1) </a:t>
            </a:r>
          </a:p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this </a:t>
            </a:r>
            <a:r>
              <a:rPr lang="en-US" sz="2000" i="1" dirty="0" smtClean="0">
                <a:solidFill>
                  <a:srgbClr val="000000"/>
                </a:solidFill>
                <a:ea typeface="ＭＳ Ｐゴシック" pitchFamily="34" charset="-128"/>
              </a:rPr>
              <a:t>simplified  </a:t>
            </a:r>
            <a:r>
              <a:rPr lang="en-US" sz="2000" i="1" dirty="0">
                <a:solidFill>
                  <a:srgbClr val="000000"/>
                </a:solidFill>
                <a:ea typeface="ＭＳ Ｐゴシック" pitchFamily="34" charset="-128"/>
              </a:rPr>
              <a:t>example</a:t>
            </a: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, each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page frame </a:t>
            </a: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can hold 100 bytes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This </a:t>
            </a: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job, at 350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bytes long</a:t>
            </a: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, is divided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among four </a:t>
            </a: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page frames </a:t>
            </a:r>
            <a:endParaRPr lang="en-US" sz="20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8674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Internal </a:t>
            </a:r>
            <a:r>
              <a:rPr lang="en-CA" dirty="0" smtClean="0"/>
              <a:t>fragmentation</a:t>
            </a:r>
            <a:r>
              <a:rPr lang="en-CA" dirty="0"/>
              <a:t> </a:t>
            </a:r>
            <a:r>
              <a:rPr lang="en-CA" dirty="0" smtClean="0"/>
              <a:t>only in  </a:t>
            </a:r>
            <a:r>
              <a:rPr lang="en-CA" dirty="0"/>
              <a:t>job’s last </a:t>
            </a:r>
            <a:r>
              <a:rPr lang="en-CA" dirty="0" smtClean="0"/>
              <a:t>frame: 50 bytes 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FE835-C521-4F99-86FE-DAE2FDC0E26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Paged Memory Allocation (cont’d.)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Entire program</a:t>
            </a:r>
            <a:r>
              <a:rPr lang="en-CA" dirty="0" smtClean="0"/>
              <a:t>: required in memory during its execution</a:t>
            </a:r>
          </a:p>
          <a:p>
            <a:r>
              <a:rPr lang="en-US" i="1" dirty="0" smtClean="0"/>
              <a:t>Three</a:t>
            </a:r>
            <a:r>
              <a:rPr lang="en-CA" dirty="0" smtClean="0"/>
              <a:t> tables required </a:t>
            </a:r>
            <a:r>
              <a:rPr lang="en-US" dirty="0" smtClean="0"/>
              <a:t>for tracking </a:t>
            </a:r>
            <a:r>
              <a:rPr lang="en-CA" dirty="0" smtClean="0"/>
              <a:t>pages: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Job Table (JT),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Page Map Table (PMT),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Memory Map Table (MMT)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These are stored in </a:t>
            </a:r>
            <a:r>
              <a:rPr lang="en-CA" dirty="0"/>
              <a:t>main </a:t>
            </a:r>
            <a:r>
              <a:rPr lang="en-CA" dirty="0" smtClean="0"/>
              <a:t>memory operating system’s area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CA" dirty="0" smtClean="0"/>
              <a:t>Paged Memory Allocation (cont’d.)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Job Table</a:t>
            </a:r>
            <a:r>
              <a:rPr lang="en-US" dirty="0"/>
              <a:t>: information for each active job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Job size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Memory location: job’s </a:t>
            </a:r>
            <a:r>
              <a:rPr lang="en-US" dirty="0" smtClean="0"/>
              <a:t>PMT</a:t>
            </a:r>
          </a:p>
          <a:p>
            <a:endParaRPr lang="en-US" b="1" dirty="0" smtClean="0"/>
          </a:p>
          <a:p>
            <a:r>
              <a:rPr lang="en-US" b="1" dirty="0" smtClean="0"/>
              <a:t>Page Map Table</a:t>
            </a:r>
            <a:r>
              <a:rPr lang="en-US" dirty="0" smtClean="0"/>
              <a:t>: information for each page </a:t>
            </a:r>
          </a:p>
          <a:p>
            <a:pPr lvl="1"/>
            <a:r>
              <a:rPr lang="en-US" dirty="0" smtClean="0"/>
              <a:t>Page number: beginning with Page 0</a:t>
            </a:r>
          </a:p>
          <a:p>
            <a:pPr lvl="1"/>
            <a:r>
              <a:rPr lang="en-US" dirty="0" smtClean="0"/>
              <a:t>Memory address (Frame number)</a:t>
            </a:r>
          </a:p>
          <a:p>
            <a:endParaRPr lang="en-US" b="1" dirty="0" smtClean="0"/>
          </a:p>
          <a:p>
            <a:r>
              <a:rPr lang="en-US" b="1" dirty="0" smtClean="0"/>
              <a:t>Memory Map Table</a:t>
            </a:r>
            <a:r>
              <a:rPr lang="en-US" dirty="0" smtClean="0"/>
              <a:t>: basically entry for </a:t>
            </a:r>
            <a:r>
              <a:rPr lang="en-US" i="1" dirty="0" smtClean="0"/>
              <a:t>each</a:t>
            </a:r>
            <a:r>
              <a:rPr lang="en-US" dirty="0" smtClean="0"/>
              <a:t> page frame</a:t>
            </a:r>
          </a:p>
          <a:p>
            <a:pPr lvl="1"/>
            <a:r>
              <a:rPr lang="en-US" i="1" dirty="0" smtClean="0"/>
              <a:t>Location</a:t>
            </a:r>
            <a:r>
              <a:rPr lang="en-US" dirty="0" smtClean="0"/>
              <a:t>  of frame</a:t>
            </a:r>
          </a:p>
          <a:p>
            <a:pPr lvl="1"/>
            <a:r>
              <a:rPr lang="en-US" dirty="0" smtClean="0"/>
              <a:t>Free/busy status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1845</Words>
  <Application>Microsoft Office PowerPoint</Application>
  <PresentationFormat>On-screen Show (4:3)</PresentationFormat>
  <Paragraphs>273</Paragraphs>
  <Slides>33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Main memory management:  virtual memory</vt:lpstr>
      <vt:lpstr> Memory Manager</vt:lpstr>
      <vt:lpstr>Old types of memory allocation </vt:lpstr>
      <vt:lpstr>PowerPoint Presentation</vt:lpstr>
      <vt:lpstr>Paged Memory Allocation</vt:lpstr>
      <vt:lpstr>Paged Memory Allocation (cont’d.)</vt:lpstr>
      <vt:lpstr>Paged Memory Allocation (cont'd.)</vt:lpstr>
      <vt:lpstr>Paged Memory Allocation (cont’d.)</vt:lpstr>
      <vt:lpstr>Paged Memory Allocation (cont’d.)</vt:lpstr>
      <vt:lpstr>PowerPoint Presentation</vt:lpstr>
      <vt:lpstr>Logical (virtual) v physical address</vt:lpstr>
      <vt:lpstr>PowerPoint Presentation</vt:lpstr>
      <vt:lpstr>Paged Memory Allocation (cont'd.)</vt:lpstr>
      <vt:lpstr>Virtual Memory Allocation</vt:lpstr>
      <vt:lpstr>Demand Paging swapping</vt:lpstr>
      <vt:lpstr>PowerPoint Presentation</vt:lpstr>
      <vt:lpstr>Demand Paging Memory Allocation (cont'd.)</vt:lpstr>
      <vt:lpstr>Demand Paging Memory Allocation</vt:lpstr>
      <vt:lpstr>Demand Paging Memory Allocation</vt:lpstr>
      <vt:lpstr>PowerPoint Presentation</vt:lpstr>
      <vt:lpstr>Page Replacement (swapping) policies  and concepts</vt:lpstr>
      <vt:lpstr>PowerPoint Presentation</vt:lpstr>
      <vt:lpstr>The Mechanics of Paging (cont'd.)</vt:lpstr>
      <vt:lpstr>PowerPoint Presentation</vt:lpstr>
      <vt:lpstr>PowerPoint Presentation</vt:lpstr>
      <vt:lpstr>The Mechanics of Paging</vt:lpstr>
      <vt:lpstr>How to Determine which Page Frame is Least  Recently Used</vt:lpstr>
      <vt:lpstr>The LRU Clock policy technique</vt:lpstr>
      <vt:lpstr>Clock policy-scanning for a page to remove</vt:lpstr>
      <vt:lpstr>Cache Memory</vt:lpstr>
      <vt:lpstr>PowerPoint Presentation</vt:lpstr>
      <vt:lpstr>Potential Exam Questions</vt:lpstr>
      <vt:lpstr>Sample exam 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O.S. basics</dc:title>
  <dc:creator>denis</dc:creator>
  <cp:lastModifiedBy>Denis Manley</cp:lastModifiedBy>
  <cp:revision>25</cp:revision>
  <dcterms:created xsi:type="dcterms:W3CDTF">2016-01-22T21:20:27Z</dcterms:created>
  <dcterms:modified xsi:type="dcterms:W3CDTF">2016-11-22T12:15:56Z</dcterms:modified>
</cp:coreProperties>
</file>