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49" r:id="rId2"/>
  </p:sldMasterIdLst>
  <p:notesMasterIdLst>
    <p:notesMasterId r:id="rId48"/>
  </p:notesMasterIdLst>
  <p:handoutMasterIdLst>
    <p:handoutMasterId r:id="rId49"/>
  </p:handoutMasterIdLst>
  <p:sldIdLst>
    <p:sldId id="257" r:id="rId3"/>
    <p:sldId id="354" r:id="rId4"/>
    <p:sldId id="355" r:id="rId5"/>
    <p:sldId id="260" r:id="rId6"/>
    <p:sldId id="320" r:id="rId7"/>
    <p:sldId id="347" r:id="rId8"/>
    <p:sldId id="332" r:id="rId9"/>
    <p:sldId id="352" r:id="rId10"/>
    <p:sldId id="274" r:id="rId11"/>
    <p:sldId id="275" r:id="rId12"/>
    <p:sldId id="357" r:id="rId13"/>
    <p:sldId id="360" r:id="rId14"/>
    <p:sldId id="391" r:id="rId15"/>
    <p:sldId id="396" r:id="rId16"/>
    <p:sldId id="398" r:id="rId17"/>
    <p:sldId id="378" r:id="rId18"/>
    <p:sldId id="392" r:id="rId19"/>
    <p:sldId id="361" r:id="rId20"/>
    <p:sldId id="377" r:id="rId21"/>
    <p:sldId id="379" r:id="rId22"/>
    <p:sldId id="393" r:id="rId23"/>
    <p:sldId id="359" r:id="rId24"/>
    <p:sldId id="278" r:id="rId25"/>
    <p:sldId id="280" r:id="rId26"/>
    <p:sldId id="387" r:id="rId27"/>
    <p:sldId id="388" r:id="rId28"/>
    <p:sldId id="389" r:id="rId29"/>
    <p:sldId id="390" r:id="rId30"/>
    <p:sldId id="394" r:id="rId31"/>
    <p:sldId id="397" r:id="rId32"/>
    <p:sldId id="283" r:id="rId33"/>
    <p:sldId id="284" r:id="rId34"/>
    <p:sldId id="380" r:id="rId35"/>
    <p:sldId id="329" r:id="rId36"/>
    <p:sldId id="331" r:id="rId37"/>
    <p:sldId id="351" r:id="rId38"/>
    <p:sldId id="290" r:id="rId39"/>
    <p:sldId id="291" r:id="rId40"/>
    <p:sldId id="292" r:id="rId41"/>
    <p:sldId id="325" r:id="rId42"/>
    <p:sldId id="335" r:id="rId43"/>
    <p:sldId id="334" r:id="rId44"/>
    <p:sldId id="395" r:id="rId45"/>
    <p:sldId id="386" r:id="rId46"/>
    <p:sldId id="384" r:id="rId47"/>
  </p:sldIdLst>
  <p:sldSz cx="9144000" cy="6858000" type="screen4x3"/>
  <p:notesSz cx="6854825" cy="92376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8" autoAdjust="0"/>
    <p:restoredTop sz="72567" autoAdjust="0"/>
  </p:normalViewPr>
  <p:slideViewPr>
    <p:cSldViewPr>
      <p:cViewPr varScale="1">
        <p:scale>
          <a:sx n="83" d="100"/>
          <a:sy n="83" d="100"/>
        </p:scale>
        <p:origin x="20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43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9875" name="Rectangle 3"/>
          <p:cNvSpPr>
            <a:spLocks noGrp="1" noChangeArrowheads="1"/>
          </p:cNvSpPr>
          <p:nvPr>
            <p:ph type="dt" sz="quarter"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9876" name="Rectangle 4"/>
          <p:cNvSpPr>
            <a:spLocks noGrp="1" noChangeArrowheads="1"/>
          </p:cNvSpPr>
          <p:nvPr>
            <p:ph type="ftr" sz="quarter" idx="2"/>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9877" name="Rectangle 5"/>
          <p:cNvSpPr>
            <a:spLocks noGrp="1" noChangeArrowheads="1"/>
          </p:cNvSpPr>
          <p:nvPr>
            <p:ph type="sldNum" sz="quarter" idx="3"/>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049CA4B-6F95-4BA6-8597-20C3BCDA99A1}" type="slidenum">
              <a:rPr lang="en-US"/>
              <a:pPr>
                <a:defRPr/>
              </a:pPr>
              <a:t>‹#›</a:t>
            </a:fld>
            <a:endParaRPr lang="en-US" dirty="0"/>
          </a:p>
        </p:txBody>
      </p:sp>
    </p:spTree>
    <p:extLst>
      <p:ext uri="{BB962C8B-B14F-4D97-AF65-F5344CB8AC3E}">
        <p14:creationId xmlns:p14="http://schemas.microsoft.com/office/powerpoint/2010/main" val="3879283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1760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87850"/>
            <a:ext cx="5483225" cy="4157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7" name="Rectangle 7"/>
          <p:cNvSpPr>
            <a:spLocks noGrp="1" noChangeArrowheads="1"/>
          </p:cNvSpPr>
          <p:nvPr>
            <p:ph type="sldNum" sz="quarter" idx="5"/>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9E9A39-4515-464B-9A3F-41227A132C31}" type="slidenum">
              <a:rPr lang="en-US"/>
              <a:pPr>
                <a:defRPr/>
              </a:pPr>
              <a:t>‹#›</a:t>
            </a:fld>
            <a:endParaRPr lang="en-US" dirty="0"/>
          </a:p>
        </p:txBody>
      </p:sp>
    </p:spTree>
    <p:extLst>
      <p:ext uri="{BB962C8B-B14F-4D97-AF65-F5344CB8AC3E}">
        <p14:creationId xmlns:p14="http://schemas.microsoft.com/office/powerpoint/2010/main" val="3566878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a:t>
            </a:fld>
            <a:endParaRPr lang="en-US" dirty="0"/>
          </a:p>
        </p:txBody>
      </p:sp>
    </p:spTree>
    <p:extLst>
      <p:ext uri="{BB962C8B-B14F-4D97-AF65-F5344CB8AC3E}">
        <p14:creationId xmlns:p14="http://schemas.microsoft.com/office/powerpoint/2010/main" val="46443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18</a:t>
            </a:fld>
            <a:endParaRPr lang="en-US" dirty="0"/>
          </a:p>
        </p:txBody>
      </p:sp>
    </p:spTree>
    <p:extLst>
      <p:ext uri="{BB962C8B-B14F-4D97-AF65-F5344CB8AC3E}">
        <p14:creationId xmlns:p14="http://schemas.microsoft.com/office/powerpoint/2010/main" val="3185268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23</a:t>
            </a:fld>
            <a:endParaRPr lang="en-US" dirty="0"/>
          </a:p>
        </p:txBody>
      </p:sp>
    </p:spTree>
    <p:extLst>
      <p:ext uri="{BB962C8B-B14F-4D97-AF65-F5344CB8AC3E}">
        <p14:creationId xmlns:p14="http://schemas.microsoft.com/office/powerpoint/2010/main" val="3022202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24</a:t>
            </a:fld>
            <a:endParaRPr lang="en-US" dirty="0"/>
          </a:p>
        </p:txBody>
      </p:sp>
    </p:spTree>
    <p:extLst>
      <p:ext uri="{BB962C8B-B14F-4D97-AF65-F5344CB8AC3E}">
        <p14:creationId xmlns:p14="http://schemas.microsoft.com/office/powerpoint/2010/main" val="283005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31</a:t>
            </a:fld>
            <a:endParaRPr lang="en-US" dirty="0"/>
          </a:p>
        </p:txBody>
      </p:sp>
    </p:spTree>
    <p:extLst>
      <p:ext uri="{BB962C8B-B14F-4D97-AF65-F5344CB8AC3E}">
        <p14:creationId xmlns:p14="http://schemas.microsoft.com/office/powerpoint/2010/main" val="277434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32</a:t>
            </a:fld>
            <a:endParaRPr lang="en-US" dirty="0"/>
          </a:p>
        </p:txBody>
      </p:sp>
    </p:spTree>
    <p:extLst>
      <p:ext uri="{BB962C8B-B14F-4D97-AF65-F5344CB8AC3E}">
        <p14:creationId xmlns:p14="http://schemas.microsoft.com/office/powerpoint/2010/main" val="1649186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37</a:t>
            </a:fld>
            <a:endParaRPr lang="en-US" dirty="0"/>
          </a:p>
        </p:txBody>
      </p:sp>
    </p:spTree>
    <p:extLst>
      <p:ext uri="{BB962C8B-B14F-4D97-AF65-F5344CB8AC3E}">
        <p14:creationId xmlns:p14="http://schemas.microsoft.com/office/powerpoint/2010/main" val="138750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38</a:t>
            </a:fld>
            <a:endParaRPr lang="en-US" dirty="0"/>
          </a:p>
        </p:txBody>
      </p:sp>
    </p:spTree>
    <p:extLst>
      <p:ext uri="{BB962C8B-B14F-4D97-AF65-F5344CB8AC3E}">
        <p14:creationId xmlns:p14="http://schemas.microsoft.com/office/powerpoint/2010/main" val="4060961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39</a:t>
            </a:fld>
            <a:endParaRPr lang="en-US" dirty="0"/>
          </a:p>
        </p:txBody>
      </p:sp>
    </p:spTree>
    <p:extLst>
      <p:ext uri="{BB962C8B-B14F-4D97-AF65-F5344CB8AC3E}">
        <p14:creationId xmlns:p14="http://schemas.microsoft.com/office/powerpoint/2010/main" val="3083958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40</a:t>
            </a:fld>
            <a:endParaRPr lang="en-US" dirty="0"/>
          </a:p>
        </p:txBody>
      </p:sp>
    </p:spTree>
    <p:extLst>
      <p:ext uri="{BB962C8B-B14F-4D97-AF65-F5344CB8AC3E}">
        <p14:creationId xmlns:p14="http://schemas.microsoft.com/office/powerpoint/2010/main" val="98120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10/26/2016</a:t>
            </a:r>
          </a:p>
          <a:p>
            <a:r>
              <a:rPr lang="en-IE" dirty="0"/>
              <a:t>Concurrency.</a:t>
            </a:r>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a:t>
            </a:fld>
            <a:endParaRPr lang="en-US" dirty="0"/>
          </a:p>
        </p:txBody>
      </p:sp>
    </p:spTree>
    <p:extLst>
      <p:ext uri="{BB962C8B-B14F-4D97-AF65-F5344CB8AC3E}">
        <p14:creationId xmlns:p14="http://schemas.microsoft.com/office/powerpoint/2010/main" val="157805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Locking. Race problem.</a:t>
            </a:r>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a:t>
            </a:fld>
            <a:endParaRPr lang="en-US" dirty="0"/>
          </a:p>
        </p:txBody>
      </p:sp>
    </p:spTree>
    <p:extLst>
      <p:ext uri="{BB962C8B-B14F-4D97-AF65-F5344CB8AC3E}">
        <p14:creationId xmlns:p14="http://schemas.microsoft.com/office/powerpoint/2010/main" val="51938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a:t>
            </a:fld>
            <a:endParaRPr lang="en-US" dirty="0"/>
          </a:p>
        </p:txBody>
      </p:sp>
    </p:spTree>
    <p:extLst>
      <p:ext uri="{BB962C8B-B14F-4D97-AF65-F5344CB8AC3E}">
        <p14:creationId xmlns:p14="http://schemas.microsoft.com/office/powerpoint/2010/main" val="104030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Critical</a:t>
            </a:r>
            <a:r>
              <a:rPr lang="en-US" baseline="0" dirty="0"/>
              <a:t> region.</a:t>
            </a:r>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5</a:t>
            </a:fld>
            <a:endParaRPr lang="en-US" dirty="0"/>
          </a:p>
        </p:txBody>
      </p:sp>
    </p:spTree>
    <p:extLst>
      <p:ext uri="{BB962C8B-B14F-4D97-AF65-F5344CB8AC3E}">
        <p14:creationId xmlns:p14="http://schemas.microsoft.com/office/powerpoint/2010/main" val="95070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counter is one register.</a:t>
            </a:r>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6</a:t>
            </a:fld>
            <a:endParaRPr lang="en-US" dirty="0"/>
          </a:p>
        </p:txBody>
      </p:sp>
    </p:spTree>
    <p:extLst>
      <p:ext uri="{BB962C8B-B14F-4D97-AF65-F5344CB8AC3E}">
        <p14:creationId xmlns:p14="http://schemas.microsoft.com/office/powerpoint/2010/main" val="3258105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9</a:t>
            </a:fld>
            <a:endParaRPr lang="en-US" dirty="0"/>
          </a:p>
        </p:txBody>
      </p:sp>
    </p:spTree>
    <p:extLst>
      <p:ext uri="{BB962C8B-B14F-4D97-AF65-F5344CB8AC3E}">
        <p14:creationId xmlns:p14="http://schemas.microsoft.com/office/powerpoint/2010/main" val="174173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10</a:t>
            </a:fld>
            <a:endParaRPr lang="en-US" dirty="0"/>
          </a:p>
        </p:txBody>
      </p:sp>
    </p:spTree>
    <p:extLst>
      <p:ext uri="{BB962C8B-B14F-4D97-AF65-F5344CB8AC3E}">
        <p14:creationId xmlns:p14="http://schemas.microsoft.com/office/powerpoint/2010/main" val="359944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12</a:t>
            </a:fld>
            <a:endParaRPr lang="en-US" dirty="0"/>
          </a:p>
        </p:txBody>
      </p:sp>
    </p:spTree>
    <p:extLst>
      <p:ext uri="{BB962C8B-B14F-4D97-AF65-F5344CB8AC3E}">
        <p14:creationId xmlns:p14="http://schemas.microsoft.com/office/powerpoint/2010/main" val="281634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AEFA2D8-3B37-43BE-878D-104F64F856C1}" type="slidenum">
              <a:rPr lang="en-US"/>
              <a:pPr>
                <a:defRPr/>
              </a:pPr>
              <a:t>‹#›</a:t>
            </a:fld>
            <a:endParaRPr lang="en-US" dirty="0"/>
          </a:p>
        </p:txBody>
      </p:sp>
    </p:spTree>
    <p:extLst>
      <p:ext uri="{BB962C8B-B14F-4D97-AF65-F5344CB8AC3E}">
        <p14:creationId xmlns:p14="http://schemas.microsoft.com/office/powerpoint/2010/main" val="22567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3A285FA-E35D-4889-AFBB-4B11169700C9}" type="slidenum">
              <a:rPr lang="en-US"/>
              <a:pPr>
                <a:defRPr/>
              </a:pPr>
              <a:t>‹#›</a:t>
            </a:fld>
            <a:endParaRPr lang="en-US" dirty="0"/>
          </a:p>
        </p:txBody>
      </p:sp>
    </p:spTree>
    <p:extLst>
      <p:ext uri="{BB962C8B-B14F-4D97-AF65-F5344CB8AC3E}">
        <p14:creationId xmlns:p14="http://schemas.microsoft.com/office/powerpoint/2010/main" val="154339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BB496C6-AED8-46B9-A5C7-ABDE6CC55857}" type="slidenum">
              <a:rPr lang="en-US"/>
              <a:pPr>
                <a:defRPr/>
              </a:pPr>
              <a:t>‹#›</a:t>
            </a:fld>
            <a:endParaRPr lang="en-US" dirty="0"/>
          </a:p>
        </p:txBody>
      </p:sp>
    </p:spTree>
    <p:extLst>
      <p:ext uri="{BB962C8B-B14F-4D97-AF65-F5344CB8AC3E}">
        <p14:creationId xmlns:p14="http://schemas.microsoft.com/office/powerpoint/2010/main" val="3232161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5310750-59E1-4C2D-B0EF-737CE0114FAA}" type="slidenum">
              <a:rPr lang="en-US"/>
              <a:pPr>
                <a:defRPr/>
              </a:pPr>
              <a:t>‹#›</a:t>
            </a:fld>
            <a:endParaRPr lang="en-US" dirty="0"/>
          </a:p>
        </p:txBody>
      </p:sp>
    </p:spTree>
    <p:extLst>
      <p:ext uri="{BB962C8B-B14F-4D97-AF65-F5344CB8AC3E}">
        <p14:creationId xmlns:p14="http://schemas.microsoft.com/office/powerpoint/2010/main" val="338445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3D18416-AAB2-414A-8718-A5937A68B432}" type="slidenum">
              <a:rPr lang="en-US"/>
              <a:pPr>
                <a:defRPr/>
              </a:pPr>
              <a:t>‹#›</a:t>
            </a:fld>
            <a:endParaRPr lang="en-US" dirty="0"/>
          </a:p>
        </p:txBody>
      </p:sp>
    </p:spTree>
    <p:extLst>
      <p:ext uri="{BB962C8B-B14F-4D97-AF65-F5344CB8AC3E}">
        <p14:creationId xmlns:p14="http://schemas.microsoft.com/office/powerpoint/2010/main" val="210143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277F91B5-49B3-4B40-8865-5A9E689B9540}" type="slidenum">
              <a:rPr lang="en-US"/>
              <a:pPr>
                <a:defRPr/>
              </a:pPr>
              <a:t>‹#›</a:t>
            </a:fld>
            <a:endParaRPr lang="en-US" dirty="0"/>
          </a:p>
        </p:txBody>
      </p:sp>
    </p:spTree>
    <p:extLst>
      <p:ext uri="{BB962C8B-B14F-4D97-AF65-F5344CB8AC3E}">
        <p14:creationId xmlns:p14="http://schemas.microsoft.com/office/powerpoint/2010/main" val="229387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37AA2550-272E-4F89-B73D-52F6A9F90D63}" type="slidenum">
              <a:rPr lang="en-US"/>
              <a:pPr>
                <a:defRPr/>
              </a:pPr>
              <a:t>‹#›</a:t>
            </a:fld>
            <a:endParaRPr lang="en-US" dirty="0"/>
          </a:p>
        </p:txBody>
      </p:sp>
    </p:spTree>
    <p:extLst>
      <p:ext uri="{BB962C8B-B14F-4D97-AF65-F5344CB8AC3E}">
        <p14:creationId xmlns:p14="http://schemas.microsoft.com/office/powerpoint/2010/main" val="1765379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8" name="Rectangle 7"/>
          <p:cNvSpPr>
            <a:spLocks noGrp="1" noChangeArrowheads="1"/>
          </p:cNvSpPr>
          <p:nvPr>
            <p:ph type="sldNum" sz="quarter" idx="11"/>
          </p:nvPr>
        </p:nvSpPr>
        <p:spPr>
          <a:ln/>
        </p:spPr>
        <p:txBody>
          <a:bodyPr/>
          <a:lstStyle>
            <a:lvl1pPr>
              <a:defRPr/>
            </a:lvl1pPr>
          </a:lstStyle>
          <a:p>
            <a:pPr>
              <a:defRPr/>
            </a:pPr>
            <a:fld id="{07D04AE0-8AFF-4AE7-84C1-3608575BFA39}" type="slidenum">
              <a:rPr lang="en-US"/>
              <a:pPr>
                <a:defRPr/>
              </a:pPr>
              <a:t>‹#›</a:t>
            </a:fld>
            <a:endParaRPr lang="en-US" dirty="0"/>
          </a:p>
        </p:txBody>
      </p:sp>
    </p:spTree>
    <p:extLst>
      <p:ext uri="{BB962C8B-B14F-4D97-AF65-F5344CB8AC3E}">
        <p14:creationId xmlns:p14="http://schemas.microsoft.com/office/powerpoint/2010/main" val="428869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F90F79DF-65EC-4A8C-99CE-770C59EF3980}" type="slidenum">
              <a:rPr lang="en-US"/>
              <a:pPr>
                <a:defRPr/>
              </a:pPr>
              <a:t>‹#›</a:t>
            </a:fld>
            <a:endParaRPr lang="en-US" dirty="0"/>
          </a:p>
        </p:txBody>
      </p:sp>
    </p:spTree>
    <p:extLst>
      <p:ext uri="{BB962C8B-B14F-4D97-AF65-F5344CB8AC3E}">
        <p14:creationId xmlns:p14="http://schemas.microsoft.com/office/powerpoint/2010/main" val="2190497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3" name="Rectangle 2"/>
          <p:cNvSpPr>
            <a:spLocks noGrp="1" noChangeArrowheads="1"/>
          </p:cNvSpPr>
          <p:nvPr>
            <p:ph type="sldNum" sz="quarter" idx="11"/>
          </p:nvPr>
        </p:nvSpPr>
        <p:spPr>
          <a:ln/>
        </p:spPr>
        <p:txBody>
          <a:bodyPr/>
          <a:lstStyle>
            <a:lvl1pPr>
              <a:defRPr/>
            </a:lvl1pPr>
          </a:lstStyle>
          <a:p>
            <a:pPr>
              <a:defRPr/>
            </a:pPr>
            <a:fld id="{FDD5852D-BDD3-4B65-8B6C-BD9B19BE30DC}" type="slidenum">
              <a:rPr lang="en-US"/>
              <a:pPr>
                <a:defRPr/>
              </a:pPr>
              <a:t>‹#›</a:t>
            </a:fld>
            <a:endParaRPr lang="en-US" dirty="0"/>
          </a:p>
        </p:txBody>
      </p:sp>
    </p:spTree>
    <p:extLst>
      <p:ext uri="{BB962C8B-B14F-4D97-AF65-F5344CB8AC3E}">
        <p14:creationId xmlns:p14="http://schemas.microsoft.com/office/powerpoint/2010/main" val="1516275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4843DB61-BA25-4BB9-8C13-61BB2C7C5BB2}" type="slidenum">
              <a:rPr lang="en-US"/>
              <a:pPr>
                <a:defRPr/>
              </a:pPr>
              <a:t>‹#›</a:t>
            </a:fld>
            <a:endParaRPr lang="en-US" dirty="0"/>
          </a:p>
        </p:txBody>
      </p:sp>
    </p:spTree>
    <p:extLst>
      <p:ext uri="{BB962C8B-B14F-4D97-AF65-F5344CB8AC3E}">
        <p14:creationId xmlns:p14="http://schemas.microsoft.com/office/powerpoint/2010/main" val="344649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189A3E2-6769-4FCB-AE76-DAB348812EDF}" type="slidenum">
              <a:rPr lang="en-US"/>
              <a:pPr>
                <a:defRPr/>
              </a:pPr>
              <a:t>‹#›</a:t>
            </a:fld>
            <a:endParaRPr lang="en-US" dirty="0"/>
          </a:p>
        </p:txBody>
      </p:sp>
    </p:spTree>
    <p:extLst>
      <p:ext uri="{BB962C8B-B14F-4D97-AF65-F5344CB8AC3E}">
        <p14:creationId xmlns:p14="http://schemas.microsoft.com/office/powerpoint/2010/main" val="4030735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64228FDC-9079-4C8F-A252-FC3FD3CF3B55}" type="slidenum">
              <a:rPr lang="en-US"/>
              <a:pPr>
                <a:defRPr/>
              </a:pPr>
              <a:t>‹#›</a:t>
            </a:fld>
            <a:endParaRPr lang="en-US" dirty="0"/>
          </a:p>
        </p:txBody>
      </p:sp>
    </p:spTree>
    <p:extLst>
      <p:ext uri="{BB962C8B-B14F-4D97-AF65-F5344CB8AC3E}">
        <p14:creationId xmlns:p14="http://schemas.microsoft.com/office/powerpoint/2010/main" val="1485067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A1607F2-CB07-4C65-AAFE-2060EB674918}" type="slidenum">
              <a:rPr lang="en-US"/>
              <a:pPr>
                <a:defRPr/>
              </a:pPr>
              <a:t>‹#›</a:t>
            </a:fld>
            <a:endParaRPr lang="en-US" dirty="0"/>
          </a:p>
        </p:txBody>
      </p:sp>
    </p:spTree>
    <p:extLst>
      <p:ext uri="{BB962C8B-B14F-4D97-AF65-F5344CB8AC3E}">
        <p14:creationId xmlns:p14="http://schemas.microsoft.com/office/powerpoint/2010/main" val="60415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826FACB4-8DD8-4C30-80E2-AD8D86931250}" type="slidenum">
              <a:rPr lang="en-US"/>
              <a:pPr>
                <a:defRPr/>
              </a:pPr>
              <a:t>‹#›</a:t>
            </a:fld>
            <a:endParaRPr lang="en-US" dirty="0"/>
          </a:p>
        </p:txBody>
      </p:sp>
    </p:spTree>
    <p:extLst>
      <p:ext uri="{BB962C8B-B14F-4D97-AF65-F5344CB8AC3E}">
        <p14:creationId xmlns:p14="http://schemas.microsoft.com/office/powerpoint/2010/main" val="294545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9AAB6DE-9000-47B3-A3FA-9705BEAC69A9}" type="slidenum">
              <a:rPr lang="en-US"/>
              <a:pPr>
                <a:defRPr/>
              </a:pPr>
              <a:t>‹#›</a:t>
            </a:fld>
            <a:endParaRPr lang="en-US" dirty="0"/>
          </a:p>
        </p:txBody>
      </p:sp>
    </p:spTree>
    <p:extLst>
      <p:ext uri="{BB962C8B-B14F-4D97-AF65-F5344CB8AC3E}">
        <p14:creationId xmlns:p14="http://schemas.microsoft.com/office/powerpoint/2010/main" val="264129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1D38E20-C462-483E-B9CE-3D71477DB169}" type="slidenum">
              <a:rPr lang="en-US"/>
              <a:pPr>
                <a:defRPr/>
              </a:pPr>
              <a:t>‹#›</a:t>
            </a:fld>
            <a:endParaRPr lang="en-US" dirty="0"/>
          </a:p>
        </p:txBody>
      </p:sp>
    </p:spTree>
    <p:extLst>
      <p:ext uri="{BB962C8B-B14F-4D97-AF65-F5344CB8AC3E}">
        <p14:creationId xmlns:p14="http://schemas.microsoft.com/office/powerpoint/2010/main" val="150790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07E754AE-72F1-446F-9684-9A24A500B715}" type="slidenum">
              <a:rPr lang="en-US"/>
              <a:pPr>
                <a:defRPr/>
              </a:pPr>
              <a:t>‹#›</a:t>
            </a:fld>
            <a:endParaRPr lang="en-US" dirty="0"/>
          </a:p>
        </p:txBody>
      </p:sp>
    </p:spTree>
    <p:extLst>
      <p:ext uri="{BB962C8B-B14F-4D97-AF65-F5344CB8AC3E}">
        <p14:creationId xmlns:p14="http://schemas.microsoft.com/office/powerpoint/2010/main" val="259751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723A7BD3-C783-4E8C-BE19-99552C330D79}" type="slidenum">
              <a:rPr lang="en-US"/>
              <a:pPr>
                <a:defRPr/>
              </a:pPr>
              <a:t>‹#›</a:t>
            </a:fld>
            <a:endParaRPr lang="en-US" dirty="0"/>
          </a:p>
        </p:txBody>
      </p:sp>
    </p:spTree>
    <p:extLst>
      <p:ext uri="{BB962C8B-B14F-4D97-AF65-F5344CB8AC3E}">
        <p14:creationId xmlns:p14="http://schemas.microsoft.com/office/powerpoint/2010/main" val="34801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0DBEF5E9-CAF3-404F-AF9E-99907839389D}" type="slidenum">
              <a:rPr lang="en-US"/>
              <a:pPr>
                <a:defRPr/>
              </a:pPr>
              <a:t>‹#›</a:t>
            </a:fld>
            <a:endParaRPr lang="en-US" dirty="0"/>
          </a:p>
        </p:txBody>
      </p:sp>
    </p:spTree>
    <p:extLst>
      <p:ext uri="{BB962C8B-B14F-4D97-AF65-F5344CB8AC3E}">
        <p14:creationId xmlns:p14="http://schemas.microsoft.com/office/powerpoint/2010/main" val="174389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201CFB-3961-4CD7-92D9-6CA4886BA6D1}" type="slidenum">
              <a:rPr lang="en-US"/>
              <a:pPr>
                <a:defRPr/>
              </a:pPr>
              <a:t>‹#›</a:t>
            </a:fld>
            <a:endParaRPr lang="en-US" dirty="0"/>
          </a:p>
        </p:txBody>
      </p:sp>
    </p:spTree>
    <p:extLst>
      <p:ext uri="{BB962C8B-B14F-4D97-AF65-F5344CB8AC3E}">
        <p14:creationId xmlns:p14="http://schemas.microsoft.com/office/powerpoint/2010/main" val="342585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314CE39-88D5-4AE2-967F-FE95B9FF98BC}" type="slidenum">
              <a:rPr lang="en-US"/>
              <a:pPr>
                <a:defRPr/>
              </a:pPr>
              <a:t>‹#›</a:t>
            </a:fld>
            <a:endParaRPr lang="en-US" dirty="0"/>
          </a:p>
        </p:txBody>
      </p:sp>
    </p:spTree>
    <p:extLst>
      <p:ext uri="{BB962C8B-B14F-4D97-AF65-F5344CB8AC3E}">
        <p14:creationId xmlns:p14="http://schemas.microsoft.com/office/powerpoint/2010/main" val="289578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Rectangle 5"/>
          <p:cNvSpPr>
            <a:spLocks noGrp="1" noChangeArrowheads="1"/>
          </p:cNvSpPr>
          <p:nvPr>
            <p:ph type="ftr" sz="quarter" idx="3"/>
          </p:nvPr>
        </p:nvSpPr>
        <p:spPr bwMode="auto">
          <a:xfrm>
            <a:off x="330200" y="6245225"/>
            <a:ext cx="579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080808"/>
                </a:solidFill>
              </a:defRPr>
            </a:lvl1pPr>
          </a:lstStyle>
          <a:p>
            <a:pPr>
              <a:defRPr/>
            </a:pPr>
            <a:r>
              <a:rPr lang="en-US"/>
              <a:t>Understanding Operating Systems</a:t>
            </a:r>
            <a:endParaRPr lang="en-US" dirty="0"/>
          </a:p>
        </p:txBody>
      </p:sp>
      <p:sp>
        <p:nvSpPr>
          <p:cNvPr id="1030" name="Rectangle 6"/>
          <p:cNvSpPr>
            <a:spLocks noGrp="1" noChangeArrowheads="1"/>
          </p:cNvSpPr>
          <p:nvPr>
            <p:ph type="sldNum" sz="quarter" idx="4"/>
          </p:nvPr>
        </p:nvSpPr>
        <p:spPr bwMode="auto">
          <a:xfrm>
            <a:off x="6629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080808"/>
                </a:solidFill>
              </a:defRPr>
            </a:lvl1pPr>
          </a:lstStyle>
          <a:p>
            <a:pPr>
              <a:defRPr/>
            </a:pPr>
            <a:fld id="{552106E0-29F5-4080-A580-BF4C91A81CA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eaLnBrk="0" fontAlgn="base" hangingPunct="0">
        <a:spcBef>
          <a:spcPct val="0"/>
        </a:spcBef>
        <a:spcAft>
          <a:spcPct val="0"/>
        </a:spcAft>
        <a:defRPr sz="3600">
          <a:solidFill>
            <a:srgbClr val="080808"/>
          </a:solidFill>
          <a:latin typeface="+mj-lt"/>
          <a:ea typeface="+mj-ea"/>
          <a:cs typeface="+mj-cs"/>
        </a:defRPr>
      </a:lvl1pPr>
      <a:lvl2pPr algn="ctr" rtl="0" eaLnBrk="0" fontAlgn="base" hangingPunct="0">
        <a:spcBef>
          <a:spcPct val="0"/>
        </a:spcBef>
        <a:spcAft>
          <a:spcPct val="0"/>
        </a:spcAft>
        <a:defRPr sz="3600">
          <a:solidFill>
            <a:srgbClr val="080808"/>
          </a:solidFill>
          <a:latin typeface="Arial" charset="0"/>
        </a:defRPr>
      </a:lvl2pPr>
      <a:lvl3pPr algn="ctr" rtl="0" eaLnBrk="0" fontAlgn="base" hangingPunct="0">
        <a:spcBef>
          <a:spcPct val="0"/>
        </a:spcBef>
        <a:spcAft>
          <a:spcPct val="0"/>
        </a:spcAft>
        <a:defRPr sz="3600">
          <a:solidFill>
            <a:srgbClr val="080808"/>
          </a:solidFill>
          <a:latin typeface="Arial" charset="0"/>
        </a:defRPr>
      </a:lvl3pPr>
      <a:lvl4pPr algn="ctr" rtl="0" eaLnBrk="0" fontAlgn="base" hangingPunct="0">
        <a:spcBef>
          <a:spcPct val="0"/>
        </a:spcBef>
        <a:spcAft>
          <a:spcPct val="0"/>
        </a:spcAft>
        <a:defRPr sz="3600">
          <a:solidFill>
            <a:srgbClr val="080808"/>
          </a:solidFill>
          <a:latin typeface="Arial" charset="0"/>
        </a:defRPr>
      </a:lvl4pPr>
      <a:lvl5pPr algn="ctr" rtl="0" eaLnBrk="0" fontAlgn="base" hangingPunct="0">
        <a:spcBef>
          <a:spcPct val="0"/>
        </a:spcBef>
        <a:spcAft>
          <a:spcPct val="0"/>
        </a:spcAft>
        <a:defRPr sz="3600">
          <a:solidFill>
            <a:srgbClr val="080808"/>
          </a:solidFill>
          <a:latin typeface="Arial" charset="0"/>
        </a:defRPr>
      </a:lvl5pPr>
      <a:lvl6pPr marL="457200" algn="ctr" rtl="0" fontAlgn="base">
        <a:spcBef>
          <a:spcPct val="0"/>
        </a:spcBef>
        <a:spcAft>
          <a:spcPct val="0"/>
        </a:spcAft>
        <a:defRPr sz="3600">
          <a:solidFill>
            <a:srgbClr val="080808"/>
          </a:solidFill>
          <a:latin typeface="Arial" charset="0"/>
        </a:defRPr>
      </a:lvl6pPr>
      <a:lvl7pPr marL="914400" algn="ctr" rtl="0" fontAlgn="base">
        <a:spcBef>
          <a:spcPct val="0"/>
        </a:spcBef>
        <a:spcAft>
          <a:spcPct val="0"/>
        </a:spcAft>
        <a:defRPr sz="3600">
          <a:solidFill>
            <a:srgbClr val="080808"/>
          </a:solidFill>
          <a:latin typeface="Arial" charset="0"/>
        </a:defRPr>
      </a:lvl7pPr>
      <a:lvl8pPr marL="1371600" algn="ctr" rtl="0" fontAlgn="base">
        <a:spcBef>
          <a:spcPct val="0"/>
        </a:spcBef>
        <a:spcAft>
          <a:spcPct val="0"/>
        </a:spcAft>
        <a:defRPr sz="3600">
          <a:solidFill>
            <a:srgbClr val="080808"/>
          </a:solidFill>
          <a:latin typeface="Arial" charset="0"/>
        </a:defRPr>
      </a:lvl8pPr>
      <a:lvl9pPr marL="1828800" algn="ctr" rtl="0" fontAlgn="base">
        <a:spcBef>
          <a:spcPct val="0"/>
        </a:spcBef>
        <a:spcAft>
          <a:spcPct val="0"/>
        </a:spcAft>
        <a:defRPr sz="3600">
          <a:solidFill>
            <a:srgbClr val="080808"/>
          </a:solidFill>
          <a:latin typeface="Arial" charset="0"/>
        </a:defRPr>
      </a:lvl9pPr>
    </p:titleStyle>
    <p:bodyStyle>
      <a:lvl1pPr marL="342900" indent="-342900" algn="l" rtl="0" eaLnBrk="0" fontAlgn="base" hangingPunct="0">
        <a:spcBef>
          <a:spcPct val="20000"/>
        </a:spcBef>
        <a:spcAft>
          <a:spcPct val="0"/>
        </a:spcAft>
        <a:buChar char="•"/>
        <a:defRPr sz="26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a:solidFill>
            <a:srgbClr val="080808"/>
          </a:solidFill>
          <a:latin typeface="+mn-lt"/>
        </a:defRPr>
      </a:lvl2pPr>
      <a:lvl3pPr marL="1143000" indent="-228600" algn="l" rtl="0" eaLnBrk="0" fontAlgn="base" hangingPunct="0">
        <a:spcBef>
          <a:spcPct val="20000"/>
        </a:spcBef>
        <a:spcAft>
          <a:spcPct val="0"/>
        </a:spcAft>
        <a:buChar char="•"/>
        <a:defRPr sz="2200">
          <a:solidFill>
            <a:srgbClr val="080808"/>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a:t>Understanding Operating Systems</a:t>
            </a:r>
            <a:endParaRPr lang="en-US" dirty="0"/>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latin typeface="+mn-lt"/>
              </a:defRPr>
            </a:lvl1pPr>
          </a:lstStyle>
          <a:p>
            <a:pPr>
              <a:defRPr/>
            </a:pPr>
            <a:fld id="{4230D40E-8EB0-4F88-B058-98676D729F6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sc.villanova.edu/~mdamian/threads/posixsem.html#exercise_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828800"/>
            <a:ext cx="7772400" cy="1470025"/>
          </a:xfrm>
        </p:spPr>
        <p:txBody>
          <a:bodyPr/>
          <a:lstStyle/>
          <a:p>
            <a:r>
              <a:rPr lang="en-CA" b="1" dirty="0"/>
              <a:t>Inter-process synchronisation </a:t>
            </a:r>
          </a:p>
        </p:txBody>
      </p:sp>
      <p:sp>
        <p:nvSpPr>
          <p:cNvPr id="3075" name="Rectangle 5"/>
          <p:cNvSpPr>
            <a:spLocks noGrp="1" noChangeArrowheads="1"/>
          </p:cNvSpPr>
          <p:nvPr>
            <p:ph type="subTitle" idx="1"/>
          </p:nvPr>
        </p:nvSpPr>
        <p:spPr/>
        <p:txBody>
          <a:bodyPr/>
          <a:lstStyle/>
          <a:p>
            <a:r>
              <a:rPr lang="en-US" sz="3400" i="1" dirty="0"/>
              <a:t>Concurrent /Parallel Processes</a:t>
            </a:r>
            <a:endParaRPr lang="en-CA" sz="3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r>
              <a:rPr lang="en-CA" dirty="0"/>
              <a:t>1 Test-and-Set</a:t>
            </a:r>
          </a:p>
        </p:txBody>
      </p:sp>
      <p:sp>
        <p:nvSpPr>
          <p:cNvPr id="25604" name="Rectangle 5"/>
          <p:cNvSpPr>
            <a:spLocks noGrp="1" noChangeArrowheads="1"/>
          </p:cNvSpPr>
          <p:nvPr>
            <p:ph type="body" idx="1"/>
          </p:nvPr>
        </p:nvSpPr>
        <p:spPr>
          <a:xfrm>
            <a:off x="457200" y="1219200"/>
            <a:ext cx="8229600" cy="4525963"/>
          </a:xfrm>
        </p:spPr>
        <p:txBody>
          <a:bodyPr/>
          <a:lstStyle/>
          <a:p>
            <a:r>
              <a:rPr lang="en-US" dirty="0"/>
              <a:t>T.S Executed in single machine cycle </a:t>
            </a:r>
          </a:p>
          <a:p>
            <a:pPr lvl="1"/>
            <a:r>
              <a:rPr lang="en-US" dirty="0"/>
              <a:t>Test If key available: set to unavailable</a:t>
            </a:r>
          </a:p>
          <a:p>
            <a:r>
              <a:rPr lang="en-US" dirty="0"/>
              <a:t>Actual </a:t>
            </a:r>
            <a:r>
              <a:rPr lang="en-US" b="1" dirty="0"/>
              <a:t>key</a:t>
            </a:r>
            <a:r>
              <a:rPr lang="en-US" dirty="0"/>
              <a:t> often referred as the </a:t>
            </a:r>
            <a:r>
              <a:rPr lang="en-US" b="1" dirty="0" err="1"/>
              <a:t>Mutex</a:t>
            </a:r>
            <a:r>
              <a:rPr lang="en-US" dirty="0"/>
              <a:t> </a:t>
            </a:r>
          </a:p>
          <a:p>
            <a:pPr lvl="1"/>
            <a:r>
              <a:rPr lang="en-US" dirty="0"/>
              <a:t>Single bit in storage location: zero (free) or one (busy)</a:t>
            </a:r>
          </a:p>
          <a:p>
            <a:r>
              <a:rPr lang="en-US" dirty="0"/>
              <a:t>Before process enters critical region</a:t>
            </a:r>
          </a:p>
          <a:p>
            <a:pPr lvl="1"/>
            <a:r>
              <a:rPr lang="en-US" dirty="0"/>
              <a:t>Tests condition code using TS instruction</a:t>
            </a:r>
          </a:p>
          <a:p>
            <a:pPr lvl="1"/>
            <a:r>
              <a:rPr lang="en-US" dirty="0"/>
              <a:t>If No other process in region (key is zero)</a:t>
            </a:r>
          </a:p>
          <a:p>
            <a:pPr lvl="2"/>
            <a:r>
              <a:rPr lang="en-US" dirty="0"/>
              <a:t>Process proceeds</a:t>
            </a:r>
          </a:p>
          <a:p>
            <a:pPr lvl="2"/>
            <a:r>
              <a:rPr lang="en-US" dirty="0"/>
              <a:t>Condition code (key) changed from zero to one</a:t>
            </a:r>
          </a:p>
          <a:p>
            <a:pPr lvl="2"/>
            <a:r>
              <a:rPr lang="en-US" dirty="0"/>
              <a:t>P1 exits: code (key) reset to zero, allowing others to enter</a:t>
            </a:r>
            <a:endParaRPr lang="en-CA" dirty="0"/>
          </a:p>
        </p:txBody>
      </p:sp>
      <p:sp>
        <p:nvSpPr>
          <p:cNvPr id="25602"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Understanding Operating Systems</a:t>
            </a:r>
            <a:endParaRPr lang="en-US"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151412-C18D-4187-B300-D29A3CDC9DDC}" type="slidenum">
              <a:rPr lang="en-GB" altLang="en-US"/>
              <a:pPr eaLnBrk="1" hangingPunct="1"/>
              <a:t>11</a:t>
            </a:fld>
            <a:endParaRPr lang="en-GB" altLang="en-US"/>
          </a:p>
        </p:txBody>
      </p:sp>
      <p:sp>
        <p:nvSpPr>
          <p:cNvPr id="12291" name="Rectangle 2"/>
          <p:cNvSpPr>
            <a:spLocks noGrp="1" noChangeArrowheads="1"/>
          </p:cNvSpPr>
          <p:nvPr>
            <p:ph type="title"/>
          </p:nvPr>
        </p:nvSpPr>
        <p:spPr/>
        <p:txBody>
          <a:bodyPr/>
          <a:lstStyle/>
          <a:p>
            <a:pPr eaLnBrk="1" hangingPunct="1"/>
            <a:r>
              <a:rPr lang="en-GB" altLang="en-US" dirty="0"/>
              <a:t>Test and Set</a:t>
            </a:r>
          </a:p>
        </p:txBody>
      </p:sp>
      <p:sp>
        <p:nvSpPr>
          <p:cNvPr id="12292" name="Rectangle 3"/>
          <p:cNvSpPr>
            <a:spLocks noGrp="1" noChangeArrowheads="1"/>
          </p:cNvSpPr>
          <p:nvPr>
            <p:ph type="body" idx="1"/>
          </p:nvPr>
        </p:nvSpPr>
        <p:spPr>
          <a:xfrm>
            <a:off x="457200" y="1219200"/>
            <a:ext cx="8229600" cy="5334000"/>
          </a:xfrm>
        </p:spPr>
        <p:txBody>
          <a:bodyPr/>
          <a:lstStyle/>
          <a:p>
            <a:pPr eaLnBrk="1" hangingPunct="1"/>
            <a:r>
              <a:rPr lang="en-GB" altLang="en-US" dirty="0"/>
              <a:t>Use a lock variable (</a:t>
            </a:r>
            <a:r>
              <a:rPr lang="en-GB" altLang="en-US" i="1" dirty="0" err="1"/>
              <a:t>mutex</a:t>
            </a:r>
            <a:r>
              <a:rPr lang="en-GB" altLang="en-US" dirty="0"/>
              <a:t>):</a:t>
            </a:r>
          </a:p>
          <a:p>
            <a:pPr lvl="1" eaLnBrk="1" hangingPunct="1">
              <a:buFontTx/>
              <a:buNone/>
            </a:pPr>
            <a:r>
              <a:rPr lang="en-GB" altLang="en-US" dirty="0"/>
              <a:t>	while (</a:t>
            </a:r>
            <a:r>
              <a:rPr lang="en-GB" altLang="en-US" dirty="0" err="1"/>
              <a:t>test_and_set</a:t>
            </a:r>
            <a:r>
              <a:rPr lang="en-GB" altLang="en-US" dirty="0"/>
              <a:t>(</a:t>
            </a:r>
            <a:r>
              <a:rPr lang="en-GB" altLang="en-US" dirty="0" err="1"/>
              <a:t>mutex</a:t>
            </a:r>
            <a:r>
              <a:rPr lang="en-GB" altLang="en-US" dirty="0"/>
              <a:t>) == 1) {</a:t>
            </a:r>
          </a:p>
          <a:p>
            <a:pPr lvl="1" eaLnBrk="1" hangingPunct="1">
              <a:buFontTx/>
              <a:buNone/>
            </a:pPr>
            <a:r>
              <a:rPr lang="en-GB" altLang="en-US" dirty="0"/>
              <a:t>	    // do nothing</a:t>
            </a:r>
          </a:p>
          <a:p>
            <a:pPr lvl="1" eaLnBrk="1" hangingPunct="1">
              <a:buFontTx/>
              <a:buNone/>
            </a:pPr>
            <a:r>
              <a:rPr lang="en-GB" altLang="en-US" dirty="0"/>
              <a:t>	}</a:t>
            </a:r>
          </a:p>
          <a:p>
            <a:pPr lvl="1" eaLnBrk="1" hangingPunct="1">
              <a:buFontTx/>
              <a:buNone/>
            </a:pPr>
            <a:r>
              <a:rPr lang="en-GB" altLang="en-US" dirty="0"/>
              <a:t>	</a:t>
            </a:r>
            <a:r>
              <a:rPr lang="en-GB" altLang="en-US" dirty="0" err="1"/>
              <a:t>critical_section</a:t>
            </a:r>
            <a:r>
              <a:rPr lang="en-GB" altLang="en-US" dirty="0"/>
              <a:t>();</a:t>
            </a:r>
          </a:p>
          <a:p>
            <a:pPr lvl="1" eaLnBrk="1" hangingPunct="1">
              <a:buFontTx/>
              <a:buNone/>
            </a:pPr>
            <a:r>
              <a:rPr lang="en-GB" altLang="en-US" dirty="0"/>
              <a:t>	</a:t>
            </a:r>
            <a:r>
              <a:rPr lang="en-GB" altLang="en-US" dirty="0" err="1"/>
              <a:t>mutex</a:t>
            </a:r>
            <a:r>
              <a:rPr lang="en-GB" altLang="en-US" dirty="0"/>
              <a:t> = 0;</a:t>
            </a:r>
          </a:p>
          <a:p>
            <a:pPr eaLnBrk="1" hangingPunct="1"/>
            <a:endParaRPr lang="en-GB" altLang="en-US" dirty="0"/>
          </a:p>
          <a:p>
            <a:pPr eaLnBrk="1" hangingPunct="1"/>
            <a:r>
              <a:rPr lang="en-GB" altLang="en-US" dirty="0"/>
              <a:t>Requires an </a:t>
            </a:r>
            <a:r>
              <a:rPr lang="en-GB" altLang="en-US" i="1" dirty="0"/>
              <a:t>atomic</a:t>
            </a:r>
            <a:r>
              <a:rPr lang="en-GB" altLang="en-US" dirty="0"/>
              <a:t> test-and-set operation</a:t>
            </a:r>
          </a:p>
          <a:p>
            <a:pPr lvl="1" eaLnBrk="1" hangingPunct="1"/>
            <a:r>
              <a:rPr lang="en-GB" altLang="en-US" dirty="0"/>
              <a:t>If </a:t>
            </a:r>
            <a:r>
              <a:rPr lang="en-GB" altLang="en-US" dirty="0" err="1"/>
              <a:t>mutex</a:t>
            </a:r>
            <a:r>
              <a:rPr lang="en-GB" altLang="en-US" dirty="0"/>
              <a:t> value is 0 resets </a:t>
            </a:r>
            <a:r>
              <a:rPr lang="en-GB" altLang="en-US" dirty="0" err="1"/>
              <a:t>mutex</a:t>
            </a:r>
            <a:r>
              <a:rPr lang="en-GB" altLang="en-US" dirty="0"/>
              <a:t> to value 1 </a:t>
            </a:r>
          </a:p>
          <a:p>
            <a:pPr lvl="1" eaLnBrk="1" hangingPunct="1"/>
            <a:r>
              <a:rPr lang="en-GB" altLang="en-US" dirty="0"/>
              <a:t>Does not enter the loop; goes to critical section()</a:t>
            </a:r>
          </a:p>
          <a:p>
            <a:pPr lvl="1" eaLnBrk="1" hangingPunct="1"/>
            <a:r>
              <a:rPr lang="en-GB" altLang="en-US" dirty="0"/>
              <a:t>Otherwise stays </a:t>
            </a:r>
            <a:r>
              <a:rPr lang="en-GB" altLang="en-US" dirty="0" err="1"/>
              <a:t>witihin</a:t>
            </a:r>
            <a:r>
              <a:rPr lang="en-GB" altLang="en-US" dirty="0"/>
              <a:t> the while loop resulting in what is referred to as  </a:t>
            </a:r>
            <a:r>
              <a:rPr lang="en-GB" altLang="en-US" i="1" dirty="0"/>
              <a:t>busy waiting</a:t>
            </a:r>
          </a:p>
        </p:txBody>
      </p:sp>
    </p:spTree>
    <p:extLst>
      <p:ext uri="{BB962C8B-B14F-4D97-AF65-F5344CB8AC3E}">
        <p14:creationId xmlns:p14="http://schemas.microsoft.com/office/powerpoint/2010/main" val="292488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80808"/>
                </a:solidFill>
              </a:rPr>
              <a:t>Understanding Operating Systems</a:t>
            </a:r>
          </a:p>
        </p:txBody>
      </p:sp>
      <p:sp>
        <p:nvSpPr>
          <p:cNvPr id="26627" name="Rectangle 6"/>
          <p:cNvSpPr>
            <a:spLocks noGrp="1" noChangeArrowheads="1"/>
          </p:cNvSpPr>
          <p:nvPr>
            <p:ph type="title"/>
          </p:nvPr>
        </p:nvSpPr>
        <p:spPr/>
        <p:txBody>
          <a:bodyPr/>
          <a:lstStyle/>
          <a:p>
            <a:pPr eaLnBrk="1" hangingPunct="1"/>
            <a:r>
              <a:rPr lang="en-CA" dirty="0"/>
              <a:t>Test-and-Set</a:t>
            </a:r>
            <a:r>
              <a:rPr lang="en-US" dirty="0"/>
              <a:t> (cont'd.)</a:t>
            </a:r>
            <a:endParaRPr lang="en-CA" dirty="0"/>
          </a:p>
        </p:txBody>
      </p:sp>
      <p:sp>
        <p:nvSpPr>
          <p:cNvPr id="26628" name="Rectangle 7"/>
          <p:cNvSpPr>
            <a:spLocks noGrp="1" noChangeArrowheads="1"/>
          </p:cNvSpPr>
          <p:nvPr>
            <p:ph type="body" idx="1"/>
          </p:nvPr>
        </p:nvSpPr>
        <p:spPr/>
        <p:txBody>
          <a:bodyPr/>
          <a:lstStyle/>
          <a:p>
            <a:pPr eaLnBrk="1" hangingPunct="1"/>
            <a:r>
              <a:rPr lang="en-US" dirty="0"/>
              <a:t>Advantages</a:t>
            </a:r>
          </a:p>
          <a:p>
            <a:pPr lvl="1" eaLnBrk="1" hangingPunct="1"/>
            <a:r>
              <a:rPr lang="en-US" dirty="0"/>
              <a:t>Simple procedure to implement</a:t>
            </a:r>
          </a:p>
          <a:p>
            <a:pPr lvl="1" eaLnBrk="1" hangingPunct="1"/>
            <a:r>
              <a:rPr lang="en-US" dirty="0"/>
              <a:t>Works well for small number of processes</a:t>
            </a:r>
          </a:p>
          <a:p>
            <a:pPr eaLnBrk="1" hangingPunct="1"/>
            <a:r>
              <a:rPr lang="en-US" dirty="0"/>
              <a:t>Drawbacks</a:t>
            </a:r>
          </a:p>
          <a:p>
            <a:pPr lvl="1" eaLnBrk="1" hangingPunct="1"/>
            <a:r>
              <a:rPr lang="en-US" dirty="0"/>
              <a:t>Busy waiting</a:t>
            </a:r>
          </a:p>
          <a:p>
            <a:pPr lvl="2" eaLnBrk="1" hangingPunct="1"/>
            <a:r>
              <a:rPr lang="en-CA" dirty="0"/>
              <a:t>Waiting processes remain in unproductive,</a:t>
            </a:r>
            <a:r>
              <a:rPr lang="en-US" dirty="0"/>
              <a:t> </a:t>
            </a:r>
            <a:br>
              <a:rPr lang="en-US" dirty="0"/>
            </a:br>
            <a:r>
              <a:rPr lang="en-CA" dirty="0"/>
              <a:t>resource-consuming wait </a:t>
            </a:r>
            <a:r>
              <a:rPr lang="en-US" dirty="0"/>
              <a:t>loops</a:t>
            </a:r>
          </a:p>
          <a:p>
            <a:pPr lvl="1" eaLnBrk="1" hangingPunct="1"/>
            <a:r>
              <a:rPr lang="en-CA" dirty="0"/>
              <a:t>Starvation (</a:t>
            </a:r>
            <a:r>
              <a:rPr lang="en-CA" i="1" dirty="0"/>
              <a:t>will cover in more detail in next lecture</a:t>
            </a:r>
            <a:r>
              <a:rPr lang="en-CA" dirty="0"/>
              <a:t>)</a:t>
            </a:r>
          </a:p>
          <a:p>
            <a:pPr lvl="2" eaLnBrk="1" hangingPunct="1"/>
            <a:r>
              <a:rPr lang="en-CA" dirty="0"/>
              <a:t>Many processes waiting</a:t>
            </a:r>
            <a:r>
              <a:rPr lang="en-US" dirty="0"/>
              <a:t> </a:t>
            </a:r>
            <a:r>
              <a:rPr lang="en-CA" dirty="0"/>
              <a:t>to enter a critical region</a:t>
            </a:r>
            <a:endParaRPr lang="en-US" dirty="0"/>
          </a:p>
          <a:p>
            <a:pPr lvl="2" eaLnBrk="1" hangingPunct="1"/>
            <a:r>
              <a:rPr lang="en-CA" dirty="0"/>
              <a:t>Processes gain access in</a:t>
            </a:r>
            <a:r>
              <a:rPr lang="en-US" dirty="0"/>
              <a:t> </a:t>
            </a:r>
            <a:r>
              <a:rPr lang="en-CA" dirty="0"/>
              <a:t>arbitrary fashion</a:t>
            </a:r>
            <a:endParaRPr lang="en-US" dirty="0"/>
          </a:p>
          <a:p>
            <a:pPr lvl="2" eaLnBrk="1" hangingPunct="1"/>
            <a:endParaRPr lang="en-CA"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12</a:t>
            </a:fld>
            <a:endParaRPr lang="en-US" dirty="0"/>
          </a:p>
        </p:txBody>
      </p:sp>
    </p:spTree>
    <p:extLst>
      <p:ext uri="{BB962C8B-B14F-4D97-AF65-F5344CB8AC3E}">
        <p14:creationId xmlns:p14="http://schemas.microsoft.com/office/powerpoint/2010/main" val="52771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52400"/>
            <a:ext cx="7772400" cy="1143000"/>
          </a:xfrm>
        </p:spPr>
        <p:txBody>
          <a:bodyPr/>
          <a:lstStyle/>
          <a:p>
            <a:pPr eaLnBrk="1" hangingPunct="1"/>
            <a:r>
              <a:rPr lang="en-US" altLang="en-US" dirty="0"/>
              <a:t>Creating </a:t>
            </a:r>
            <a:r>
              <a:rPr lang="en-US" altLang="en-US" dirty="0" err="1"/>
              <a:t>Mutex</a:t>
            </a:r>
            <a:r>
              <a:rPr lang="en-US" altLang="en-US" dirty="0"/>
              <a:t> in </a:t>
            </a:r>
            <a:r>
              <a:rPr lang="en-US" altLang="en-US" dirty="0" err="1"/>
              <a:t>linux</a:t>
            </a:r>
            <a:r>
              <a:rPr lang="en-US" altLang="en-US" dirty="0"/>
              <a:t> </a:t>
            </a:r>
          </a:p>
        </p:txBody>
      </p:sp>
      <p:sp>
        <p:nvSpPr>
          <p:cNvPr id="45059" name="Rectangle 3"/>
          <p:cNvSpPr>
            <a:spLocks noGrp="1" noChangeArrowheads="1"/>
          </p:cNvSpPr>
          <p:nvPr>
            <p:ph type="body" idx="1"/>
          </p:nvPr>
        </p:nvSpPr>
        <p:spPr>
          <a:xfrm>
            <a:off x="304800" y="1219200"/>
            <a:ext cx="8382000" cy="5410200"/>
          </a:xfrm>
        </p:spPr>
        <p:txBody>
          <a:bodyPr/>
          <a:lstStyle/>
          <a:p>
            <a:pPr eaLnBrk="1" hangingPunct="1">
              <a:lnSpc>
                <a:spcPct val="90000"/>
              </a:lnSpc>
            </a:pPr>
            <a:r>
              <a:rPr lang="en-US" altLang="en-US" sz="2400" dirty="0"/>
              <a:t>Data Type: </a:t>
            </a:r>
            <a:r>
              <a:rPr lang="en-US" altLang="en-US" sz="2400" dirty="0" err="1">
                <a:latin typeface="Courier New" pitchFamily="49" charset="0"/>
              </a:rPr>
              <a:t>pthread_mutex_t</a:t>
            </a:r>
            <a:endParaRPr lang="en-US" altLang="en-US" sz="2400" dirty="0">
              <a:latin typeface="Courier New" pitchFamily="49" charset="0"/>
            </a:endParaRPr>
          </a:p>
          <a:p>
            <a:pPr eaLnBrk="1" hangingPunct="1">
              <a:lnSpc>
                <a:spcPct val="90000"/>
              </a:lnSpc>
            </a:pPr>
            <a:endParaRPr lang="en-US" altLang="en-US" sz="2400" dirty="0">
              <a:latin typeface="Courier New" pitchFamily="49" charset="0"/>
            </a:endParaRPr>
          </a:p>
          <a:p>
            <a:pPr eaLnBrk="1" hangingPunct="1">
              <a:lnSpc>
                <a:spcPct val="90000"/>
              </a:lnSpc>
            </a:pPr>
            <a:r>
              <a:rPr lang="en-US" altLang="en-US" sz="2400" b="1" dirty="0" err="1">
                <a:latin typeface="Courier New" pitchFamily="49" charset="0"/>
              </a:rPr>
              <a:t>Mutex</a:t>
            </a:r>
            <a:r>
              <a:rPr lang="en-US" altLang="en-US" sz="2400" b="1" dirty="0">
                <a:latin typeface="Courier New" pitchFamily="49" charset="0"/>
              </a:rPr>
              <a:t> functions</a:t>
            </a:r>
            <a:r>
              <a:rPr lang="en-US" altLang="en-US" sz="2400" dirty="0">
                <a:latin typeface="Courier New" pitchFamily="49" charset="0"/>
              </a:rPr>
              <a:t>:</a:t>
            </a:r>
          </a:p>
          <a:p>
            <a:pPr eaLnBrk="1" hangingPunct="1">
              <a:lnSpc>
                <a:spcPct val="90000"/>
              </a:lnSpc>
              <a:buFontTx/>
              <a:buNone/>
            </a:pPr>
            <a:endParaRPr lang="en-US" altLang="en-US" sz="2000" dirty="0">
              <a:latin typeface="Courier New" pitchFamily="49" charset="0"/>
            </a:endParaRPr>
          </a:p>
          <a:p>
            <a:pPr lvl="1" eaLnBrk="1" hangingPunct="1">
              <a:lnSpc>
                <a:spcPct val="90000"/>
              </a:lnSpc>
            </a:pPr>
            <a:r>
              <a:rPr lang="en-US" altLang="en-US" sz="1800" dirty="0" err="1">
                <a:latin typeface="Courier New" pitchFamily="49" charset="0"/>
              </a:rPr>
              <a:t>int</a:t>
            </a:r>
            <a:r>
              <a:rPr lang="en-US" altLang="en-US" sz="1800" dirty="0">
                <a:latin typeface="Courier New" pitchFamily="49" charset="0"/>
              </a:rPr>
              <a:t> </a:t>
            </a:r>
            <a:r>
              <a:rPr lang="en-US" altLang="en-US" sz="1800" b="1" dirty="0" err="1">
                <a:latin typeface="Courier New" pitchFamily="49" charset="0"/>
              </a:rPr>
              <a:t>pthread_mutex_init</a:t>
            </a:r>
            <a:r>
              <a:rPr lang="en-US" altLang="en-US" sz="1800" dirty="0">
                <a:latin typeface="Courier New" pitchFamily="49" charset="0"/>
              </a:rPr>
              <a:t>(</a:t>
            </a:r>
            <a:r>
              <a:rPr lang="en-US" altLang="en-US" sz="1800" dirty="0" err="1">
                <a:latin typeface="Courier New" pitchFamily="49" charset="0"/>
              </a:rPr>
              <a:t>pthread_mutex_t</a:t>
            </a:r>
            <a:r>
              <a:rPr lang="en-US" altLang="en-US" sz="1800" dirty="0">
                <a:latin typeface="Courier New" pitchFamily="49" charset="0"/>
              </a:rPr>
              <a:t> *</a:t>
            </a:r>
            <a:r>
              <a:rPr lang="en-US" altLang="en-US" sz="1800" dirty="0" err="1">
                <a:latin typeface="Courier New" pitchFamily="49" charset="0"/>
              </a:rPr>
              <a:t>mutex</a:t>
            </a:r>
            <a:r>
              <a:rPr lang="en-US" altLang="en-US" sz="1800" dirty="0">
                <a:latin typeface="Courier New" pitchFamily="49" charset="0"/>
              </a:rPr>
              <a:t>, </a:t>
            </a:r>
          </a:p>
          <a:p>
            <a:pPr lvl="1" eaLnBrk="1" hangingPunct="1">
              <a:lnSpc>
                <a:spcPct val="90000"/>
              </a:lnSpc>
            </a:pPr>
            <a:r>
              <a:rPr lang="en-US" altLang="en-US" sz="1800" dirty="0">
                <a:latin typeface="Courier New" pitchFamily="49" charset="0"/>
              </a:rPr>
              <a:t>                       </a:t>
            </a:r>
            <a:r>
              <a:rPr lang="en-US" altLang="en-US" sz="1800" dirty="0" err="1">
                <a:latin typeface="Courier New" pitchFamily="49" charset="0"/>
              </a:rPr>
              <a:t>const</a:t>
            </a:r>
            <a:r>
              <a:rPr lang="en-US" altLang="en-US" sz="1800" dirty="0">
                <a:latin typeface="Courier New" pitchFamily="49" charset="0"/>
              </a:rPr>
              <a:t> </a:t>
            </a:r>
            <a:r>
              <a:rPr lang="en-US" altLang="en-US" sz="1800" dirty="0" err="1">
                <a:latin typeface="Courier New" pitchFamily="49" charset="0"/>
              </a:rPr>
              <a:t>pthread_mutexattr_t</a:t>
            </a:r>
            <a:r>
              <a:rPr lang="en-US" altLang="en-US" sz="1800" dirty="0">
                <a:latin typeface="Courier New" pitchFamily="49" charset="0"/>
              </a:rPr>
              <a:t> *</a:t>
            </a:r>
            <a:r>
              <a:rPr lang="en-US" altLang="en-US" sz="1800" dirty="0" err="1">
                <a:latin typeface="Courier New" pitchFamily="49" charset="0"/>
              </a:rPr>
              <a:t>attr</a:t>
            </a:r>
            <a:r>
              <a:rPr lang="en-US" altLang="en-US" sz="1800" dirty="0">
                <a:latin typeface="Courier New" pitchFamily="49" charset="0"/>
              </a:rPr>
              <a:t>);</a:t>
            </a:r>
          </a:p>
          <a:p>
            <a:pPr lvl="1" eaLnBrk="1" hangingPunct="1">
              <a:lnSpc>
                <a:spcPct val="90000"/>
              </a:lnSpc>
            </a:pPr>
            <a:endParaRPr lang="en-US" altLang="en-US" sz="1800" dirty="0">
              <a:latin typeface="Courier New" pitchFamily="49" charset="0"/>
            </a:endParaRPr>
          </a:p>
          <a:p>
            <a:pPr lvl="1" eaLnBrk="1" hangingPunct="1">
              <a:lnSpc>
                <a:spcPct val="90000"/>
              </a:lnSpc>
            </a:pPr>
            <a:r>
              <a:rPr lang="en-US" altLang="en-US" sz="1800" dirty="0" err="1">
                <a:latin typeface="Courier New" pitchFamily="49" charset="0"/>
              </a:rPr>
              <a:t>int</a:t>
            </a:r>
            <a:r>
              <a:rPr lang="en-US" altLang="en-US" sz="1800" dirty="0">
                <a:latin typeface="Courier New" pitchFamily="49" charset="0"/>
              </a:rPr>
              <a:t> </a:t>
            </a:r>
            <a:r>
              <a:rPr lang="en-US" altLang="en-US" sz="1800" b="1" dirty="0" err="1">
                <a:latin typeface="Courier New" pitchFamily="49" charset="0"/>
              </a:rPr>
              <a:t>pthread_mutex_lock</a:t>
            </a:r>
            <a:r>
              <a:rPr lang="en-US" altLang="en-US" sz="1800" dirty="0">
                <a:latin typeface="Courier New" pitchFamily="49" charset="0"/>
              </a:rPr>
              <a:t>(</a:t>
            </a:r>
            <a:r>
              <a:rPr lang="en-US" altLang="en-US" sz="1800" dirty="0" err="1">
                <a:latin typeface="Courier New" pitchFamily="49" charset="0"/>
              </a:rPr>
              <a:t>pthread_mutex_t</a:t>
            </a:r>
            <a:r>
              <a:rPr lang="en-US" altLang="en-US" sz="1800" dirty="0">
                <a:latin typeface="Courier New" pitchFamily="49" charset="0"/>
              </a:rPr>
              <a:t> *</a:t>
            </a:r>
            <a:r>
              <a:rPr lang="en-US" altLang="en-US" sz="1800" dirty="0" err="1">
                <a:latin typeface="Courier New" pitchFamily="49" charset="0"/>
              </a:rPr>
              <a:t>mutex</a:t>
            </a:r>
            <a:r>
              <a:rPr lang="en-US" altLang="en-US" sz="1800" dirty="0">
                <a:latin typeface="Courier New" pitchFamily="49" charset="0"/>
              </a:rPr>
              <a:t>);</a:t>
            </a:r>
          </a:p>
          <a:p>
            <a:pPr lvl="1" eaLnBrk="1" hangingPunct="1">
              <a:lnSpc>
                <a:spcPct val="90000"/>
              </a:lnSpc>
            </a:pPr>
            <a:r>
              <a:rPr lang="en-US" altLang="en-US" sz="1800" dirty="0" err="1">
                <a:latin typeface="Courier New" pitchFamily="49" charset="0"/>
              </a:rPr>
              <a:t>int</a:t>
            </a:r>
            <a:r>
              <a:rPr lang="en-US" altLang="en-US" sz="1800" dirty="0">
                <a:latin typeface="Courier New" pitchFamily="49" charset="0"/>
              </a:rPr>
              <a:t> </a:t>
            </a:r>
            <a:r>
              <a:rPr lang="en-US" altLang="en-US" sz="1800" b="1" dirty="0" err="1">
                <a:latin typeface="Courier New" pitchFamily="49" charset="0"/>
              </a:rPr>
              <a:t>pthread_mutex_unlock</a:t>
            </a:r>
            <a:r>
              <a:rPr lang="en-US" altLang="en-US" sz="1800" dirty="0">
                <a:latin typeface="Courier New" pitchFamily="49" charset="0"/>
              </a:rPr>
              <a:t>(</a:t>
            </a:r>
            <a:r>
              <a:rPr lang="en-US" altLang="en-US" sz="1800" dirty="0" err="1">
                <a:latin typeface="Courier New" pitchFamily="49" charset="0"/>
              </a:rPr>
              <a:t>pthread_mutex_t</a:t>
            </a:r>
            <a:r>
              <a:rPr lang="en-US" altLang="en-US" sz="1800" dirty="0">
                <a:latin typeface="Courier New" pitchFamily="49" charset="0"/>
              </a:rPr>
              <a:t> *</a:t>
            </a:r>
            <a:r>
              <a:rPr lang="en-US" altLang="en-US" sz="1800" dirty="0" err="1">
                <a:latin typeface="Courier New" pitchFamily="49" charset="0"/>
              </a:rPr>
              <a:t>mutex</a:t>
            </a:r>
            <a:r>
              <a:rPr lang="en-US" altLang="en-US" sz="1800" dirty="0">
                <a:latin typeface="Courier New" pitchFamily="49" charset="0"/>
              </a:rPr>
              <a:t>);</a:t>
            </a:r>
          </a:p>
          <a:p>
            <a:pPr eaLnBrk="1" hangingPunct="1">
              <a:lnSpc>
                <a:spcPct val="90000"/>
              </a:lnSpc>
              <a:buFontTx/>
              <a:buNone/>
            </a:pPr>
            <a:endParaRPr lang="en-US" altLang="en-US" sz="2000" dirty="0">
              <a:latin typeface="Courier New" pitchFamily="49" charset="0"/>
            </a:endParaRPr>
          </a:p>
          <a:p>
            <a:pPr eaLnBrk="1" hangingPunct="1">
              <a:lnSpc>
                <a:spcPct val="90000"/>
              </a:lnSpc>
            </a:pPr>
            <a:endParaRPr lang="en-US" altLang="en-US" sz="2800" dirty="0"/>
          </a:p>
          <a:p>
            <a:pPr eaLnBrk="1" hangingPunct="1">
              <a:lnSpc>
                <a:spcPct val="90000"/>
              </a:lnSpc>
            </a:pPr>
            <a:r>
              <a:rPr lang="en-US" altLang="en-US" sz="2400" dirty="0"/>
              <a:t>Important: </a:t>
            </a:r>
            <a:r>
              <a:rPr lang="en-US" altLang="en-US" sz="2400" dirty="0" err="1"/>
              <a:t>Mutex</a:t>
            </a:r>
            <a:r>
              <a:rPr lang="en-US" altLang="en-US" sz="2400" dirty="0"/>
              <a:t> scope must be visible to all threads!</a:t>
            </a:r>
          </a:p>
          <a:p>
            <a:pPr eaLnBrk="1" hangingPunct="1">
              <a:lnSpc>
                <a:spcPct val="90000"/>
              </a:lnSpc>
            </a:pPr>
            <a:endParaRPr lang="en-US" altLang="en-US" sz="2400" dirty="0"/>
          </a:p>
          <a:p>
            <a:pPr eaLnBrk="1" hangingPunct="1">
              <a:lnSpc>
                <a:spcPct val="90000"/>
              </a:lnSpc>
            </a:pPr>
            <a:r>
              <a:rPr lang="en-US" altLang="en-US" sz="2400" b="1" dirty="0"/>
              <a:t>Mutex1.c</a:t>
            </a:r>
            <a:r>
              <a:rPr lang="en-US" altLang="en-US" sz="2400" dirty="0"/>
              <a:t> is a simple example </a:t>
            </a:r>
          </a:p>
        </p:txBody>
      </p:sp>
    </p:spTree>
    <p:extLst>
      <p:ext uri="{BB962C8B-B14F-4D97-AF65-F5344CB8AC3E}">
        <p14:creationId xmlns:p14="http://schemas.microsoft.com/office/powerpoint/2010/main" val="113622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dirty="0"/>
              <a:t>Test and Set example using </a:t>
            </a:r>
            <a:r>
              <a:rPr lang="en-IE" dirty="0" err="1"/>
              <a:t>Mutexs</a:t>
            </a:r>
            <a:endParaRPr lang="en-IE" dirty="0"/>
          </a:p>
        </p:txBody>
      </p:sp>
      <p:sp>
        <p:nvSpPr>
          <p:cNvPr id="8" name="Text Placeholder 7"/>
          <p:cNvSpPr>
            <a:spLocks noGrp="1"/>
          </p:cNvSpPr>
          <p:nvPr>
            <p:ph type="body" idx="1"/>
          </p:nvPr>
        </p:nvSpPr>
        <p:spPr>
          <a:xfrm>
            <a:off x="457200" y="1295400"/>
            <a:ext cx="4040188" cy="533400"/>
          </a:xfrm>
        </p:spPr>
        <p:txBody>
          <a:bodyPr/>
          <a:lstStyle/>
          <a:p>
            <a:pPr algn="ctr"/>
            <a:r>
              <a:rPr lang="en-IE" dirty="0"/>
              <a:t>Mutex2.c</a:t>
            </a:r>
          </a:p>
        </p:txBody>
      </p:sp>
      <p:pic>
        <p:nvPicPr>
          <p:cNvPr id="12" name="Content Placeholder 11" descr="D:\Dropbox DIot\Dropbox (DIoT)\myweb 2016\DT282 operating systems 2\lectures\week9\sample code lecture 9\mutex2.c - Notepa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1981200"/>
            <a:ext cx="4040188" cy="4419600"/>
          </a:xfrm>
        </p:spPr>
      </p:pic>
      <p:sp>
        <p:nvSpPr>
          <p:cNvPr id="10" name="Text Placeholder 9"/>
          <p:cNvSpPr>
            <a:spLocks noGrp="1"/>
          </p:cNvSpPr>
          <p:nvPr>
            <p:ph type="body" sz="quarter" idx="3"/>
          </p:nvPr>
        </p:nvSpPr>
        <p:spPr>
          <a:xfrm>
            <a:off x="4645025" y="1219200"/>
            <a:ext cx="4041775" cy="639762"/>
          </a:xfrm>
        </p:spPr>
        <p:txBody>
          <a:bodyPr/>
          <a:lstStyle/>
          <a:p>
            <a:pPr algn="ctr"/>
            <a:r>
              <a:rPr lang="en-IE" dirty="0"/>
              <a:t>Mutex2_lock.c </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14</a:t>
            </a:fld>
            <a:endParaRPr lang="en-US" dirty="0"/>
          </a:p>
        </p:txBody>
      </p:sp>
      <p:pic>
        <p:nvPicPr>
          <p:cNvPr id="15" name="Content Placeholder 14" descr="*D:\Dropbox DIot\Dropbox (DIoT)\myweb 2016\DT282 operating systems 2\lectures\week9\sample code lecture 9\mutex2_lock.c - Notepad++"/>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1828801"/>
            <a:ext cx="4041775" cy="4571999"/>
          </a:xfrm>
        </p:spPr>
      </p:pic>
    </p:spTree>
    <p:extLst>
      <p:ext uri="{BB962C8B-B14F-4D97-AF65-F5344CB8AC3E}">
        <p14:creationId xmlns:p14="http://schemas.microsoft.com/office/powerpoint/2010/main" val="67389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715962"/>
          </a:xfrm>
        </p:spPr>
        <p:txBody>
          <a:bodyPr/>
          <a:lstStyle/>
          <a:p>
            <a:r>
              <a:rPr lang="en-IE" dirty="0"/>
              <a:t>Sample output</a:t>
            </a:r>
          </a:p>
        </p:txBody>
      </p:sp>
      <p:pic>
        <p:nvPicPr>
          <p:cNvPr id="11" name="Content Placeholder 10" descr="denis.manley@apollo: ~/OS2/week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164" y="990600"/>
            <a:ext cx="5753236" cy="4593215"/>
          </a:xfrm>
        </p:spPr>
      </p:pic>
      <p:sp>
        <p:nvSpPr>
          <p:cNvPr id="7" name="Footer Placeholder 6"/>
          <p:cNvSpPr>
            <a:spLocks noGrp="1"/>
          </p:cNvSpPr>
          <p:nvPr>
            <p:ph type="ftr" sz="quarter" idx="10"/>
          </p:nvPr>
        </p:nvSpPr>
        <p:spPr/>
        <p:txBody>
          <a:bodyPr/>
          <a:lstStyle/>
          <a:p>
            <a:pPr>
              <a:defRPr/>
            </a:pPr>
            <a:r>
              <a:rPr lang="en-US"/>
              <a:t>Understanding Operating Systems</a:t>
            </a:r>
            <a:endParaRPr lang="en-US"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15</a:t>
            </a:fld>
            <a:endParaRPr lang="en-US" dirty="0"/>
          </a:p>
        </p:txBody>
      </p:sp>
      <p:sp>
        <p:nvSpPr>
          <p:cNvPr id="12" name="TextBox 11"/>
          <p:cNvSpPr txBox="1"/>
          <p:nvPr/>
        </p:nvSpPr>
        <p:spPr>
          <a:xfrm>
            <a:off x="685800" y="5867400"/>
            <a:ext cx="7391400" cy="369332"/>
          </a:xfrm>
          <a:prstGeom prst="rect">
            <a:avLst/>
          </a:prstGeom>
          <a:noFill/>
        </p:spPr>
        <p:txBody>
          <a:bodyPr wrap="square" rtlCol="0">
            <a:spAutoFit/>
          </a:bodyPr>
          <a:lstStyle/>
          <a:p>
            <a:r>
              <a:rPr lang="en-IE" dirty="0">
                <a:solidFill>
                  <a:srgbClr val="FF0000"/>
                </a:solidFill>
              </a:rPr>
              <a:t>Explain the different outputs</a:t>
            </a:r>
          </a:p>
        </p:txBody>
      </p:sp>
    </p:spTree>
    <p:extLst>
      <p:ext uri="{BB962C8B-B14F-4D97-AF65-F5344CB8AC3E}">
        <p14:creationId xmlns:p14="http://schemas.microsoft.com/office/powerpoint/2010/main" val="92299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E" dirty="0"/>
              <a:t>Example 2: </a:t>
            </a:r>
            <a:r>
              <a:rPr lang="en-IE" i="1" dirty="0" err="1"/>
              <a:t>mutex_join_self.c</a:t>
            </a:r>
            <a:r>
              <a:rPr lang="en-IE" dirty="0"/>
              <a:t> </a:t>
            </a:r>
          </a:p>
        </p:txBody>
      </p:sp>
      <p:sp>
        <p:nvSpPr>
          <p:cNvPr id="3" name="Content Placeholder 2"/>
          <p:cNvSpPr>
            <a:spLocks noGrp="1"/>
          </p:cNvSpPr>
          <p:nvPr>
            <p:ph sz="half" idx="1"/>
          </p:nvPr>
        </p:nvSpPr>
        <p:spPr>
          <a:xfrm>
            <a:off x="457200" y="960437"/>
            <a:ext cx="4038600" cy="5897563"/>
          </a:xfrm>
        </p:spPr>
        <p:txBody>
          <a:bodyPr/>
          <a:lstStyle/>
          <a:p>
            <a:r>
              <a:rPr lang="en-IE" sz="1800" dirty="0"/>
              <a:t>#define NTHREADS 10</a:t>
            </a:r>
          </a:p>
          <a:p>
            <a:endParaRPr lang="en-IE" sz="1800" dirty="0"/>
          </a:p>
          <a:p>
            <a:r>
              <a:rPr lang="en-IE" sz="1800" dirty="0"/>
              <a:t>void *</a:t>
            </a:r>
            <a:r>
              <a:rPr lang="en-IE" sz="1800" dirty="0" err="1"/>
              <a:t>thread_function</a:t>
            </a:r>
            <a:r>
              <a:rPr lang="en-IE" sz="1800" dirty="0"/>
              <a:t>(void *);</a:t>
            </a:r>
          </a:p>
          <a:p>
            <a:r>
              <a:rPr lang="en-IE" sz="1800" dirty="0"/>
              <a:t>    </a:t>
            </a:r>
            <a:r>
              <a:rPr lang="en-IE" sz="1800" dirty="0" err="1"/>
              <a:t>pthread_mutex_t</a:t>
            </a:r>
            <a:r>
              <a:rPr lang="en-IE" sz="1800" dirty="0"/>
              <a:t> </a:t>
            </a:r>
            <a:r>
              <a:rPr lang="en-IE" sz="1800" b="1" dirty="0"/>
              <a:t>mutex1</a:t>
            </a:r>
            <a:r>
              <a:rPr lang="en-IE" sz="1800" dirty="0"/>
              <a:t> = PTHREAD_MUTEX_INITIALIZER;</a:t>
            </a:r>
          </a:p>
          <a:p>
            <a:r>
              <a:rPr lang="en-IE" sz="1800" dirty="0"/>
              <a:t> </a:t>
            </a:r>
            <a:r>
              <a:rPr lang="en-IE" sz="1800" dirty="0" err="1"/>
              <a:t>int</a:t>
            </a:r>
            <a:r>
              <a:rPr lang="en-IE" sz="1800" dirty="0"/>
              <a:t>  </a:t>
            </a:r>
            <a:r>
              <a:rPr lang="en-IE" sz="1800" b="1" dirty="0"/>
              <a:t>counter = 0; // global</a:t>
            </a:r>
          </a:p>
          <a:p>
            <a:r>
              <a:rPr lang="en-IE" sz="1800" dirty="0"/>
              <a:t>   </a:t>
            </a:r>
          </a:p>
          <a:p>
            <a:r>
              <a:rPr lang="en-IE" sz="1800" dirty="0"/>
              <a:t> main()</a:t>
            </a:r>
          </a:p>
          <a:p>
            <a:r>
              <a:rPr lang="en-IE" sz="1800" dirty="0"/>
              <a:t>    {</a:t>
            </a:r>
          </a:p>
          <a:p>
            <a:r>
              <a:rPr lang="en-IE" sz="1800" dirty="0"/>
              <a:t>       </a:t>
            </a:r>
            <a:r>
              <a:rPr lang="en-IE" sz="1800" dirty="0" err="1"/>
              <a:t>pthread_t</a:t>
            </a:r>
            <a:r>
              <a:rPr lang="en-IE" sz="1800" dirty="0"/>
              <a:t> </a:t>
            </a:r>
            <a:r>
              <a:rPr lang="en-IE" sz="1800" dirty="0" err="1"/>
              <a:t>thread_id</a:t>
            </a:r>
            <a:r>
              <a:rPr lang="en-IE" sz="1800" dirty="0"/>
              <a:t>[NTHREADS];</a:t>
            </a:r>
          </a:p>
          <a:p>
            <a:r>
              <a:rPr lang="en-IE" sz="1800" dirty="0"/>
              <a:t>       </a:t>
            </a:r>
            <a:r>
              <a:rPr lang="en-IE" sz="1800" dirty="0" err="1"/>
              <a:t>int</a:t>
            </a:r>
            <a:r>
              <a:rPr lang="en-IE" sz="1800" dirty="0"/>
              <a:t> </a:t>
            </a:r>
            <a:r>
              <a:rPr lang="en-IE" sz="1800" dirty="0" err="1"/>
              <a:t>i</a:t>
            </a:r>
            <a:r>
              <a:rPr lang="en-IE" sz="1800" dirty="0"/>
              <a:t>, j;</a:t>
            </a:r>
          </a:p>
          <a:p>
            <a:endParaRPr lang="en-IE" sz="1800" dirty="0"/>
          </a:p>
          <a:p>
            <a:r>
              <a:rPr lang="en-IE" sz="1800" dirty="0"/>
              <a:t>       for(</a:t>
            </a:r>
            <a:r>
              <a:rPr lang="en-IE" sz="1800" dirty="0" err="1"/>
              <a:t>i</a:t>
            </a:r>
            <a:r>
              <a:rPr lang="en-IE" sz="1800" dirty="0"/>
              <a:t>=0; </a:t>
            </a:r>
            <a:r>
              <a:rPr lang="en-IE" sz="1800" dirty="0" err="1"/>
              <a:t>i</a:t>
            </a:r>
            <a:r>
              <a:rPr lang="en-IE" sz="1800" dirty="0"/>
              <a:t> &lt; NTHREADS; </a:t>
            </a:r>
            <a:r>
              <a:rPr lang="en-IE" sz="1800" dirty="0" err="1"/>
              <a:t>i</a:t>
            </a:r>
            <a:r>
              <a:rPr lang="en-IE" sz="1800" dirty="0"/>
              <a:t>++)</a:t>
            </a:r>
          </a:p>
          <a:p>
            <a:r>
              <a:rPr lang="en-IE" sz="1800" dirty="0"/>
              <a:t>       {</a:t>
            </a:r>
          </a:p>
          <a:p>
            <a:r>
              <a:rPr lang="en-IE" sz="1800" dirty="0"/>
              <a:t>         </a:t>
            </a:r>
            <a:r>
              <a:rPr lang="en-IE" sz="1800" i="1" dirty="0"/>
              <a:t> </a:t>
            </a:r>
            <a:r>
              <a:rPr lang="en-IE" sz="1800" i="1" dirty="0" err="1"/>
              <a:t>pthread_create</a:t>
            </a:r>
            <a:r>
              <a:rPr lang="en-IE" sz="1800" dirty="0"/>
              <a:t>( &amp;</a:t>
            </a:r>
            <a:r>
              <a:rPr lang="en-IE" sz="1800" dirty="0" err="1"/>
              <a:t>thread_id</a:t>
            </a:r>
            <a:r>
              <a:rPr lang="en-IE" sz="1800" dirty="0"/>
              <a:t>[</a:t>
            </a:r>
            <a:r>
              <a:rPr lang="en-IE" sz="1800" dirty="0" err="1"/>
              <a:t>i</a:t>
            </a:r>
            <a:r>
              <a:rPr lang="en-IE" sz="1800" dirty="0"/>
              <a:t>], NULL, </a:t>
            </a:r>
            <a:r>
              <a:rPr lang="en-IE" sz="1800" dirty="0" err="1"/>
              <a:t>thread_function</a:t>
            </a:r>
            <a:r>
              <a:rPr lang="en-IE" sz="1800" dirty="0"/>
              <a:t>, NULL );</a:t>
            </a:r>
          </a:p>
          <a:p>
            <a:r>
              <a:rPr lang="en-IE" sz="1800" dirty="0"/>
              <a:t>       }  </a:t>
            </a:r>
          </a:p>
        </p:txBody>
      </p:sp>
      <p:sp>
        <p:nvSpPr>
          <p:cNvPr id="9" name="Content Placeholder 8"/>
          <p:cNvSpPr>
            <a:spLocks noGrp="1"/>
          </p:cNvSpPr>
          <p:nvPr>
            <p:ph sz="half" idx="2"/>
          </p:nvPr>
        </p:nvSpPr>
        <p:spPr>
          <a:xfrm>
            <a:off x="4648200" y="1066800"/>
            <a:ext cx="4038600" cy="5059363"/>
          </a:xfrm>
        </p:spPr>
        <p:txBody>
          <a:bodyPr/>
          <a:lstStyle/>
          <a:p>
            <a:r>
              <a:rPr lang="en-IE" sz="1800" dirty="0"/>
              <a:t> for(j=0; j &lt; NTHREADS; j++)</a:t>
            </a:r>
          </a:p>
          <a:p>
            <a:r>
              <a:rPr lang="en-IE" sz="1800" dirty="0"/>
              <a:t>       {</a:t>
            </a:r>
          </a:p>
          <a:p>
            <a:r>
              <a:rPr lang="en-IE" sz="1800" dirty="0"/>
              <a:t>          </a:t>
            </a:r>
            <a:r>
              <a:rPr lang="en-IE" sz="1800" i="1" dirty="0" err="1"/>
              <a:t>pthread_join</a:t>
            </a:r>
            <a:r>
              <a:rPr lang="en-IE" sz="1800" dirty="0"/>
              <a:t>( </a:t>
            </a:r>
            <a:r>
              <a:rPr lang="en-IE" sz="1800" dirty="0" err="1"/>
              <a:t>thread_id</a:t>
            </a:r>
            <a:r>
              <a:rPr lang="en-IE" sz="1800" dirty="0"/>
              <a:t>[j], NULL); </a:t>
            </a:r>
          </a:p>
          <a:p>
            <a:r>
              <a:rPr lang="en-IE" sz="1800" dirty="0"/>
              <a:t>       }</a:t>
            </a:r>
          </a:p>
          <a:p>
            <a:r>
              <a:rPr lang="en-IE" sz="1800" dirty="0" err="1"/>
              <a:t>printf</a:t>
            </a:r>
            <a:r>
              <a:rPr lang="en-IE" sz="1800" dirty="0"/>
              <a:t>(“ the final value of the counter is %d”, counter);</a:t>
            </a:r>
          </a:p>
          <a:p>
            <a:endParaRPr lang="en-IE" sz="1800" dirty="0"/>
          </a:p>
          <a:p>
            <a:r>
              <a:rPr lang="en-IE" sz="1800" dirty="0"/>
              <a:t> void *</a:t>
            </a:r>
            <a:r>
              <a:rPr lang="en-IE" sz="1800" dirty="0" err="1"/>
              <a:t>thread_function</a:t>
            </a:r>
            <a:r>
              <a:rPr lang="en-IE" sz="1800" dirty="0"/>
              <a:t>(void *</a:t>
            </a:r>
            <a:r>
              <a:rPr lang="en-IE" sz="1800" dirty="0" err="1"/>
              <a:t>dummyPtr</a:t>
            </a:r>
            <a:r>
              <a:rPr lang="en-IE" sz="1800" dirty="0"/>
              <a:t>)</a:t>
            </a:r>
          </a:p>
          <a:p>
            <a:r>
              <a:rPr lang="en-IE" sz="1800" dirty="0"/>
              <a:t>    {</a:t>
            </a:r>
          </a:p>
          <a:p>
            <a:r>
              <a:rPr lang="en-IE" sz="1800" dirty="0"/>
              <a:t>       </a:t>
            </a:r>
            <a:r>
              <a:rPr lang="en-IE" sz="1800" dirty="0" err="1"/>
              <a:t>printf</a:t>
            </a:r>
            <a:r>
              <a:rPr lang="en-IE" sz="1800" dirty="0"/>
              <a:t>("Thread number %</a:t>
            </a:r>
            <a:r>
              <a:rPr lang="en-IE" sz="1800" dirty="0" err="1"/>
              <a:t>ld</a:t>
            </a:r>
            <a:r>
              <a:rPr lang="en-IE" sz="1800" dirty="0"/>
              <a:t>\n", </a:t>
            </a:r>
            <a:r>
              <a:rPr lang="en-IE" sz="1800" dirty="0" err="1"/>
              <a:t>pthread_self</a:t>
            </a:r>
            <a:r>
              <a:rPr lang="en-IE" sz="1800" dirty="0"/>
              <a:t>());</a:t>
            </a:r>
          </a:p>
          <a:p>
            <a:r>
              <a:rPr lang="en-IE" sz="1800" dirty="0"/>
              <a:t>      </a:t>
            </a:r>
            <a:r>
              <a:rPr lang="en-IE" sz="1800" b="1" dirty="0"/>
              <a:t> </a:t>
            </a:r>
            <a:r>
              <a:rPr lang="en-IE" sz="1800" b="1" dirty="0" err="1"/>
              <a:t>pthread_mutex_lock</a:t>
            </a:r>
            <a:r>
              <a:rPr lang="en-IE" sz="1800" dirty="0"/>
              <a:t>( &amp;mutex1 );</a:t>
            </a:r>
          </a:p>
          <a:p>
            <a:r>
              <a:rPr lang="en-IE" sz="1800" dirty="0"/>
              <a:t>       counter++; //</a:t>
            </a:r>
            <a:r>
              <a:rPr lang="en-IE" sz="1800" dirty="0" err="1"/>
              <a:t>mutex</a:t>
            </a:r>
            <a:r>
              <a:rPr lang="en-IE" sz="1800" dirty="0"/>
              <a:t> variable</a:t>
            </a:r>
          </a:p>
          <a:p>
            <a:r>
              <a:rPr lang="en-IE" sz="1800" dirty="0"/>
              <a:t>       </a:t>
            </a:r>
            <a:r>
              <a:rPr lang="en-IE" sz="1800" b="1" dirty="0" err="1"/>
              <a:t>pthread_mutex_unlock</a:t>
            </a:r>
            <a:r>
              <a:rPr lang="en-IE" sz="1800" dirty="0"/>
              <a:t>( &amp;mutex1 );</a:t>
            </a:r>
          </a:p>
          <a:p>
            <a:r>
              <a:rPr lang="en-IE" sz="1800" dirty="0"/>
              <a:t>    }</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16</a:t>
            </a:fld>
            <a:endParaRPr lang="en-US" dirty="0"/>
          </a:p>
        </p:txBody>
      </p:sp>
    </p:spTree>
    <p:extLst>
      <p:ext uri="{BB962C8B-B14F-4D97-AF65-F5344CB8AC3E}">
        <p14:creationId xmlns:p14="http://schemas.microsoft.com/office/powerpoint/2010/main" val="18184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a:t>Question: Explain Sample output ?</a:t>
            </a:r>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17</a:t>
            </a:fld>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5400"/>
            <a:ext cx="6249273" cy="5334745"/>
          </a:xfrm>
          <a:prstGeom prst="rect">
            <a:avLst/>
          </a:prstGeom>
        </p:spPr>
      </p:pic>
    </p:spTree>
    <p:extLst>
      <p:ext uri="{BB962C8B-B14F-4D97-AF65-F5344CB8AC3E}">
        <p14:creationId xmlns:p14="http://schemas.microsoft.com/office/powerpoint/2010/main" val="3688632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xfrm>
            <a:off x="457200" y="274638"/>
            <a:ext cx="8229600" cy="715962"/>
          </a:xfrm>
        </p:spPr>
        <p:txBody>
          <a:bodyPr/>
          <a:lstStyle/>
          <a:p>
            <a:r>
              <a:rPr lang="en-CA" dirty="0"/>
              <a:t>2 WAIT and SIGNAL</a:t>
            </a:r>
          </a:p>
        </p:txBody>
      </p:sp>
      <p:sp>
        <p:nvSpPr>
          <p:cNvPr id="27652" name="Rectangle 5"/>
          <p:cNvSpPr>
            <a:spLocks noGrp="1" noChangeArrowheads="1"/>
          </p:cNvSpPr>
          <p:nvPr>
            <p:ph type="body" idx="1"/>
          </p:nvPr>
        </p:nvSpPr>
        <p:spPr>
          <a:xfrm>
            <a:off x="457200" y="914400"/>
            <a:ext cx="8229600" cy="5334000"/>
          </a:xfrm>
        </p:spPr>
        <p:txBody>
          <a:bodyPr/>
          <a:lstStyle/>
          <a:p>
            <a:pPr eaLnBrk="1" hangingPunct="1"/>
            <a:r>
              <a:rPr lang="en-GB" altLang="en-US" sz="2000" b="1" dirty="0"/>
              <a:t>A better synchronisation method: </a:t>
            </a:r>
            <a:r>
              <a:rPr lang="en-GB" altLang="en-US" sz="2000" b="1" i="1" dirty="0"/>
              <a:t>block process/thread until explicitly unblocked (wait and set)</a:t>
            </a:r>
          </a:p>
          <a:p>
            <a:pPr lvl="1" eaLnBrk="1" hangingPunct="1"/>
            <a:r>
              <a:rPr lang="en-GB" altLang="en-US" sz="2000" dirty="0"/>
              <a:t>This prevents a process/thread from running again until another thread signals that the situation (access to the critical regions) has changed</a:t>
            </a:r>
          </a:p>
          <a:p>
            <a:pPr lvl="1"/>
            <a:endParaRPr lang="en-US" sz="2000" dirty="0"/>
          </a:p>
          <a:p>
            <a:r>
              <a:rPr lang="en-CA" sz="2000" b="1" i="1" dirty="0"/>
              <a:t>Two</a:t>
            </a:r>
            <a:r>
              <a:rPr lang="en-CA" sz="2000" b="1" dirty="0"/>
              <a:t> new mutually exclusive operations:</a:t>
            </a:r>
          </a:p>
          <a:p>
            <a:r>
              <a:rPr lang="en-CA" sz="2000" b="1" dirty="0"/>
              <a:t>WAIT</a:t>
            </a:r>
            <a:r>
              <a:rPr lang="en-CA" sz="2000" dirty="0"/>
              <a:t> </a:t>
            </a:r>
          </a:p>
          <a:p>
            <a:pPr lvl="1"/>
            <a:r>
              <a:rPr lang="en-CA" sz="2000" dirty="0"/>
              <a:t>Activated when process/thread encounters “</a:t>
            </a:r>
            <a:r>
              <a:rPr lang="en-CA" sz="2000" i="1" dirty="0"/>
              <a:t>busy” condition</a:t>
            </a:r>
            <a:r>
              <a:rPr lang="en-CA" sz="2000" dirty="0"/>
              <a:t> code and puts thread on the </a:t>
            </a:r>
            <a:r>
              <a:rPr lang="en-CA" sz="2000" i="1" dirty="0"/>
              <a:t>waiting queue</a:t>
            </a:r>
            <a:r>
              <a:rPr lang="en-CA" sz="2000" dirty="0"/>
              <a:t> and changes the status of its PCB/TCB (e.g. wait while counter is &gt; 3 and counter is &lt; 6)  </a:t>
            </a:r>
            <a:endParaRPr lang="en-US" sz="2000" dirty="0"/>
          </a:p>
          <a:p>
            <a:r>
              <a:rPr lang="en-CA" sz="2000" b="1" dirty="0"/>
              <a:t>SIGNAL</a:t>
            </a:r>
          </a:p>
          <a:p>
            <a:pPr lvl="1"/>
            <a:r>
              <a:rPr lang="en-CA" sz="2000" dirty="0"/>
              <a:t>Activated if a process/thread encounters a condition “code” and sets </a:t>
            </a:r>
            <a:r>
              <a:rPr lang="en-CA" sz="2000" dirty="0" err="1"/>
              <a:t>mutex</a:t>
            </a:r>
            <a:r>
              <a:rPr lang="en-CA" sz="2000" dirty="0"/>
              <a:t> to “free”; signals processes/threads in </a:t>
            </a:r>
            <a:r>
              <a:rPr lang="en-CA" sz="2000" i="1" dirty="0"/>
              <a:t>waiting queue</a:t>
            </a:r>
            <a:r>
              <a:rPr lang="en-CA" sz="2000" dirty="0"/>
              <a:t> to run on the CPU. (signal if counter &lt; 3 or counter &gt;6)</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18</a:t>
            </a:fld>
            <a:endParaRPr lang="en-US" dirty="0"/>
          </a:p>
        </p:txBody>
      </p:sp>
    </p:spTree>
    <p:extLst>
      <p:ext uri="{BB962C8B-B14F-4D97-AF65-F5344CB8AC3E}">
        <p14:creationId xmlns:p14="http://schemas.microsoft.com/office/powerpoint/2010/main" val="360994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639762"/>
          </a:xfrm>
        </p:spPr>
        <p:txBody>
          <a:bodyPr/>
          <a:lstStyle/>
          <a:p>
            <a:pPr eaLnBrk="1" hangingPunct="1"/>
            <a:r>
              <a:rPr lang="en-US" altLang="en-US" dirty="0"/>
              <a:t>“wait and set” Condition variables</a:t>
            </a:r>
          </a:p>
        </p:txBody>
      </p:sp>
      <p:sp>
        <p:nvSpPr>
          <p:cNvPr id="46083" name="Rectangle 3"/>
          <p:cNvSpPr>
            <a:spLocks noGrp="1" noChangeArrowheads="1"/>
          </p:cNvSpPr>
          <p:nvPr>
            <p:ph type="body" idx="1"/>
          </p:nvPr>
        </p:nvSpPr>
        <p:spPr>
          <a:xfrm>
            <a:off x="457200" y="990600"/>
            <a:ext cx="8382000" cy="4038600"/>
          </a:xfrm>
        </p:spPr>
        <p:txBody>
          <a:bodyPr/>
          <a:lstStyle/>
          <a:p>
            <a:pPr eaLnBrk="1" hangingPunct="1"/>
            <a:r>
              <a:rPr lang="en-US" altLang="en-US" sz="2400" dirty="0"/>
              <a:t>Data Type </a:t>
            </a:r>
            <a:r>
              <a:rPr lang="en-US" altLang="en-US" sz="2400" dirty="0" err="1">
                <a:latin typeface="Courier New" pitchFamily="49" charset="0"/>
              </a:rPr>
              <a:t>pthread_cond_t</a:t>
            </a:r>
            <a:endParaRPr lang="en-US" altLang="en-US" sz="2400" dirty="0">
              <a:latin typeface="Courier New" pitchFamily="49" charset="0"/>
            </a:endParaRPr>
          </a:p>
          <a:p>
            <a:pPr lvl="1" eaLnBrk="1" hangingPunct="1">
              <a:buFontTx/>
              <a:buNone/>
            </a:pPr>
            <a:endParaRPr lang="en-US" altLang="en-US" sz="2000" dirty="0">
              <a:latin typeface="Courier New" pitchFamily="49" charset="0"/>
            </a:endParaRPr>
          </a:p>
          <a:p>
            <a:pPr eaLnBrk="1" hangingPunct="1"/>
            <a:r>
              <a:rPr lang="en-US" altLang="en-US" sz="2200" b="1" dirty="0">
                <a:latin typeface="Courier New" pitchFamily="49" charset="0"/>
              </a:rPr>
              <a:t>Create Functions:</a:t>
            </a:r>
            <a:r>
              <a:rPr lang="en-US" altLang="en-US" sz="2200" dirty="0">
                <a:latin typeface="Courier New" pitchFamily="49" charset="0"/>
              </a:rPr>
              <a:t> </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pthread_cond_init</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 </a:t>
            </a:r>
          </a:p>
          <a:p>
            <a:pPr lvl="1" eaLnBrk="1" hangingPunct="1"/>
            <a:r>
              <a:rPr lang="en-US" altLang="en-US" sz="2000" dirty="0">
                <a:latin typeface="Courier New" pitchFamily="49" charset="0"/>
              </a:rPr>
              <a:t>                      </a:t>
            </a:r>
            <a:r>
              <a:rPr lang="en-US" altLang="en-US" sz="2000" dirty="0" err="1">
                <a:latin typeface="Courier New" pitchFamily="49" charset="0"/>
              </a:rPr>
              <a:t>const</a:t>
            </a:r>
            <a:r>
              <a:rPr lang="en-US" altLang="en-US" sz="2000" dirty="0">
                <a:latin typeface="Courier New" pitchFamily="49" charset="0"/>
              </a:rPr>
              <a:t> </a:t>
            </a:r>
            <a:r>
              <a:rPr lang="en-US" altLang="en-US" sz="2000" dirty="0" err="1">
                <a:latin typeface="Courier New" pitchFamily="49" charset="0"/>
              </a:rPr>
              <a:t>pthread_condattr_t</a:t>
            </a:r>
            <a:r>
              <a:rPr lang="en-US" altLang="en-US" sz="2000" dirty="0">
                <a:latin typeface="Courier New" pitchFamily="49" charset="0"/>
              </a:rPr>
              <a:t> *</a:t>
            </a:r>
            <a:r>
              <a:rPr lang="en-US" altLang="en-US" sz="2000" dirty="0" err="1">
                <a:latin typeface="Courier New" pitchFamily="49" charset="0"/>
              </a:rPr>
              <a:t>attr</a:t>
            </a:r>
            <a:r>
              <a:rPr lang="en-US" altLang="en-US" sz="2000" dirty="0">
                <a:latin typeface="Courier New" pitchFamily="49" charset="0"/>
              </a:rPr>
              <a:t>);</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pthread_cond_destroy</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a:t>
            </a:r>
          </a:p>
          <a:p>
            <a:pPr eaLnBrk="1" hangingPunct="1"/>
            <a:r>
              <a:rPr lang="en-US" altLang="en-US" sz="2200" b="1" dirty="0">
                <a:latin typeface="Courier New" pitchFamily="49" charset="0"/>
              </a:rPr>
              <a:t>Waiting on condition</a:t>
            </a:r>
            <a:r>
              <a:rPr lang="en-US" altLang="en-US" sz="2200" dirty="0">
                <a:latin typeface="Courier New" pitchFamily="49" charset="0"/>
              </a:rPr>
              <a:t> </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pthread_cond_wait</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 </a:t>
            </a:r>
          </a:p>
          <a:p>
            <a:pPr lvl="1" eaLnBrk="1" hangingPunct="1"/>
            <a:r>
              <a:rPr lang="en-US" altLang="en-US" sz="2000" dirty="0">
                <a:latin typeface="Courier New" pitchFamily="49" charset="0"/>
              </a:rPr>
              <a:t>					 </a:t>
            </a:r>
            <a:r>
              <a:rPr lang="en-US" altLang="en-US" sz="2000" dirty="0" err="1">
                <a:latin typeface="Courier New" pitchFamily="49" charset="0"/>
              </a:rPr>
              <a:t>pthread_mutex_t</a:t>
            </a:r>
            <a:r>
              <a:rPr lang="en-US" altLang="en-US" sz="2000" dirty="0">
                <a:latin typeface="Courier New" pitchFamily="49" charset="0"/>
              </a:rPr>
              <a:t> *</a:t>
            </a:r>
            <a:r>
              <a:rPr lang="en-US" altLang="en-US" sz="2000" dirty="0" err="1">
                <a:latin typeface="Courier New" pitchFamily="49" charset="0"/>
              </a:rPr>
              <a:t>mutex</a:t>
            </a:r>
            <a:r>
              <a:rPr lang="en-US" altLang="en-US" sz="2000" dirty="0">
                <a:latin typeface="Courier New" pitchFamily="49" charset="0"/>
              </a:rPr>
              <a:t>);</a:t>
            </a:r>
          </a:p>
          <a:p>
            <a:pPr eaLnBrk="1" hangingPunct="1"/>
            <a:r>
              <a:rPr lang="en-US" altLang="en-US" sz="2200" b="1" dirty="0">
                <a:latin typeface="Courier New" pitchFamily="49" charset="0"/>
              </a:rPr>
              <a:t>Waking (set)</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pthread_cond_singal</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pthread_cond_broadcast</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 (waking multiple threads)</a:t>
            </a:r>
          </a:p>
        </p:txBody>
      </p:sp>
    </p:spTree>
    <p:extLst>
      <p:ext uri="{BB962C8B-B14F-4D97-AF65-F5344CB8AC3E}">
        <p14:creationId xmlns:p14="http://schemas.microsoft.com/office/powerpoint/2010/main" val="239906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553200" y="6248400"/>
            <a:ext cx="1905000" cy="457200"/>
          </a:xfrm>
          <a:prstGeom prst="rect">
            <a:avLst/>
          </a:prstGeom>
        </p:spPr>
        <p:txBody>
          <a:bodyPr/>
          <a:lstStyle/>
          <a:p>
            <a:fld id="{9A10B729-0E7F-44FF-BB60-8EE18E5ECEDC}" type="slidenum">
              <a:rPr lang="en-IE" altLang="en-US"/>
              <a:pPr/>
              <a:t>2</a:t>
            </a:fld>
            <a:endParaRPr lang="en-IE" altLang="en-US"/>
          </a:p>
        </p:txBody>
      </p:sp>
      <p:pic>
        <p:nvPicPr>
          <p:cNvPr id="137218" name="Picture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76" y="1066800"/>
            <a:ext cx="815982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19" name="Text Box 1027"/>
          <p:cNvSpPr txBox="1">
            <a:spLocks noChangeArrowheads="1"/>
          </p:cNvSpPr>
          <p:nvPr/>
        </p:nvSpPr>
        <p:spPr bwMode="auto">
          <a:xfrm>
            <a:off x="533400" y="3810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concurrency processing</a:t>
            </a:r>
          </a:p>
        </p:txBody>
      </p:sp>
      <p:sp>
        <p:nvSpPr>
          <p:cNvPr id="6" name="Text Box 1027"/>
          <p:cNvSpPr txBox="1">
            <a:spLocks noChangeArrowheads="1"/>
          </p:cNvSpPr>
          <p:nvPr/>
        </p:nvSpPr>
        <p:spPr bwMode="auto">
          <a:xfrm>
            <a:off x="4800600" y="3810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dirty="0"/>
              <a:t>Parallel processing </a:t>
            </a:r>
            <a:endParaRPr lang="en-GB" altLang="en-US" dirty="0"/>
          </a:p>
        </p:txBody>
      </p:sp>
    </p:spTree>
    <p:extLst>
      <p:ext uri="{BB962C8B-B14F-4D97-AF65-F5344CB8AC3E}">
        <p14:creationId xmlns:p14="http://schemas.microsoft.com/office/powerpoint/2010/main" val="2068257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Sample code: </a:t>
            </a:r>
            <a:r>
              <a:rPr lang="en-IE" b="1" dirty="0" err="1"/>
              <a:t>wait_signal.c</a:t>
            </a:r>
            <a:endParaRPr lang="en-IE" b="1" dirty="0"/>
          </a:p>
        </p:txBody>
      </p:sp>
      <p:sp>
        <p:nvSpPr>
          <p:cNvPr id="4" name="Text Placeholder 3"/>
          <p:cNvSpPr>
            <a:spLocks noGrp="1"/>
          </p:cNvSpPr>
          <p:nvPr>
            <p:ph type="body" idx="1"/>
          </p:nvPr>
        </p:nvSpPr>
        <p:spPr>
          <a:xfrm>
            <a:off x="457200" y="1219200"/>
            <a:ext cx="4040188" cy="457200"/>
          </a:xfrm>
        </p:spPr>
        <p:txBody>
          <a:bodyPr/>
          <a:lstStyle/>
          <a:p>
            <a:r>
              <a:rPr lang="en-IE" dirty="0"/>
              <a:t>Signal  </a:t>
            </a:r>
            <a:r>
              <a:rPr lang="en-IE" dirty="0" err="1"/>
              <a:t>fnt</a:t>
            </a:r>
            <a:r>
              <a:rPr lang="en-IE" dirty="0"/>
              <a:t> sample code</a:t>
            </a:r>
          </a:p>
        </p:txBody>
      </p:sp>
      <p:sp>
        <p:nvSpPr>
          <p:cNvPr id="3" name="Content Placeholder 2"/>
          <p:cNvSpPr>
            <a:spLocks noGrp="1"/>
          </p:cNvSpPr>
          <p:nvPr>
            <p:ph sz="half" idx="2"/>
          </p:nvPr>
        </p:nvSpPr>
        <p:spPr>
          <a:xfrm>
            <a:off x="457200" y="1752600"/>
            <a:ext cx="4040188" cy="4876799"/>
          </a:xfrm>
        </p:spPr>
        <p:txBody>
          <a:bodyPr/>
          <a:lstStyle/>
          <a:p>
            <a:r>
              <a:rPr lang="en-GB" sz="1400" dirty="0" err="1"/>
              <a:t>pthread_mutex_t</a:t>
            </a:r>
            <a:r>
              <a:rPr lang="en-GB" sz="1400" dirty="0"/>
              <a:t> </a:t>
            </a:r>
            <a:r>
              <a:rPr lang="en-GB" sz="1400" b="1" dirty="0" err="1"/>
              <a:t>count_mutex</a:t>
            </a:r>
            <a:r>
              <a:rPr lang="en-GB" sz="1400" b="1" dirty="0"/>
              <a:t>;</a:t>
            </a:r>
          </a:p>
          <a:p>
            <a:r>
              <a:rPr lang="en-GB" sz="1400" dirty="0" err="1"/>
              <a:t>pthread_cond_t</a:t>
            </a:r>
            <a:r>
              <a:rPr lang="en-GB" sz="1400" dirty="0"/>
              <a:t>  </a:t>
            </a:r>
            <a:r>
              <a:rPr lang="en-GB" sz="1400" b="1" dirty="0" err="1"/>
              <a:t>count_threshold_cv</a:t>
            </a:r>
            <a:r>
              <a:rPr lang="en-GB" sz="1400" b="1" dirty="0"/>
              <a:t>;</a:t>
            </a:r>
          </a:p>
          <a:p>
            <a:endParaRPr lang="en-GB" sz="2000" b="1" dirty="0"/>
          </a:p>
          <a:p>
            <a:endParaRPr lang="en-GB" sz="2000" b="1" dirty="0"/>
          </a:p>
          <a:p>
            <a:r>
              <a:rPr lang="en-GB" sz="2000" b="1" dirty="0" err="1"/>
              <a:t>pthread_mutex_lock</a:t>
            </a:r>
            <a:r>
              <a:rPr lang="en-GB" sz="2000" dirty="0"/>
              <a:t>(&amp;</a:t>
            </a:r>
            <a:r>
              <a:rPr lang="en-GB" sz="2000" dirty="0" err="1"/>
              <a:t>count_mutex</a:t>
            </a:r>
            <a:r>
              <a:rPr lang="en-GB" sz="2000" dirty="0"/>
              <a:t>);</a:t>
            </a:r>
          </a:p>
          <a:p>
            <a:r>
              <a:rPr lang="en-GB" sz="2000" dirty="0"/>
              <a:t>   </a:t>
            </a:r>
            <a:r>
              <a:rPr lang="en-GB" sz="2000" i="1" dirty="0"/>
              <a:t> count++;</a:t>
            </a:r>
          </a:p>
          <a:p>
            <a:r>
              <a:rPr lang="en-GB" sz="2000" i="1" dirty="0"/>
              <a:t>if (count == COUNT_LIMIT)</a:t>
            </a:r>
            <a:r>
              <a:rPr lang="en-GB" sz="2000" dirty="0"/>
              <a:t> {</a:t>
            </a:r>
          </a:p>
          <a:p>
            <a:r>
              <a:rPr lang="en-GB" sz="2000" dirty="0"/>
              <a:t>/</a:t>
            </a:r>
          </a:p>
          <a:p>
            <a:r>
              <a:rPr lang="en-GB" sz="2000" b="1" dirty="0" err="1"/>
              <a:t>pthread_cond_signal</a:t>
            </a:r>
            <a:r>
              <a:rPr lang="en-GB" sz="2000" dirty="0"/>
              <a:t>(&amp;</a:t>
            </a:r>
            <a:r>
              <a:rPr lang="en-GB" sz="2000" dirty="0" err="1"/>
              <a:t>count_threshold_cv</a:t>
            </a:r>
            <a:r>
              <a:rPr lang="en-GB" sz="2000" dirty="0"/>
              <a:t>);</a:t>
            </a:r>
          </a:p>
          <a:p>
            <a:r>
              <a:rPr lang="en-GB" sz="2000" dirty="0"/>
              <a:t>     </a:t>
            </a:r>
          </a:p>
          <a:p>
            <a:r>
              <a:rPr lang="en-GB" sz="2000" dirty="0"/>
              <a:t>      }</a:t>
            </a:r>
          </a:p>
          <a:p>
            <a:r>
              <a:rPr lang="en-GB" sz="2000" b="1" dirty="0" err="1"/>
              <a:t>pthread_mutex_unlock</a:t>
            </a:r>
            <a:r>
              <a:rPr lang="en-GB" sz="2000" dirty="0"/>
              <a:t>(&amp;</a:t>
            </a:r>
            <a:r>
              <a:rPr lang="en-GB" sz="2000" dirty="0" err="1"/>
              <a:t>count_mutex</a:t>
            </a:r>
            <a:r>
              <a:rPr lang="en-GB" sz="2000" dirty="0"/>
              <a:t>);</a:t>
            </a:r>
            <a:endParaRPr lang="en-IE" sz="2000" dirty="0"/>
          </a:p>
        </p:txBody>
      </p:sp>
      <p:sp>
        <p:nvSpPr>
          <p:cNvPr id="7" name="Text Placeholder 6"/>
          <p:cNvSpPr>
            <a:spLocks noGrp="1"/>
          </p:cNvSpPr>
          <p:nvPr>
            <p:ph type="body" sz="quarter" idx="3"/>
          </p:nvPr>
        </p:nvSpPr>
        <p:spPr>
          <a:xfrm>
            <a:off x="4645025" y="1219200"/>
            <a:ext cx="4041775" cy="533400"/>
          </a:xfrm>
        </p:spPr>
        <p:txBody>
          <a:bodyPr/>
          <a:lstStyle/>
          <a:p>
            <a:r>
              <a:rPr lang="en-IE" dirty="0"/>
              <a:t>Wait </a:t>
            </a:r>
            <a:r>
              <a:rPr lang="en-IE" dirty="0" err="1"/>
              <a:t>fnt</a:t>
            </a:r>
            <a:r>
              <a:rPr lang="en-IE" dirty="0"/>
              <a:t> sample code</a:t>
            </a:r>
          </a:p>
        </p:txBody>
      </p:sp>
      <p:sp>
        <p:nvSpPr>
          <p:cNvPr id="6" name="Content Placeholder 5"/>
          <p:cNvSpPr>
            <a:spLocks noGrp="1"/>
          </p:cNvSpPr>
          <p:nvPr>
            <p:ph sz="quarter" idx="4"/>
          </p:nvPr>
        </p:nvSpPr>
        <p:spPr/>
        <p:txBody>
          <a:bodyPr/>
          <a:lstStyle/>
          <a:p>
            <a:r>
              <a:rPr lang="en-GB" sz="2000" b="1" dirty="0" err="1"/>
              <a:t>pthread_mutex_lock</a:t>
            </a:r>
            <a:r>
              <a:rPr lang="en-GB" sz="2000" dirty="0"/>
              <a:t>(&amp;</a:t>
            </a:r>
            <a:r>
              <a:rPr lang="en-GB" sz="2000" dirty="0" err="1"/>
              <a:t>count_mutex</a:t>
            </a:r>
            <a:r>
              <a:rPr lang="en-GB" sz="2000" dirty="0"/>
              <a:t>);</a:t>
            </a:r>
          </a:p>
          <a:p>
            <a:r>
              <a:rPr lang="en-GB" sz="2000" dirty="0"/>
              <a:t>  </a:t>
            </a:r>
            <a:r>
              <a:rPr lang="en-GB" sz="2000" i="1" dirty="0"/>
              <a:t>while (count &lt; COUNT_LIMIT)</a:t>
            </a:r>
            <a:r>
              <a:rPr lang="en-GB" sz="2000" dirty="0"/>
              <a:t> {</a:t>
            </a:r>
          </a:p>
          <a:p>
            <a:endParaRPr lang="en-GB" sz="2000" dirty="0"/>
          </a:p>
          <a:p>
            <a:r>
              <a:rPr lang="en-GB" sz="2000" b="1" dirty="0" err="1"/>
              <a:t>pthread_cond_wait</a:t>
            </a:r>
            <a:r>
              <a:rPr lang="en-GB" sz="2000" dirty="0"/>
              <a:t>(&amp;</a:t>
            </a:r>
            <a:r>
              <a:rPr lang="en-GB" sz="2000" dirty="0" err="1"/>
              <a:t>count_threshold_cv</a:t>
            </a:r>
            <a:r>
              <a:rPr lang="en-GB" sz="2000" dirty="0"/>
              <a:t>, &amp;</a:t>
            </a:r>
            <a:r>
              <a:rPr lang="en-GB" sz="2000" dirty="0" err="1"/>
              <a:t>count_mutex</a:t>
            </a:r>
            <a:r>
              <a:rPr lang="en-GB" sz="2000" dirty="0"/>
              <a:t>);</a:t>
            </a:r>
          </a:p>
          <a:p>
            <a:r>
              <a:rPr lang="en-GB" sz="2000" dirty="0"/>
              <a:t>    count += 125; </a:t>
            </a:r>
          </a:p>
          <a:p>
            <a:endParaRPr lang="en-GB" sz="2000" dirty="0"/>
          </a:p>
          <a:p>
            <a:r>
              <a:rPr lang="en-GB" sz="2000" b="1" dirty="0" err="1"/>
              <a:t>pthread_mutex_unlock</a:t>
            </a:r>
            <a:r>
              <a:rPr lang="en-GB" sz="2000" dirty="0"/>
              <a:t>(&amp;</a:t>
            </a:r>
            <a:r>
              <a:rPr lang="en-GB" sz="2000" dirty="0" err="1"/>
              <a:t>count_mutex</a:t>
            </a:r>
            <a:r>
              <a:rPr lang="en-GB" sz="2000" dirty="0"/>
              <a:t>);</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20</a:t>
            </a:fld>
            <a:endParaRPr lang="en-US" dirty="0"/>
          </a:p>
        </p:txBody>
      </p:sp>
    </p:spTree>
    <p:extLst>
      <p:ext uri="{BB962C8B-B14F-4D97-AF65-F5344CB8AC3E}">
        <p14:creationId xmlns:p14="http://schemas.microsoft.com/office/powerpoint/2010/main" val="15369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639762"/>
          </a:xfrm>
        </p:spPr>
        <p:txBody>
          <a:bodyPr/>
          <a:lstStyle/>
          <a:p>
            <a:r>
              <a:rPr lang="en-IE" sz="2400" dirty="0"/>
              <a:t>Explain output </a:t>
            </a:r>
            <a:r>
              <a:rPr lang="en-IE" sz="2400" b="1" i="1" dirty="0" err="1"/>
              <a:t>wait_signal.c</a:t>
            </a:r>
            <a:r>
              <a:rPr lang="en-IE" sz="2400" b="1" dirty="0"/>
              <a:t>.</a:t>
            </a:r>
            <a:r>
              <a:rPr lang="en-IE" sz="2400" dirty="0"/>
              <a:t> </a:t>
            </a:r>
            <a:br>
              <a:rPr lang="en-IE" sz="2400" dirty="0"/>
            </a:br>
            <a:r>
              <a:rPr lang="en-IE" sz="2400" dirty="0"/>
              <a:t>Remove </a:t>
            </a:r>
            <a:r>
              <a:rPr lang="en-IE" sz="2400" b="1" dirty="0"/>
              <a:t>wait and signal functions</a:t>
            </a:r>
            <a:r>
              <a:rPr lang="en-IE" sz="2400" dirty="0"/>
              <a:t> and explain output</a:t>
            </a:r>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21</a:t>
            </a:fld>
            <a:endParaRPr lang="en-US" dirty="0"/>
          </a:p>
        </p:txBody>
      </p:sp>
      <p:pic>
        <p:nvPicPr>
          <p:cNvPr id="11" name="Content Placeholder 1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64027" y="1417637"/>
            <a:ext cx="6015945" cy="5135563"/>
          </a:xfrm>
          <a:prstGeom prst="rect">
            <a:avLst/>
          </a:prstGeom>
        </p:spPr>
      </p:pic>
    </p:spTree>
    <p:extLst>
      <p:ext uri="{BB962C8B-B14F-4D97-AF65-F5344CB8AC3E}">
        <p14:creationId xmlns:p14="http://schemas.microsoft.com/office/powerpoint/2010/main" val="390862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EF6EB7-0D47-4C51-BDAE-A67B06301EBD}" type="slidenum">
              <a:rPr lang="en-GB" altLang="en-US"/>
              <a:pPr eaLnBrk="1" hangingPunct="1"/>
              <a:t>22</a:t>
            </a:fld>
            <a:endParaRPr lang="en-GB" altLang="en-US"/>
          </a:p>
        </p:txBody>
      </p:sp>
      <p:sp>
        <p:nvSpPr>
          <p:cNvPr id="14339" name="Rectangle 2"/>
          <p:cNvSpPr>
            <a:spLocks noGrp="1" noChangeArrowheads="1"/>
          </p:cNvSpPr>
          <p:nvPr>
            <p:ph type="title"/>
          </p:nvPr>
        </p:nvSpPr>
        <p:spPr>
          <a:xfrm>
            <a:off x="457200" y="274638"/>
            <a:ext cx="8229600" cy="792162"/>
          </a:xfrm>
        </p:spPr>
        <p:txBody>
          <a:bodyPr/>
          <a:lstStyle/>
          <a:p>
            <a:pPr eaLnBrk="1" hangingPunct="1"/>
            <a:r>
              <a:rPr lang="en-GB" altLang="en-US" dirty="0"/>
              <a:t>Semaphores</a:t>
            </a:r>
          </a:p>
        </p:txBody>
      </p:sp>
      <p:sp>
        <p:nvSpPr>
          <p:cNvPr id="14340" name="Rectangle 3"/>
          <p:cNvSpPr>
            <a:spLocks noGrp="1" noChangeArrowheads="1"/>
          </p:cNvSpPr>
          <p:nvPr>
            <p:ph type="body" idx="1"/>
          </p:nvPr>
        </p:nvSpPr>
        <p:spPr>
          <a:xfrm>
            <a:off x="457200" y="1265237"/>
            <a:ext cx="8229600" cy="4906963"/>
          </a:xfrm>
        </p:spPr>
        <p:txBody>
          <a:bodyPr/>
          <a:lstStyle/>
          <a:p>
            <a:pPr eaLnBrk="1" hangingPunct="1">
              <a:lnSpc>
                <a:spcPct val="90000"/>
              </a:lnSpc>
            </a:pPr>
            <a:r>
              <a:rPr lang="en-GB" altLang="en-US" dirty="0"/>
              <a:t>The semaphore methods is a  generalisation of the </a:t>
            </a:r>
            <a:r>
              <a:rPr lang="en-GB" altLang="en-US" dirty="0" err="1"/>
              <a:t>mutex</a:t>
            </a:r>
            <a:r>
              <a:rPr lang="en-GB" altLang="en-US" dirty="0"/>
              <a:t> (</a:t>
            </a:r>
            <a:r>
              <a:rPr lang="en-GB" altLang="en-US" i="1" dirty="0"/>
              <a:t>wait and signa</a:t>
            </a:r>
            <a:r>
              <a:rPr lang="en-GB" altLang="en-US" dirty="0"/>
              <a:t>l) </a:t>
            </a:r>
          </a:p>
          <a:p>
            <a:pPr lvl="1" eaLnBrk="1" hangingPunct="1">
              <a:lnSpc>
                <a:spcPct val="90000"/>
              </a:lnSpc>
            </a:pPr>
            <a:r>
              <a:rPr lang="en-GB" altLang="en-US" dirty="0"/>
              <a:t>has an integer value </a:t>
            </a:r>
            <a:r>
              <a:rPr lang="en-GB" altLang="en-US" dirty="0">
                <a:sym typeface="Symbol" pitchFamily="18" charset="2"/>
              </a:rPr>
              <a:t> 0 (wait/signal it is 0 or 1)</a:t>
            </a:r>
          </a:p>
          <a:p>
            <a:pPr lvl="1" eaLnBrk="1" hangingPunct="1">
              <a:lnSpc>
                <a:spcPct val="90000"/>
              </a:lnSpc>
            </a:pPr>
            <a:r>
              <a:rPr lang="en-GB" altLang="en-US" b="1" dirty="0">
                <a:sym typeface="Symbol" pitchFamily="18" charset="2"/>
              </a:rPr>
              <a:t> </a:t>
            </a:r>
          </a:p>
          <a:p>
            <a:pPr lvl="1" eaLnBrk="1" hangingPunct="1">
              <a:lnSpc>
                <a:spcPct val="90000"/>
              </a:lnSpc>
            </a:pPr>
            <a:r>
              <a:rPr lang="en-GB" altLang="en-US" b="1" dirty="0">
                <a:sym typeface="Symbol" pitchFamily="18" charset="2"/>
              </a:rPr>
              <a:t>wait operation</a:t>
            </a:r>
            <a:r>
              <a:rPr lang="en-GB" altLang="en-US" dirty="0">
                <a:sym typeface="Symbol" pitchFamily="18" charset="2"/>
              </a:rPr>
              <a:t>: suspend if = 0, otherwise decrement by 1 and continue. </a:t>
            </a:r>
          </a:p>
          <a:p>
            <a:pPr lvl="1" eaLnBrk="1" hangingPunct="1">
              <a:lnSpc>
                <a:spcPct val="90000"/>
              </a:lnSpc>
            </a:pPr>
            <a:endParaRPr lang="en-GB" altLang="en-US" b="1" dirty="0">
              <a:sym typeface="Symbol" pitchFamily="18" charset="2"/>
            </a:endParaRPr>
          </a:p>
          <a:p>
            <a:pPr lvl="1" eaLnBrk="1" hangingPunct="1">
              <a:lnSpc>
                <a:spcPct val="90000"/>
              </a:lnSpc>
            </a:pPr>
            <a:r>
              <a:rPr lang="en-GB" altLang="en-US" b="1" dirty="0">
                <a:sym typeface="Symbol" pitchFamily="18" charset="2"/>
              </a:rPr>
              <a:t>signal operation</a:t>
            </a:r>
            <a:r>
              <a:rPr lang="en-GB" altLang="en-US" dirty="0">
                <a:sym typeface="Symbol" pitchFamily="18" charset="2"/>
              </a:rPr>
              <a:t>: increment (and notify any threads blocked on this semaphore)</a:t>
            </a:r>
          </a:p>
          <a:p>
            <a:pPr lvl="1"/>
            <a:endParaRPr lang="en-CA" dirty="0"/>
          </a:p>
          <a:p>
            <a:pPr lvl="1"/>
            <a:r>
              <a:rPr lang="en-CA" dirty="0"/>
              <a:t>Signals if/when a </a:t>
            </a:r>
            <a:r>
              <a:rPr lang="en-CA" b="1" dirty="0"/>
              <a:t>resource/critical region  is free</a:t>
            </a:r>
            <a:r>
              <a:rPr lang="en-CA" dirty="0"/>
              <a:t> </a:t>
            </a:r>
          </a:p>
          <a:p>
            <a:pPr lvl="2"/>
            <a:r>
              <a:rPr lang="en-CA" dirty="0"/>
              <a:t>Resource can be used by another process</a:t>
            </a:r>
            <a:endParaRPr lang="en-US" dirty="0"/>
          </a:p>
          <a:p>
            <a:pPr eaLnBrk="1" hangingPunct="1">
              <a:lnSpc>
                <a:spcPct val="90000"/>
              </a:lnSpc>
            </a:pPr>
            <a:endParaRPr lang="en-GB" altLang="en-US" dirty="0">
              <a:sym typeface="Symbol" pitchFamily="18" charset="2"/>
            </a:endParaRPr>
          </a:p>
          <a:p>
            <a:pPr eaLnBrk="1" hangingPunct="1">
              <a:lnSpc>
                <a:spcPct val="90000"/>
              </a:lnSpc>
            </a:pPr>
            <a:endParaRPr lang="en-GB" altLang="en-US" dirty="0">
              <a:sym typeface="Symbol" pitchFamily="18" charset="2"/>
            </a:endParaRPr>
          </a:p>
        </p:txBody>
      </p:sp>
    </p:spTree>
    <p:extLst>
      <p:ext uri="{BB962C8B-B14F-4D97-AF65-F5344CB8AC3E}">
        <p14:creationId xmlns:p14="http://schemas.microsoft.com/office/powerpoint/2010/main" val="129745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a:xfrm>
            <a:off x="457200" y="274638"/>
            <a:ext cx="8229600" cy="792162"/>
          </a:xfrm>
        </p:spPr>
        <p:txBody>
          <a:bodyPr/>
          <a:lstStyle/>
          <a:p>
            <a:r>
              <a:rPr lang="en-CA" dirty="0"/>
              <a:t>3 Semaphores</a:t>
            </a:r>
          </a:p>
        </p:txBody>
      </p:sp>
      <p:sp>
        <p:nvSpPr>
          <p:cNvPr id="28676" name="Rectangle 5"/>
          <p:cNvSpPr>
            <a:spLocks noGrp="1" noChangeArrowheads="1"/>
          </p:cNvSpPr>
          <p:nvPr>
            <p:ph type="body" idx="1"/>
          </p:nvPr>
        </p:nvSpPr>
        <p:spPr>
          <a:xfrm>
            <a:off x="457200" y="914400"/>
            <a:ext cx="8229600" cy="5257800"/>
          </a:xfrm>
        </p:spPr>
        <p:txBody>
          <a:bodyPr/>
          <a:lstStyle/>
          <a:p>
            <a:r>
              <a:rPr lang="en-CA" dirty="0"/>
              <a:t>Original terminology</a:t>
            </a:r>
          </a:p>
          <a:p>
            <a:r>
              <a:rPr lang="en-CA" dirty="0"/>
              <a:t>Two operations of semaphore: proposed by Dijkstra (1965)</a:t>
            </a:r>
          </a:p>
          <a:p>
            <a:pPr lvl="1"/>
            <a:r>
              <a:rPr lang="en-CA" dirty="0"/>
              <a:t>P </a:t>
            </a:r>
            <a:r>
              <a:rPr lang="en-US" dirty="0"/>
              <a:t>(</a:t>
            </a:r>
            <a:r>
              <a:rPr lang="en-CA" dirty="0"/>
              <a:t>proberen </a:t>
            </a:r>
            <a:r>
              <a:rPr lang="en-US" dirty="0"/>
              <a:t>means “</a:t>
            </a:r>
            <a:r>
              <a:rPr lang="en-CA" dirty="0"/>
              <a:t>to test”)  </a:t>
            </a:r>
            <a:endParaRPr lang="en-US" dirty="0"/>
          </a:p>
          <a:p>
            <a:pPr lvl="1"/>
            <a:r>
              <a:rPr lang="en-CA" dirty="0"/>
              <a:t>V </a:t>
            </a:r>
            <a:r>
              <a:rPr lang="en-US" dirty="0"/>
              <a:t>(</a:t>
            </a:r>
            <a:r>
              <a:rPr lang="en-CA" dirty="0"/>
              <a:t>verhogen </a:t>
            </a:r>
            <a:r>
              <a:rPr lang="en-US" dirty="0"/>
              <a:t>means “</a:t>
            </a:r>
            <a:r>
              <a:rPr lang="en-CA" dirty="0"/>
              <a:t>to increment”)</a:t>
            </a:r>
          </a:p>
          <a:p>
            <a:pPr lvl="1"/>
            <a:endParaRPr lang="en-CA" i="1" dirty="0"/>
          </a:p>
          <a:p>
            <a:pPr lvl="1"/>
            <a:r>
              <a:rPr lang="en-CA" i="1" dirty="0"/>
              <a:t>Where </a:t>
            </a:r>
            <a:r>
              <a:rPr lang="en-CA" b="1" i="1" dirty="0"/>
              <a:t>P</a:t>
            </a:r>
            <a:r>
              <a:rPr lang="en-CA" i="1" dirty="0"/>
              <a:t> is equivalent to </a:t>
            </a:r>
            <a:r>
              <a:rPr lang="en-CA" b="1" i="1" dirty="0"/>
              <a:t>Wait</a:t>
            </a:r>
            <a:r>
              <a:rPr lang="en-CA" i="1" dirty="0"/>
              <a:t> operation (waiting for semaphore t</a:t>
            </a:r>
            <a:r>
              <a:rPr lang="en-CA" b="1" i="1" dirty="0"/>
              <a:t>o give the all clear</a:t>
            </a:r>
            <a:r>
              <a:rPr lang="en-CA" i="1" dirty="0"/>
              <a:t>  to enter critical region)</a:t>
            </a:r>
          </a:p>
          <a:p>
            <a:pPr lvl="1"/>
            <a:endParaRPr lang="en-CA" b="1" i="1" dirty="0"/>
          </a:p>
          <a:p>
            <a:pPr lvl="1"/>
            <a:r>
              <a:rPr lang="en-CA" b="1" i="1" dirty="0"/>
              <a:t>V</a:t>
            </a:r>
            <a:r>
              <a:rPr lang="en-CA" i="1" dirty="0"/>
              <a:t> is like </a:t>
            </a:r>
            <a:r>
              <a:rPr lang="en-CA" b="1" i="1" dirty="0"/>
              <a:t>Signal</a:t>
            </a:r>
            <a:r>
              <a:rPr lang="en-CA" i="1" dirty="0"/>
              <a:t> indicating its free and selects next process </a:t>
            </a:r>
            <a:r>
              <a:rPr lang="en-CA" b="1" i="1" dirty="0"/>
              <a:t>to enter critical region</a:t>
            </a:r>
            <a:r>
              <a:rPr lang="en-CA" i="1" dirty="0"/>
              <a:t>  </a:t>
            </a:r>
            <a:endParaRPr lang="en-US" i="1" dirty="0"/>
          </a:p>
          <a:p>
            <a:pPr lvl="1"/>
            <a:endParaRPr lang="en-US" dirty="0"/>
          </a:p>
          <a:p>
            <a:pPr lvl="1"/>
            <a:endParaRPr lang="en-CA" dirty="0"/>
          </a:p>
        </p:txBody>
      </p:sp>
      <p:sp>
        <p:nvSpPr>
          <p:cNvPr id="2867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a:xfrm>
            <a:off x="457200" y="274638"/>
            <a:ext cx="8229600" cy="944562"/>
          </a:xfrm>
        </p:spPr>
        <p:txBody>
          <a:bodyPr/>
          <a:lstStyle/>
          <a:p>
            <a:pPr eaLnBrk="1" hangingPunct="1"/>
            <a:r>
              <a:rPr lang="en-CA" dirty="0"/>
              <a:t>Semaphores</a:t>
            </a:r>
            <a:r>
              <a:rPr lang="en-US" dirty="0"/>
              <a:t> (cont'd.)</a:t>
            </a:r>
            <a:endParaRPr lang="en-CA" dirty="0"/>
          </a:p>
        </p:txBody>
      </p:sp>
      <p:sp>
        <p:nvSpPr>
          <p:cNvPr id="30724" name="Rectangle 5"/>
          <p:cNvSpPr>
            <a:spLocks noGrp="1" noChangeArrowheads="1"/>
          </p:cNvSpPr>
          <p:nvPr>
            <p:ph type="body" idx="1"/>
          </p:nvPr>
        </p:nvSpPr>
        <p:spPr>
          <a:xfrm>
            <a:off x="457200" y="1219200"/>
            <a:ext cx="8229600" cy="5029200"/>
          </a:xfrm>
        </p:spPr>
        <p:txBody>
          <a:bodyPr/>
          <a:lstStyle/>
          <a:p>
            <a:pPr eaLnBrk="1" hangingPunct="1"/>
            <a:r>
              <a:rPr lang="en-US" dirty="0"/>
              <a:t>Let </a:t>
            </a:r>
            <a:r>
              <a:rPr lang="en-US" i="1" dirty="0"/>
              <a:t>s</a:t>
            </a:r>
            <a:r>
              <a:rPr lang="en-US" dirty="0"/>
              <a:t> be a semaphore  (mutual exclusive) variable</a:t>
            </a:r>
          </a:p>
          <a:p>
            <a:pPr lvl="1" eaLnBrk="1" hangingPunct="1"/>
            <a:r>
              <a:rPr lang="en-US" dirty="0"/>
              <a:t>P(</a:t>
            </a:r>
            <a:r>
              <a:rPr lang="en-US" i="1" dirty="0"/>
              <a:t>s</a:t>
            </a:r>
            <a:r>
              <a:rPr lang="en-US" dirty="0"/>
              <a:t>):</a:t>
            </a:r>
            <a:r>
              <a:rPr lang="en-US" b="1" dirty="0"/>
              <a:t> If </a:t>
            </a:r>
            <a:r>
              <a:rPr lang="en-US" b="1" i="1" dirty="0"/>
              <a:t>s</a:t>
            </a:r>
            <a:r>
              <a:rPr lang="en-US" b="1" dirty="0"/>
              <a:t> &gt; 0, then </a:t>
            </a:r>
            <a:r>
              <a:rPr lang="en-US" b="1" i="1" dirty="0"/>
              <a:t>s</a:t>
            </a:r>
            <a:r>
              <a:rPr lang="en-US" b="1" dirty="0"/>
              <a:t>: = </a:t>
            </a:r>
            <a:r>
              <a:rPr lang="en-US" b="1" i="1" dirty="0"/>
              <a:t>s</a:t>
            </a:r>
            <a:r>
              <a:rPr lang="en-US" b="1" dirty="0"/>
              <a:t> – 1</a:t>
            </a:r>
            <a:r>
              <a:rPr lang="en-US" dirty="0"/>
              <a:t> </a:t>
            </a:r>
          </a:p>
          <a:p>
            <a:pPr lvl="2" eaLnBrk="1" hangingPunct="1"/>
            <a:r>
              <a:rPr lang="en-US" dirty="0"/>
              <a:t>Test, fetch, decrement, store sequence (test and set/wait signal)</a:t>
            </a:r>
          </a:p>
          <a:p>
            <a:pPr lvl="1" eaLnBrk="1" hangingPunct="1"/>
            <a:r>
              <a:rPr lang="en-US" b="1" dirty="0"/>
              <a:t>V(</a:t>
            </a:r>
            <a:r>
              <a:rPr lang="en-US" b="1" i="1" dirty="0"/>
              <a:t>s</a:t>
            </a:r>
            <a:r>
              <a:rPr lang="en-US" b="1" dirty="0"/>
              <a:t>): </a:t>
            </a:r>
            <a:r>
              <a:rPr lang="en-US" b="1" i="1" dirty="0"/>
              <a:t>s</a:t>
            </a:r>
            <a:r>
              <a:rPr lang="en-US" b="1" dirty="0"/>
              <a:t>: = </a:t>
            </a:r>
            <a:r>
              <a:rPr lang="en-US" b="1" i="1" dirty="0"/>
              <a:t>s</a:t>
            </a:r>
            <a:r>
              <a:rPr lang="en-US" b="1" dirty="0"/>
              <a:t> + 1</a:t>
            </a:r>
            <a:r>
              <a:rPr lang="en-US" dirty="0"/>
              <a:t> </a:t>
            </a:r>
          </a:p>
          <a:p>
            <a:pPr lvl="2" eaLnBrk="1" hangingPunct="1"/>
            <a:r>
              <a:rPr lang="en-US" dirty="0"/>
              <a:t>Fetch, increment, store sequence (enter signal)</a:t>
            </a:r>
          </a:p>
          <a:p>
            <a:pPr eaLnBrk="1" hangingPunct="1"/>
            <a:r>
              <a:rPr lang="en-US" i="1" dirty="0"/>
              <a:t>If s</a:t>
            </a:r>
            <a:r>
              <a:rPr lang="en-US" dirty="0"/>
              <a:t> = 0 implies </a:t>
            </a:r>
            <a:r>
              <a:rPr lang="en-US" i="1" dirty="0"/>
              <a:t>busy a process in</a:t>
            </a:r>
            <a:r>
              <a:rPr lang="en-US" dirty="0"/>
              <a:t> critical region </a:t>
            </a:r>
          </a:p>
          <a:p>
            <a:pPr lvl="1" eaLnBrk="1" hangingPunct="1"/>
            <a:r>
              <a:rPr lang="en-US" dirty="0"/>
              <a:t>A Process/thread calling on P operation must wait until </a:t>
            </a:r>
            <a:r>
              <a:rPr lang="en-US" i="1" dirty="0"/>
              <a:t>s</a:t>
            </a:r>
            <a:r>
              <a:rPr lang="en-US" dirty="0"/>
              <a:t> &gt; 0</a:t>
            </a:r>
          </a:p>
          <a:p>
            <a:r>
              <a:rPr lang="en-CA" sz="2400" dirty="0"/>
              <a:t>One leaving the critical region the V function is called</a:t>
            </a:r>
            <a:r>
              <a:rPr lang="en-CA" dirty="0"/>
              <a:t> </a:t>
            </a:r>
          </a:p>
          <a:p>
            <a:pPr lvl="1"/>
            <a:r>
              <a:rPr lang="en-US" dirty="0"/>
              <a:t>The V signals to “one” of the process in the waiting queue that the critical region is free and increment semaphore by 1  </a:t>
            </a:r>
          </a:p>
          <a:p>
            <a:pPr eaLnBrk="1" hangingPunct="1"/>
            <a:endParaRPr lang="en-US"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IE" dirty="0"/>
              <a:t>Semaphores in </a:t>
            </a:r>
            <a:r>
              <a:rPr lang="en-IE" dirty="0" err="1"/>
              <a:t>posix</a:t>
            </a:r>
            <a:endParaRPr lang="en-IE" dirty="0"/>
          </a:p>
        </p:txBody>
      </p:sp>
      <p:sp>
        <p:nvSpPr>
          <p:cNvPr id="3" name="Content Placeholder 2"/>
          <p:cNvSpPr>
            <a:spLocks noGrp="1"/>
          </p:cNvSpPr>
          <p:nvPr>
            <p:ph idx="1"/>
          </p:nvPr>
        </p:nvSpPr>
        <p:spPr>
          <a:xfrm>
            <a:off x="457200" y="1066800"/>
            <a:ext cx="8382000" cy="5059363"/>
          </a:xfrm>
        </p:spPr>
        <p:txBody>
          <a:bodyPr/>
          <a:lstStyle/>
          <a:p>
            <a:r>
              <a:rPr lang="en-IE" sz="2400" b="1" dirty="0" err="1"/>
              <a:t>Initalise</a:t>
            </a:r>
            <a:r>
              <a:rPr lang="en-IE" sz="2400" b="1" dirty="0"/>
              <a:t> semaphore: </a:t>
            </a:r>
          </a:p>
          <a:p>
            <a:r>
              <a:rPr lang="en-IE" sz="2400" b="1" dirty="0" err="1"/>
              <a:t>sem_int</a:t>
            </a:r>
            <a:r>
              <a:rPr lang="en-IE" sz="2400" b="1" dirty="0"/>
              <a:t> (</a:t>
            </a:r>
            <a:r>
              <a:rPr lang="en-IE" sz="2400" b="1" dirty="0" err="1"/>
              <a:t>sem_t</a:t>
            </a:r>
            <a:r>
              <a:rPr lang="en-IE" sz="2400" b="1" dirty="0"/>
              <a:t>  *</a:t>
            </a:r>
            <a:r>
              <a:rPr lang="en-IE" sz="2400" b="1" dirty="0" err="1"/>
              <a:t>sem</a:t>
            </a:r>
            <a:r>
              <a:rPr lang="en-IE" sz="2400" b="1" dirty="0"/>
              <a:t>, 0, unsigned </a:t>
            </a:r>
            <a:r>
              <a:rPr lang="en-IE" sz="2400" b="1" dirty="0" err="1"/>
              <a:t>int</a:t>
            </a:r>
            <a:r>
              <a:rPr lang="en-IE" sz="2400" b="1" dirty="0"/>
              <a:t> value)</a:t>
            </a:r>
          </a:p>
          <a:p>
            <a:pPr lvl="1"/>
            <a:r>
              <a:rPr lang="en-IE" dirty="0" err="1"/>
              <a:t>sem_int</a:t>
            </a:r>
            <a:r>
              <a:rPr lang="en-IE" dirty="0"/>
              <a:t>(&amp;</a:t>
            </a:r>
            <a:r>
              <a:rPr lang="en-IE" dirty="0" err="1"/>
              <a:t>sem_name</a:t>
            </a:r>
            <a:r>
              <a:rPr lang="en-IE" dirty="0"/>
              <a:t>, 0, 1) </a:t>
            </a:r>
          </a:p>
          <a:p>
            <a:pPr lvl="1"/>
            <a:r>
              <a:rPr lang="en-IE" dirty="0" err="1"/>
              <a:t>sem</a:t>
            </a:r>
            <a:r>
              <a:rPr lang="en-IE" dirty="0"/>
              <a:t>)_</a:t>
            </a:r>
            <a:r>
              <a:rPr lang="en-IE" dirty="0" err="1"/>
              <a:t>int</a:t>
            </a:r>
            <a:r>
              <a:rPr lang="en-IE" dirty="0"/>
              <a:t>(&amp;</a:t>
            </a:r>
            <a:r>
              <a:rPr lang="en-IE" dirty="0" err="1"/>
              <a:t>sem_name</a:t>
            </a:r>
            <a:r>
              <a:rPr lang="en-IE" dirty="0"/>
              <a:t>, 0, 0)</a:t>
            </a:r>
          </a:p>
          <a:p>
            <a:pPr lvl="1"/>
            <a:r>
              <a:rPr lang="en-IE" dirty="0"/>
              <a:t>The 3</a:t>
            </a:r>
            <a:r>
              <a:rPr lang="en-IE" baseline="30000" dirty="0"/>
              <a:t>rd</a:t>
            </a:r>
            <a:r>
              <a:rPr lang="en-IE" dirty="0"/>
              <a:t> parameter can be  a number &gt; 0: </a:t>
            </a:r>
            <a:r>
              <a:rPr lang="en-IE" b="1" dirty="0">
                <a:solidFill>
                  <a:srgbClr val="FF0000"/>
                </a:solidFill>
              </a:rPr>
              <a:t>why?</a:t>
            </a:r>
          </a:p>
          <a:p>
            <a:pPr lvl="1"/>
            <a:r>
              <a:rPr lang="en-IE" dirty="0"/>
              <a:t>Note 0 relates to shared </a:t>
            </a:r>
            <a:r>
              <a:rPr lang="en-IE" dirty="0" err="1"/>
              <a:t>mutexes</a:t>
            </a:r>
            <a:r>
              <a:rPr lang="en-IE" dirty="0"/>
              <a:t> and in Linux must be set to 0</a:t>
            </a:r>
          </a:p>
          <a:p>
            <a:pPr lvl="1"/>
            <a:endParaRPr lang="en-IE" b="1" dirty="0"/>
          </a:p>
          <a:p>
            <a:r>
              <a:rPr lang="en-IE" sz="2400" b="1" dirty="0"/>
              <a:t>P (wait) function is </a:t>
            </a:r>
            <a:r>
              <a:rPr lang="en-IE" sz="2400" b="1" dirty="0" err="1"/>
              <a:t>Sem_wait</a:t>
            </a:r>
            <a:r>
              <a:rPr lang="en-IE" sz="2400" b="1" dirty="0"/>
              <a:t>(</a:t>
            </a:r>
            <a:r>
              <a:rPr lang="en-IE" sz="2400" b="1" dirty="0" err="1"/>
              <a:t>sem_t</a:t>
            </a:r>
            <a:r>
              <a:rPr lang="en-IE" sz="2400" b="1" dirty="0"/>
              <a:t> *</a:t>
            </a:r>
            <a:r>
              <a:rPr lang="en-IE" sz="2400" b="1" dirty="0" err="1"/>
              <a:t>sem</a:t>
            </a:r>
            <a:r>
              <a:rPr lang="en-IE" sz="2400" b="1" dirty="0"/>
              <a:t>) ; </a:t>
            </a:r>
            <a:endParaRPr lang="en-IE" sz="2400" dirty="0"/>
          </a:p>
          <a:p>
            <a:pPr lvl="1"/>
            <a:r>
              <a:rPr lang="en-IE" dirty="0" err="1"/>
              <a:t>sem_wait</a:t>
            </a:r>
            <a:r>
              <a:rPr lang="en-IE" dirty="0"/>
              <a:t>(&amp;</a:t>
            </a:r>
            <a:r>
              <a:rPr lang="en-IE" dirty="0" err="1"/>
              <a:t>sem_name</a:t>
            </a:r>
            <a:r>
              <a:rPr lang="en-IE" dirty="0"/>
              <a:t>)</a:t>
            </a:r>
          </a:p>
          <a:p>
            <a:pPr lvl="1"/>
            <a:r>
              <a:rPr lang="en-IE" dirty="0"/>
              <a:t>If functions returns a negative value it blocks the process and must wait for the </a:t>
            </a:r>
            <a:r>
              <a:rPr lang="en-IE" dirty="0" err="1"/>
              <a:t>sem_post</a:t>
            </a:r>
            <a:r>
              <a:rPr lang="en-IE" dirty="0"/>
              <a:t> (V or signal to wake up)</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25</a:t>
            </a:fld>
            <a:endParaRPr lang="en-US" dirty="0"/>
          </a:p>
        </p:txBody>
      </p:sp>
    </p:spTree>
    <p:extLst>
      <p:ext uri="{BB962C8B-B14F-4D97-AF65-F5344CB8AC3E}">
        <p14:creationId xmlns:p14="http://schemas.microsoft.com/office/powerpoint/2010/main" val="67570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IE" dirty="0"/>
              <a:t>Semaphores in </a:t>
            </a:r>
            <a:r>
              <a:rPr lang="en-IE" dirty="0" err="1"/>
              <a:t>posix</a:t>
            </a:r>
            <a:endParaRPr lang="en-IE" dirty="0"/>
          </a:p>
        </p:txBody>
      </p:sp>
      <p:sp>
        <p:nvSpPr>
          <p:cNvPr id="3" name="Content Placeholder 2"/>
          <p:cNvSpPr>
            <a:spLocks noGrp="1"/>
          </p:cNvSpPr>
          <p:nvPr>
            <p:ph idx="1"/>
          </p:nvPr>
        </p:nvSpPr>
        <p:spPr>
          <a:xfrm>
            <a:off x="457200" y="914400"/>
            <a:ext cx="8229600" cy="5211763"/>
          </a:xfrm>
        </p:spPr>
        <p:txBody>
          <a:bodyPr/>
          <a:lstStyle/>
          <a:p>
            <a:r>
              <a:rPr lang="en-IE" b="1" dirty="0"/>
              <a:t>V : signal function or </a:t>
            </a:r>
            <a:r>
              <a:rPr lang="en-IE" b="1" dirty="0" err="1"/>
              <a:t>sem_post</a:t>
            </a:r>
            <a:r>
              <a:rPr lang="en-IE" b="1" dirty="0"/>
              <a:t> (</a:t>
            </a:r>
            <a:r>
              <a:rPr lang="en-IE" b="1" dirty="0" err="1"/>
              <a:t>sem_t</a:t>
            </a:r>
            <a:r>
              <a:rPr lang="en-IE" b="1" dirty="0"/>
              <a:t> *</a:t>
            </a:r>
            <a:r>
              <a:rPr lang="en-IE" b="1" dirty="0" err="1"/>
              <a:t>sem</a:t>
            </a:r>
            <a:r>
              <a:rPr lang="en-IE" b="1" dirty="0"/>
              <a:t>) </a:t>
            </a:r>
            <a:r>
              <a:rPr lang="en-IE" dirty="0"/>
              <a:t>; </a:t>
            </a:r>
          </a:p>
          <a:p>
            <a:pPr lvl="1"/>
            <a:r>
              <a:rPr lang="en-IE" dirty="0" err="1"/>
              <a:t>sem_post</a:t>
            </a:r>
            <a:r>
              <a:rPr lang="en-IE" dirty="0"/>
              <a:t>(&amp;</a:t>
            </a:r>
            <a:r>
              <a:rPr lang="en-IE" dirty="0" err="1"/>
              <a:t>sem_name</a:t>
            </a:r>
            <a:r>
              <a:rPr lang="en-IE" dirty="0"/>
              <a:t>)</a:t>
            </a:r>
          </a:p>
          <a:p>
            <a:pPr lvl="1"/>
            <a:r>
              <a:rPr lang="en-IE" dirty="0"/>
              <a:t>Increments the value of the semaphore and wakes up any process (thread) that is waiting</a:t>
            </a:r>
          </a:p>
          <a:p>
            <a:pPr lvl="1"/>
            <a:endParaRPr lang="en-IE" dirty="0"/>
          </a:p>
          <a:p>
            <a:r>
              <a:rPr lang="en-IE" dirty="0"/>
              <a:t>Other functions associated with semaphores are:</a:t>
            </a:r>
          </a:p>
          <a:p>
            <a:r>
              <a:rPr lang="en-IE" dirty="0" err="1"/>
              <a:t>int</a:t>
            </a:r>
            <a:r>
              <a:rPr lang="en-IE" dirty="0"/>
              <a:t> </a:t>
            </a:r>
            <a:r>
              <a:rPr lang="en-IE" dirty="0" err="1"/>
              <a:t>sem_</a:t>
            </a:r>
            <a:r>
              <a:rPr lang="en-IE" b="1" dirty="0" err="1"/>
              <a:t>getvalue</a:t>
            </a:r>
            <a:r>
              <a:rPr lang="en-IE" dirty="0"/>
              <a:t>(&amp;</a:t>
            </a:r>
            <a:r>
              <a:rPr lang="en-IE" dirty="0" err="1"/>
              <a:t>sem_name</a:t>
            </a:r>
            <a:r>
              <a:rPr lang="en-IE" dirty="0"/>
              <a:t>, &amp;value);</a:t>
            </a:r>
          </a:p>
          <a:p>
            <a:pPr lvl="1"/>
            <a:r>
              <a:rPr lang="en-IE" dirty="0" err="1"/>
              <a:t>printf</a:t>
            </a:r>
            <a:r>
              <a:rPr lang="en-IE" dirty="0"/>
              <a:t>(“the value of the semaphore is %d \n”, value);</a:t>
            </a:r>
          </a:p>
          <a:p>
            <a:pPr lvl="1"/>
            <a:endParaRPr lang="en-IE" dirty="0"/>
          </a:p>
          <a:p>
            <a:r>
              <a:rPr lang="en-IE" dirty="0" err="1"/>
              <a:t>sem_</a:t>
            </a:r>
            <a:r>
              <a:rPr lang="en-IE" b="1" dirty="0" err="1"/>
              <a:t>destroy</a:t>
            </a:r>
            <a:r>
              <a:rPr lang="en-IE" dirty="0"/>
              <a:t> (&amp;</a:t>
            </a:r>
            <a:r>
              <a:rPr lang="en-IE" dirty="0" err="1"/>
              <a:t>sem_name</a:t>
            </a:r>
            <a:r>
              <a:rPr lang="en-IE" dirty="0"/>
              <a:t>);  </a:t>
            </a:r>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26</a:t>
            </a:fld>
            <a:endParaRPr lang="en-US" dirty="0"/>
          </a:p>
        </p:txBody>
      </p:sp>
    </p:spTree>
    <p:extLst>
      <p:ext uri="{BB962C8B-B14F-4D97-AF65-F5344CB8AC3E}">
        <p14:creationId xmlns:p14="http://schemas.microsoft.com/office/powerpoint/2010/main" val="379140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a:t>A program using semaphores</a:t>
            </a:r>
          </a:p>
        </p:txBody>
      </p:sp>
      <p:sp>
        <p:nvSpPr>
          <p:cNvPr id="3" name="Content Placeholder 2"/>
          <p:cNvSpPr>
            <a:spLocks noGrp="1"/>
          </p:cNvSpPr>
          <p:nvPr>
            <p:ph idx="1"/>
          </p:nvPr>
        </p:nvSpPr>
        <p:spPr>
          <a:xfrm>
            <a:off x="457200" y="990600"/>
            <a:ext cx="8229600" cy="5135563"/>
          </a:xfrm>
        </p:spPr>
        <p:txBody>
          <a:bodyPr/>
          <a:lstStyle/>
          <a:p>
            <a:pPr marL="457200" lvl="1" indent="0">
              <a:buNone/>
            </a:pPr>
            <a:endParaRPr lang="en-IE" dirty="0"/>
          </a:p>
          <a:p>
            <a:r>
              <a:rPr lang="en-IE" sz="2400" dirty="0"/>
              <a:t>To Run a semaphore program use:</a:t>
            </a:r>
          </a:p>
          <a:p>
            <a:r>
              <a:rPr lang="en-IE" sz="2400" dirty="0" err="1"/>
              <a:t>gcc</a:t>
            </a:r>
            <a:r>
              <a:rPr lang="en-IE" sz="2400" dirty="0"/>
              <a:t> -o example  </a:t>
            </a:r>
            <a:r>
              <a:rPr lang="en-IE" sz="2400" dirty="0" err="1"/>
              <a:t>example.c</a:t>
            </a:r>
            <a:r>
              <a:rPr lang="en-IE" sz="2400" b="1" dirty="0"/>
              <a:t> -</a:t>
            </a:r>
            <a:r>
              <a:rPr lang="en-IE" sz="2400" b="1" dirty="0" err="1"/>
              <a:t>lpthread</a:t>
            </a:r>
            <a:r>
              <a:rPr lang="en-IE" sz="2400" b="1" dirty="0"/>
              <a:t> –</a:t>
            </a:r>
            <a:r>
              <a:rPr lang="en-IE" sz="2400" b="1" dirty="0" err="1"/>
              <a:t>lrt</a:t>
            </a:r>
            <a:endParaRPr lang="en-IE" sz="2400" b="1" dirty="0"/>
          </a:p>
          <a:p>
            <a:pPr lvl="1"/>
            <a:endParaRPr lang="en-IE" dirty="0"/>
          </a:p>
          <a:p>
            <a:r>
              <a:rPr lang="en-IE" sz="2800" dirty="0">
                <a:hlinkClick r:id="rId2"/>
              </a:rPr>
              <a:t>Link to semaphore basics</a:t>
            </a:r>
            <a:endParaRPr lang="en-IE" sz="2800" dirty="0"/>
          </a:p>
          <a:p>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27</a:t>
            </a:fld>
            <a:endParaRPr lang="en-US" dirty="0"/>
          </a:p>
        </p:txBody>
      </p:sp>
    </p:spTree>
    <p:extLst>
      <p:ext uri="{BB962C8B-B14F-4D97-AF65-F5344CB8AC3E}">
        <p14:creationId xmlns:p14="http://schemas.microsoft.com/office/powerpoint/2010/main" val="247054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E" dirty="0" err="1"/>
              <a:t>Semaphore_example.c</a:t>
            </a:r>
            <a:r>
              <a:rPr lang="en-IE" dirty="0"/>
              <a:t> </a:t>
            </a:r>
          </a:p>
        </p:txBody>
      </p:sp>
      <p:sp>
        <p:nvSpPr>
          <p:cNvPr id="7" name="Content Placeholder 6"/>
          <p:cNvSpPr>
            <a:spLocks noGrp="1"/>
          </p:cNvSpPr>
          <p:nvPr>
            <p:ph sz="half" idx="2"/>
          </p:nvPr>
        </p:nvSpPr>
        <p:spPr>
          <a:xfrm>
            <a:off x="4648200" y="1295400"/>
            <a:ext cx="4038600" cy="5029200"/>
          </a:xfrm>
        </p:spPr>
        <p:txBody>
          <a:bodyPr/>
          <a:lstStyle/>
          <a:p>
            <a:r>
              <a:rPr lang="en-IE" sz="1400" dirty="0"/>
              <a:t> </a:t>
            </a:r>
            <a:r>
              <a:rPr lang="en-IE" sz="1400" dirty="0" err="1"/>
              <a:t>int</a:t>
            </a:r>
            <a:r>
              <a:rPr lang="en-IE" sz="1400" dirty="0"/>
              <a:t> main( </a:t>
            </a:r>
            <a:r>
              <a:rPr lang="en-IE" sz="1400" dirty="0" err="1"/>
              <a:t>int</a:t>
            </a:r>
            <a:r>
              <a:rPr lang="en-IE" sz="1400" dirty="0"/>
              <a:t> </a:t>
            </a:r>
            <a:r>
              <a:rPr lang="en-IE" sz="1400" dirty="0" err="1"/>
              <a:t>argc</a:t>
            </a:r>
            <a:r>
              <a:rPr lang="en-IE" sz="1400" dirty="0"/>
              <a:t>, char **</a:t>
            </a:r>
            <a:r>
              <a:rPr lang="en-IE" sz="1400" dirty="0" err="1"/>
              <a:t>argv</a:t>
            </a:r>
            <a:r>
              <a:rPr lang="en-IE" sz="1400" dirty="0"/>
              <a:t> ) {</a:t>
            </a:r>
          </a:p>
          <a:p>
            <a:r>
              <a:rPr lang="en-IE" sz="1400" dirty="0"/>
              <a:t>      // </a:t>
            </a:r>
            <a:r>
              <a:rPr lang="en-IE" sz="1400" dirty="0" err="1"/>
              <a:t>initalise</a:t>
            </a:r>
            <a:r>
              <a:rPr lang="en-IE" sz="1400" dirty="0"/>
              <a:t> semaphore      </a:t>
            </a:r>
          </a:p>
          <a:p>
            <a:r>
              <a:rPr lang="en-IE" sz="1400" dirty="0"/>
              <a:t>            </a:t>
            </a:r>
            <a:r>
              <a:rPr lang="en-IE" sz="1400" dirty="0" err="1"/>
              <a:t>sem_init</a:t>
            </a:r>
            <a:r>
              <a:rPr lang="en-IE" sz="1400" dirty="0"/>
              <a:t>( &amp;sem1, 0, 1 );</a:t>
            </a:r>
          </a:p>
          <a:p>
            <a:r>
              <a:rPr lang="en-IE" sz="1400" dirty="0"/>
              <a:t>            </a:t>
            </a:r>
            <a:r>
              <a:rPr lang="en-IE" sz="1400" dirty="0" err="1"/>
              <a:t>sem_init</a:t>
            </a:r>
            <a:r>
              <a:rPr lang="en-IE" sz="1400" dirty="0"/>
              <a:t>( &amp;sem2, 0, 0 );</a:t>
            </a:r>
          </a:p>
          <a:p>
            <a:endParaRPr lang="en-IE" sz="1400" dirty="0"/>
          </a:p>
          <a:p>
            <a:r>
              <a:rPr lang="en-IE" sz="1400" dirty="0"/>
              <a:t>            </a:t>
            </a:r>
            <a:r>
              <a:rPr lang="en-IE" sz="1400" dirty="0" err="1"/>
              <a:t>pthread_t</a:t>
            </a:r>
            <a:r>
              <a:rPr lang="en-IE" sz="1400" dirty="0"/>
              <a:t> threads[ 2 ];</a:t>
            </a:r>
          </a:p>
          <a:p>
            <a:endParaRPr lang="en-IE" sz="1400" dirty="0"/>
          </a:p>
          <a:p>
            <a:r>
              <a:rPr lang="en-IE" sz="1400" dirty="0"/>
              <a:t>            </a:t>
            </a:r>
            <a:r>
              <a:rPr lang="en-IE" sz="1400" dirty="0" err="1"/>
              <a:t>pthread_create</a:t>
            </a:r>
            <a:r>
              <a:rPr lang="en-IE" sz="1400" dirty="0"/>
              <a:t>( &amp;threads[ 0 ], NULL, thread2, NULL );</a:t>
            </a:r>
          </a:p>
          <a:p>
            <a:r>
              <a:rPr lang="en-IE" sz="1400" dirty="0"/>
              <a:t>            sleep( 1 );</a:t>
            </a:r>
          </a:p>
          <a:p>
            <a:r>
              <a:rPr lang="en-IE" sz="1400" dirty="0"/>
              <a:t>            </a:t>
            </a:r>
            <a:r>
              <a:rPr lang="en-IE" sz="1400" dirty="0" err="1"/>
              <a:t>pthread_create</a:t>
            </a:r>
            <a:r>
              <a:rPr lang="en-IE" sz="1400" dirty="0"/>
              <a:t>( &amp;threads[ 1 ], NULL, thread1, NULL );</a:t>
            </a:r>
          </a:p>
          <a:p>
            <a:endParaRPr lang="en-IE" sz="1400" dirty="0"/>
          </a:p>
          <a:p>
            <a:r>
              <a:rPr lang="en-IE" sz="1400" dirty="0"/>
              <a:t>            </a:t>
            </a:r>
            <a:r>
              <a:rPr lang="en-IE" sz="1400" dirty="0" err="1"/>
              <a:t>pthread_join</a:t>
            </a:r>
            <a:r>
              <a:rPr lang="en-IE" sz="1400" dirty="0"/>
              <a:t>( threads[ 0 ], NULL );</a:t>
            </a:r>
          </a:p>
          <a:p>
            <a:r>
              <a:rPr lang="en-IE" sz="1400" dirty="0"/>
              <a:t>            </a:t>
            </a:r>
            <a:r>
              <a:rPr lang="en-IE" sz="1400" dirty="0" err="1"/>
              <a:t>pthread_join</a:t>
            </a:r>
            <a:r>
              <a:rPr lang="en-IE" sz="1400" dirty="0"/>
              <a:t>( threads[ 1 ], NULL );</a:t>
            </a:r>
          </a:p>
          <a:p>
            <a:endParaRPr lang="en-IE" sz="1400" dirty="0"/>
          </a:p>
          <a:p>
            <a:r>
              <a:rPr lang="en-IE" sz="1400" dirty="0"/>
              <a:t>            </a:t>
            </a:r>
            <a:r>
              <a:rPr lang="en-IE" sz="1400" dirty="0" err="1"/>
              <a:t>sem_destroy</a:t>
            </a:r>
            <a:r>
              <a:rPr lang="en-IE" sz="1400" dirty="0"/>
              <a:t>( &amp;sem2 );</a:t>
            </a:r>
          </a:p>
          <a:p>
            <a:r>
              <a:rPr lang="en-IE" sz="1400" dirty="0"/>
              <a:t>            </a:t>
            </a:r>
            <a:r>
              <a:rPr lang="en-IE" sz="1400" dirty="0" err="1"/>
              <a:t>sem_destroy</a:t>
            </a:r>
            <a:r>
              <a:rPr lang="en-IE" sz="1400" dirty="0"/>
              <a:t>( &amp;sem1 );</a:t>
            </a:r>
          </a:p>
          <a:p>
            <a:endParaRPr lang="en-IE" sz="1400" dirty="0"/>
          </a:p>
          <a:p>
            <a:r>
              <a:rPr lang="en-IE" sz="1400" dirty="0"/>
              <a:t>            return 0;</a:t>
            </a:r>
          </a:p>
          <a:p>
            <a:r>
              <a:rPr lang="en-IE" sz="1400" dirty="0"/>
              <a:t>        }</a:t>
            </a:r>
          </a:p>
          <a:p>
            <a:endParaRPr lang="en-IE" sz="1200"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28</a:t>
            </a:fld>
            <a:endParaRPr lang="en-US" dirty="0"/>
          </a:p>
        </p:txBody>
      </p:sp>
      <p:sp>
        <p:nvSpPr>
          <p:cNvPr id="9" name="Content Placeholder 8"/>
          <p:cNvSpPr>
            <a:spLocks noGrp="1"/>
          </p:cNvSpPr>
          <p:nvPr>
            <p:ph sz="half" idx="1"/>
          </p:nvPr>
        </p:nvSpPr>
        <p:spPr>
          <a:xfrm>
            <a:off x="457200" y="1219200"/>
            <a:ext cx="4038600" cy="5410200"/>
          </a:xfrm>
        </p:spPr>
        <p:txBody>
          <a:bodyPr/>
          <a:lstStyle/>
          <a:p>
            <a:r>
              <a:rPr lang="en-IE" sz="1400" dirty="0"/>
              <a:t> </a:t>
            </a:r>
            <a:r>
              <a:rPr lang="en-IE" sz="1400" dirty="0" err="1"/>
              <a:t>sem_t</a:t>
            </a:r>
            <a:r>
              <a:rPr lang="en-IE" sz="1400" dirty="0"/>
              <a:t> sem1, sem2;</a:t>
            </a:r>
          </a:p>
          <a:p>
            <a:endParaRPr lang="en-IE" sz="1400" dirty="0"/>
          </a:p>
          <a:p>
            <a:r>
              <a:rPr lang="en-IE" sz="1400" dirty="0"/>
              <a:t>       </a:t>
            </a:r>
            <a:r>
              <a:rPr lang="en-IE" sz="1400" b="1" dirty="0"/>
              <a:t> void *thread1( void *</a:t>
            </a:r>
            <a:r>
              <a:rPr lang="en-IE" sz="1400" b="1" dirty="0" err="1"/>
              <a:t>arg</a:t>
            </a:r>
            <a:r>
              <a:rPr lang="en-IE" sz="1400" b="1" dirty="0"/>
              <a:t> )</a:t>
            </a:r>
            <a:r>
              <a:rPr lang="en-IE" sz="1400" dirty="0"/>
              <a:t> {</a:t>
            </a:r>
          </a:p>
          <a:p>
            <a:r>
              <a:rPr lang="en-IE" sz="1400" dirty="0"/>
              <a:t>            </a:t>
            </a:r>
            <a:r>
              <a:rPr lang="en-IE" sz="1400" dirty="0" err="1"/>
              <a:t>sem_wait</a:t>
            </a:r>
            <a:r>
              <a:rPr lang="en-IE" sz="1400" dirty="0"/>
              <a:t>( &amp;sem1 );</a:t>
            </a:r>
          </a:p>
          <a:p>
            <a:r>
              <a:rPr lang="en-IE" sz="1400" dirty="0"/>
              <a:t>            </a:t>
            </a:r>
            <a:r>
              <a:rPr lang="en-IE" sz="1400" dirty="0" err="1"/>
              <a:t>printf</a:t>
            </a:r>
            <a:r>
              <a:rPr lang="en-IE" sz="1400" dirty="0"/>
              <a:t>( "I'm in thread 1, </a:t>
            </a:r>
            <a:r>
              <a:rPr lang="en-IE" sz="1400" dirty="0" err="1"/>
              <a:t>postin</a:t>
            </a:r>
            <a:r>
              <a:rPr lang="en-IE" sz="1400" dirty="0"/>
              <a:t> ur semaphores\n" );</a:t>
            </a:r>
          </a:p>
          <a:p>
            <a:r>
              <a:rPr lang="en-IE" sz="1400" dirty="0"/>
              <a:t>            </a:t>
            </a:r>
            <a:r>
              <a:rPr lang="en-IE" sz="1400" dirty="0" err="1"/>
              <a:t>sem_post</a:t>
            </a:r>
            <a:r>
              <a:rPr lang="en-IE" sz="1400" dirty="0"/>
              <a:t>( &amp;sem2 );</a:t>
            </a:r>
          </a:p>
          <a:p>
            <a:endParaRPr lang="en-IE" sz="1400" dirty="0"/>
          </a:p>
          <a:p>
            <a:r>
              <a:rPr lang="en-IE" sz="1400" dirty="0"/>
              <a:t>            </a:t>
            </a:r>
            <a:r>
              <a:rPr lang="en-IE" sz="1400" dirty="0" err="1"/>
              <a:t>pthread_exit</a:t>
            </a:r>
            <a:r>
              <a:rPr lang="en-IE" sz="1400" dirty="0"/>
              <a:t>( NULL );</a:t>
            </a:r>
          </a:p>
          <a:p>
            <a:r>
              <a:rPr lang="en-IE" sz="1400" dirty="0"/>
              <a:t>            return NULL;</a:t>
            </a:r>
          </a:p>
          <a:p>
            <a:r>
              <a:rPr lang="en-IE" sz="1400" dirty="0"/>
              <a:t>        }</a:t>
            </a:r>
          </a:p>
          <a:p>
            <a:endParaRPr lang="en-IE" sz="1400" dirty="0"/>
          </a:p>
          <a:p>
            <a:r>
              <a:rPr lang="en-IE" sz="1400" dirty="0"/>
              <a:t>        </a:t>
            </a:r>
            <a:r>
              <a:rPr lang="en-IE" sz="1400" b="1" dirty="0"/>
              <a:t>void *thread2( void *</a:t>
            </a:r>
            <a:r>
              <a:rPr lang="en-IE" sz="1400" b="1" dirty="0" err="1"/>
              <a:t>arg</a:t>
            </a:r>
            <a:r>
              <a:rPr lang="en-IE" sz="1400" b="1" dirty="0"/>
              <a:t> )</a:t>
            </a:r>
            <a:r>
              <a:rPr lang="en-IE" sz="1400" dirty="0"/>
              <a:t> {</a:t>
            </a:r>
          </a:p>
          <a:p>
            <a:r>
              <a:rPr lang="en-IE" sz="1400" dirty="0"/>
              <a:t>            </a:t>
            </a:r>
            <a:r>
              <a:rPr lang="en-IE" sz="1400" dirty="0" err="1"/>
              <a:t>sem_wait</a:t>
            </a:r>
            <a:r>
              <a:rPr lang="en-IE" sz="1400" dirty="0"/>
              <a:t>( &amp;sem2 );</a:t>
            </a:r>
          </a:p>
          <a:p>
            <a:r>
              <a:rPr lang="en-IE" sz="1400" dirty="0"/>
              <a:t>            </a:t>
            </a:r>
            <a:r>
              <a:rPr lang="en-IE" sz="1400" dirty="0" err="1"/>
              <a:t>printf</a:t>
            </a:r>
            <a:r>
              <a:rPr lang="en-IE" sz="1400" dirty="0"/>
              <a:t>( "I'm in thread 2, </a:t>
            </a:r>
            <a:r>
              <a:rPr lang="en-IE" sz="1400" dirty="0" err="1"/>
              <a:t>lol</a:t>
            </a:r>
            <a:r>
              <a:rPr lang="en-IE" sz="1400" dirty="0"/>
              <a:t>\n" );</a:t>
            </a:r>
          </a:p>
          <a:p>
            <a:endParaRPr lang="en-IE" sz="1400" dirty="0"/>
          </a:p>
          <a:p>
            <a:r>
              <a:rPr lang="en-IE" sz="1400" dirty="0"/>
              <a:t>            </a:t>
            </a:r>
            <a:r>
              <a:rPr lang="en-IE" sz="1400" dirty="0" err="1"/>
              <a:t>pthread_exit</a:t>
            </a:r>
            <a:r>
              <a:rPr lang="en-IE" sz="1400" dirty="0"/>
              <a:t>( NULL );</a:t>
            </a:r>
          </a:p>
          <a:p>
            <a:r>
              <a:rPr lang="en-IE" sz="1400" dirty="0"/>
              <a:t>            return NULL;</a:t>
            </a:r>
          </a:p>
          <a:p>
            <a:r>
              <a:rPr lang="en-IE" sz="1400" dirty="0"/>
              <a:t>        }</a:t>
            </a:r>
          </a:p>
        </p:txBody>
      </p:sp>
    </p:spTree>
    <p:extLst>
      <p:ext uri="{BB962C8B-B14F-4D97-AF65-F5344CB8AC3E}">
        <p14:creationId xmlns:p14="http://schemas.microsoft.com/office/powerpoint/2010/main" val="3725308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E" dirty="0" err="1"/>
              <a:t>Semaphore_example</a:t>
            </a:r>
            <a:r>
              <a:rPr lang="en-IE" dirty="0"/>
              <a:t> .c </a:t>
            </a:r>
          </a:p>
        </p:txBody>
      </p:sp>
      <p:pic>
        <p:nvPicPr>
          <p:cNvPr id="2" name="Content Placeholder 1"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363" y="1624526"/>
            <a:ext cx="6249273" cy="4020111"/>
          </a:xfrm>
        </p:spPr>
      </p:pic>
      <p:sp>
        <p:nvSpPr>
          <p:cNvPr id="5" name="Footer Placeholder 4"/>
          <p:cNvSpPr>
            <a:spLocks noGrp="1"/>
          </p:cNvSpPr>
          <p:nvPr>
            <p:ph type="ftr" sz="quarter" idx="10"/>
          </p:nvPr>
        </p:nvSpPr>
        <p:spPr/>
        <p:txBody>
          <a:bodyPr/>
          <a:lstStyle/>
          <a:p>
            <a:pPr>
              <a:defRPr/>
            </a:pPr>
            <a:r>
              <a:rPr lang="en-US"/>
              <a:t>Understanding Operating Systems</a:t>
            </a:r>
            <a:endParaRPr lang="en-US" dirty="0"/>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29</a:t>
            </a:fld>
            <a:endParaRPr lang="en-US" dirty="0"/>
          </a:p>
        </p:txBody>
      </p:sp>
    </p:spTree>
    <p:extLst>
      <p:ext uri="{BB962C8B-B14F-4D97-AF65-F5344CB8AC3E}">
        <p14:creationId xmlns:p14="http://schemas.microsoft.com/office/powerpoint/2010/main" val="188321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8847E55B-9068-4874-9305-4B401800975B}" type="slidenum">
              <a:rPr lang="en-IE" altLang="en-US"/>
              <a:pPr/>
              <a:t>3</a:t>
            </a:fld>
            <a:endParaRPr lang="en-IE" altLang="en-US"/>
          </a:p>
        </p:txBody>
      </p:sp>
      <p:sp>
        <p:nvSpPr>
          <p:cNvPr id="31746" name="Rectangle 2"/>
          <p:cNvSpPr>
            <a:spLocks noGrp="1" noChangeArrowheads="1"/>
          </p:cNvSpPr>
          <p:nvPr>
            <p:ph type="title"/>
          </p:nvPr>
        </p:nvSpPr>
        <p:spPr/>
        <p:txBody>
          <a:bodyPr/>
          <a:lstStyle/>
          <a:p>
            <a:r>
              <a:rPr lang="en-IE" altLang="en-US">
                <a:latin typeface="Times-Roman"/>
              </a:rPr>
              <a:t>Why Concurrency Control?</a:t>
            </a:r>
          </a:p>
        </p:txBody>
      </p:sp>
      <p:sp>
        <p:nvSpPr>
          <p:cNvPr id="31747" name="Rectangle 3"/>
          <p:cNvSpPr>
            <a:spLocks noGrp="1" noChangeArrowheads="1"/>
          </p:cNvSpPr>
          <p:nvPr>
            <p:ph type="body" idx="1"/>
          </p:nvPr>
        </p:nvSpPr>
        <p:spPr/>
        <p:txBody>
          <a:bodyPr/>
          <a:lstStyle/>
          <a:p>
            <a:r>
              <a:rPr lang="en-IE" altLang="en-US" dirty="0"/>
              <a:t>However, concurrent transaction need to be carefully synchronised to: </a:t>
            </a:r>
          </a:p>
          <a:p>
            <a:pPr lvl="1"/>
            <a:r>
              <a:rPr lang="en-IE" altLang="en-US" dirty="0"/>
              <a:t>to ensure the non interference or isolation property of concurrently executing transactions/processes.</a:t>
            </a:r>
          </a:p>
          <a:p>
            <a:pPr lvl="1"/>
            <a:r>
              <a:rPr lang="en-IE" altLang="en-US" dirty="0"/>
              <a:t>Which can result in the so called RACE (Lost update) problem</a:t>
            </a:r>
          </a:p>
          <a:p>
            <a:pPr lvl="1"/>
            <a:r>
              <a:rPr lang="en-IE" altLang="en-US" dirty="0"/>
              <a:t>This is achieved by protocols that employ </a:t>
            </a:r>
            <a:r>
              <a:rPr lang="en-IE" altLang="en-US" b="1" dirty="0"/>
              <a:t>locking</a:t>
            </a:r>
            <a:r>
              <a:rPr lang="en-IE" altLang="en-US" dirty="0"/>
              <a:t>, in which transactions/ process get exclusive access to a data item (critical region),</a:t>
            </a:r>
          </a:p>
          <a:p>
            <a:endParaRPr lang="en-IE" altLang="en-US" dirty="0"/>
          </a:p>
        </p:txBody>
      </p:sp>
    </p:spTree>
    <p:extLst>
      <p:ext uri="{BB962C8B-B14F-4D97-AF65-F5344CB8AC3E}">
        <p14:creationId xmlns:p14="http://schemas.microsoft.com/office/powerpoint/2010/main" val="642307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sz="3200" dirty="0"/>
              <a:t>Semaphore examples with/without </a:t>
            </a:r>
            <a:r>
              <a:rPr lang="en-IE" sz="3200" dirty="0" err="1"/>
              <a:t>mutex</a:t>
            </a:r>
            <a:r>
              <a:rPr lang="en-IE" sz="3200" dirty="0"/>
              <a:t>: </a:t>
            </a:r>
          </a:p>
        </p:txBody>
      </p:sp>
      <p:sp>
        <p:nvSpPr>
          <p:cNvPr id="9" name="Content Placeholder 8"/>
          <p:cNvSpPr>
            <a:spLocks noGrp="1"/>
          </p:cNvSpPr>
          <p:nvPr>
            <p:ph idx="1"/>
          </p:nvPr>
        </p:nvSpPr>
        <p:spPr>
          <a:xfrm>
            <a:off x="457200" y="1371600"/>
            <a:ext cx="8229600" cy="4525963"/>
          </a:xfrm>
        </p:spPr>
        <p:txBody>
          <a:bodyPr/>
          <a:lstStyle/>
          <a:p>
            <a:r>
              <a:rPr lang="en-IE" dirty="0"/>
              <a:t>A program using two threads to increment a global variable 10000. </a:t>
            </a:r>
          </a:p>
          <a:p>
            <a:r>
              <a:rPr lang="en-IE" dirty="0"/>
              <a:t>The </a:t>
            </a:r>
            <a:r>
              <a:rPr lang="en-IE" b="1" dirty="0" err="1"/>
              <a:t>badcnt.c</a:t>
            </a:r>
            <a:r>
              <a:rPr lang="en-IE" dirty="0"/>
              <a:t> does not use semaphores and the result is not always 10000 (This is due to the race problem)</a:t>
            </a:r>
          </a:p>
          <a:p>
            <a:endParaRPr lang="en-IE" dirty="0"/>
          </a:p>
          <a:p>
            <a:r>
              <a:rPr lang="en-IE" dirty="0"/>
              <a:t>The </a:t>
            </a:r>
            <a:r>
              <a:rPr lang="en-IE" b="1" dirty="0" err="1"/>
              <a:t>goodcnt.c</a:t>
            </a:r>
            <a:r>
              <a:rPr lang="en-IE" dirty="0"/>
              <a:t> uses semaphores to lock the variable while being update by either thread and thus prevents the race problem. In this case the result is always 10000  </a:t>
            </a:r>
          </a:p>
          <a:p>
            <a:r>
              <a:rPr lang="en-IE" dirty="0"/>
              <a:t>Run these two programs in the lab and ensure you understand what is happening</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30</a:t>
            </a:fld>
            <a:endParaRPr lang="en-US" dirty="0"/>
          </a:p>
        </p:txBody>
      </p:sp>
    </p:spTree>
    <p:extLst>
      <p:ext uri="{BB962C8B-B14F-4D97-AF65-F5344CB8AC3E}">
        <p14:creationId xmlns:p14="http://schemas.microsoft.com/office/powerpoint/2010/main" val="2624195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74638"/>
            <a:ext cx="8229600" cy="868362"/>
          </a:xfrm>
        </p:spPr>
        <p:txBody>
          <a:bodyPr/>
          <a:lstStyle/>
          <a:p>
            <a:r>
              <a:rPr lang="en-CA" dirty="0"/>
              <a:t>Process Cooperation</a:t>
            </a:r>
          </a:p>
        </p:txBody>
      </p:sp>
      <p:sp>
        <p:nvSpPr>
          <p:cNvPr id="33796" name="Rectangle 3"/>
          <p:cNvSpPr>
            <a:spLocks noGrp="1" noChangeArrowheads="1"/>
          </p:cNvSpPr>
          <p:nvPr>
            <p:ph type="body" idx="1"/>
          </p:nvPr>
        </p:nvSpPr>
        <p:spPr>
          <a:xfrm>
            <a:off x="457200" y="1112837"/>
            <a:ext cx="8229600" cy="4983163"/>
          </a:xfrm>
        </p:spPr>
        <p:txBody>
          <a:bodyPr/>
          <a:lstStyle/>
          <a:p>
            <a:r>
              <a:rPr lang="en-CA" dirty="0"/>
              <a:t>Several processes work together to complete common</a:t>
            </a:r>
            <a:r>
              <a:rPr lang="en-US" dirty="0"/>
              <a:t> task</a:t>
            </a:r>
          </a:p>
          <a:p>
            <a:r>
              <a:rPr lang="en-CA" dirty="0"/>
              <a:t>Each case requires</a:t>
            </a:r>
          </a:p>
          <a:p>
            <a:pPr lvl="1"/>
            <a:r>
              <a:rPr lang="en-CA" i="1" dirty="0"/>
              <a:t>Mutual exclusion and synchronization</a:t>
            </a:r>
            <a:endParaRPr lang="en-US" i="1" dirty="0"/>
          </a:p>
          <a:p>
            <a:endParaRPr lang="en-US" dirty="0"/>
          </a:p>
          <a:p>
            <a:r>
              <a:rPr lang="en-US" dirty="0"/>
              <a:t>Classical Example</a:t>
            </a:r>
          </a:p>
          <a:p>
            <a:pPr marL="914400" lvl="1" indent="-457200">
              <a:buFont typeface="+mj-lt"/>
              <a:buAutoNum type="arabicPeriod"/>
            </a:pPr>
            <a:r>
              <a:rPr lang="en-CA" dirty="0"/>
              <a:t>Producers and consumers problem</a:t>
            </a:r>
          </a:p>
          <a:p>
            <a:endParaRPr lang="en-CA" dirty="0"/>
          </a:p>
          <a:p>
            <a:r>
              <a:rPr lang="en-CA" dirty="0"/>
              <a:t>Is implemented using semaphores</a:t>
            </a:r>
          </a:p>
          <a:p>
            <a:r>
              <a:rPr lang="en-CA" dirty="0"/>
              <a:t>Used to “even out” speed differences between producers (e.g. PC) and consumers (e.g. printers)</a:t>
            </a:r>
          </a:p>
        </p:txBody>
      </p:sp>
      <p:sp>
        <p:nvSpPr>
          <p:cNvPr id="3379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Understanding Operating Systems</a:t>
            </a:r>
            <a:endParaRPr lang="en-US"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a:xfrm>
            <a:off x="457200" y="274638"/>
            <a:ext cx="8229600" cy="792162"/>
          </a:xfrm>
        </p:spPr>
        <p:txBody>
          <a:bodyPr/>
          <a:lstStyle/>
          <a:p>
            <a:pPr eaLnBrk="1" hangingPunct="1"/>
            <a:r>
              <a:rPr lang="en-CA" dirty="0"/>
              <a:t>Producers and Consumers</a:t>
            </a:r>
          </a:p>
        </p:txBody>
      </p:sp>
      <p:sp>
        <p:nvSpPr>
          <p:cNvPr id="34820" name="Rectangle 5"/>
          <p:cNvSpPr>
            <a:spLocks noGrp="1" noChangeArrowheads="1"/>
          </p:cNvSpPr>
          <p:nvPr>
            <p:ph type="body" idx="1"/>
          </p:nvPr>
        </p:nvSpPr>
        <p:spPr>
          <a:xfrm>
            <a:off x="457200" y="1066800"/>
            <a:ext cx="8229600" cy="5181600"/>
          </a:xfrm>
        </p:spPr>
        <p:txBody>
          <a:bodyPr/>
          <a:lstStyle/>
          <a:p>
            <a:pPr eaLnBrk="1" hangingPunct="1"/>
            <a:r>
              <a:rPr lang="en-US" dirty="0"/>
              <a:t>One</a:t>
            </a:r>
            <a:r>
              <a:rPr lang="en-CA" dirty="0"/>
              <a:t> process </a:t>
            </a:r>
            <a:r>
              <a:rPr lang="en-CA" b="1" dirty="0"/>
              <a:t>produces</a:t>
            </a:r>
            <a:r>
              <a:rPr lang="en-US" b="1" dirty="0"/>
              <a:t> </a:t>
            </a:r>
            <a:r>
              <a:rPr lang="en-CA" b="1" dirty="0"/>
              <a:t>data</a:t>
            </a:r>
          </a:p>
          <a:p>
            <a:pPr eaLnBrk="1" hangingPunct="1"/>
            <a:r>
              <a:rPr lang="en-CA" dirty="0"/>
              <a:t>Another process “later” </a:t>
            </a:r>
            <a:r>
              <a:rPr lang="en-CA" b="1" dirty="0"/>
              <a:t>consumes data</a:t>
            </a:r>
          </a:p>
          <a:p>
            <a:pPr eaLnBrk="1" hangingPunct="1"/>
            <a:r>
              <a:rPr lang="en-CA" dirty="0"/>
              <a:t>Requires a </a:t>
            </a:r>
            <a:r>
              <a:rPr lang="en-CA" b="1" dirty="0"/>
              <a:t>bounded buffer</a:t>
            </a:r>
            <a:r>
              <a:rPr lang="en-CA" dirty="0"/>
              <a:t> to control differences in “speed” between both processes. </a:t>
            </a:r>
            <a:endParaRPr lang="en-US" dirty="0"/>
          </a:p>
          <a:p>
            <a:pPr eaLnBrk="1" hangingPunct="1"/>
            <a:endParaRPr lang="en-US" dirty="0"/>
          </a:p>
          <a:p>
            <a:pPr eaLnBrk="1" hangingPunct="1"/>
            <a:r>
              <a:rPr lang="en-US" dirty="0"/>
              <a:t>Example: CPU (producer) and printer buffer (consumer)</a:t>
            </a:r>
          </a:p>
          <a:p>
            <a:pPr lvl="1" eaLnBrk="1" hangingPunct="1"/>
            <a:r>
              <a:rPr lang="en-US" dirty="0"/>
              <a:t>Delay producer if the “printer” buffer is full</a:t>
            </a:r>
          </a:p>
          <a:p>
            <a:pPr lvl="1" eaLnBrk="1" hangingPunct="1"/>
            <a:r>
              <a:rPr lang="en-US" dirty="0"/>
              <a:t>Delay consumer: if buffer empty</a:t>
            </a:r>
          </a:p>
          <a:p>
            <a:pPr lvl="1" eaLnBrk="1" hangingPunct="1"/>
            <a:r>
              <a:rPr lang="en-US" dirty="0"/>
              <a:t>Mutual exclusion to bounded buffer (can only add or remove from buffer at any one time)</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0"/>
          </p:nvPr>
        </p:nvSpPr>
        <p:spPr/>
        <p:txBody>
          <a:bodyPr/>
          <a:lstStyle/>
          <a:p>
            <a:r>
              <a:rPr lang="en-GB" altLang="en-US" dirty="0"/>
              <a:t>Copyright </a:t>
            </a:r>
            <a:r>
              <a:rPr lang="en-US" altLang="en-US" dirty="0">
                <a:cs typeface="Arial" charset="0"/>
              </a:rPr>
              <a:t>© John English 2004</a:t>
            </a:r>
          </a:p>
        </p:txBody>
      </p:sp>
      <p:sp>
        <p:nvSpPr>
          <p:cNvPr id="28" name="Slide Number Placeholder 27"/>
          <p:cNvSpPr>
            <a:spLocks noGrp="1"/>
          </p:cNvSpPr>
          <p:nvPr>
            <p:ph type="sldNum" sz="quarter" idx="11"/>
          </p:nvPr>
        </p:nvSpPr>
        <p:spPr/>
        <p:txBody>
          <a:bodyPr/>
          <a:lstStyle/>
          <a:p>
            <a:fld id="{4351ABA9-DD9F-44AB-A667-EA1C3B671AE3}" type="slidenum">
              <a:rPr lang="en-GB" altLang="en-US"/>
              <a:pPr/>
              <a:t>33</a:t>
            </a:fld>
            <a:endParaRPr lang="en-GB" altLang="en-US"/>
          </a:p>
        </p:txBody>
      </p:sp>
      <p:sp>
        <p:nvSpPr>
          <p:cNvPr id="141314" name="Rectangle 2"/>
          <p:cNvSpPr>
            <a:spLocks noGrp="1" noChangeArrowheads="1"/>
          </p:cNvSpPr>
          <p:nvPr>
            <p:ph type="title"/>
          </p:nvPr>
        </p:nvSpPr>
        <p:spPr/>
        <p:txBody>
          <a:bodyPr/>
          <a:lstStyle/>
          <a:p>
            <a:r>
              <a:rPr lang="en-GB" altLang="en-US"/>
              <a:t>Bounded buffers</a:t>
            </a:r>
          </a:p>
        </p:txBody>
      </p:sp>
      <p:sp>
        <p:nvSpPr>
          <p:cNvPr id="141315" name="Rectangle 3"/>
          <p:cNvSpPr>
            <a:spLocks noGrp="1" noChangeArrowheads="1"/>
          </p:cNvSpPr>
          <p:nvPr>
            <p:ph type="body" idx="1"/>
          </p:nvPr>
        </p:nvSpPr>
        <p:spPr/>
        <p:txBody>
          <a:bodyPr/>
          <a:lstStyle/>
          <a:p>
            <a:r>
              <a:rPr lang="en-GB" altLang="en-US"/>
              <a:t>Producer threads produce values, consumer threads consume them</a:t>
            </a:r>
          </a:p>
          <a:p>
            <a:r>
              <a:rPr lang="en-GB" altLang="en-US"/>
              <a:t>Bounded buffer can hold up to N items</a:t>
            </a:r>
          </a:p>
          <a:p>
            <a:pPr lvl="1"/>
            <a:r>
              <a:rPr lang="en-GB" altLang="en-US"/>
              <a:t>used to even out speed differences between producers and consumers</a:t>
            </a:r>
          </a:p>
        </p:txBody>
      </p:sp>
      <p:grpSp>
        <p:nvGrpSpPr>
          <p:cNvPr id="141340" name="Group 28"/>
          <p:cNvGrpSpPr>
            <a:grpSpLocks noChangeAspect="1"/>
          </p:cNvGrpSpPr>
          <p:nvPr/>
        </p:nvGrpSpPr>
        <p:grpSpPr bwMode="auto">
          <a:xfrm>
            <a:off x="1187450" y="3933825"/>
            <a:ext cx="6048375" cy="2154238"/>
            <a:chOff x="1801" y="4572"/>
            <a:chExt cx="7106" cy="2507"/>
          </a:xfrm>
        </p:grpSpPr>
        <p:sp>
          <p:nvSpPr>
            <p:cNvPr id="141341" name="AutoShape 29"/>
            <p:cNvSpPr>
              <a:spLocks noChangeAspect="1" noChangeArrowheads="1"/>
            </p:cNvSpPr>
            <p:nvPr/>
          </p:nvSpPr>
          <p:spPr bwMode="auto">
            <a:xfrm>
              <a:off x="1801" y="4572"/>
              <a:ext cx="7106" cy="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41342" name="Rectangle 30"/>
            <p:cNvSpPr>
              <a:spLocks noChangeArrowheads="1"/>
            </p:cNvSpPr>
            <p:nvPr/>
          </p:nvSpPr>
          <p:spPr bwMode="auto">
            <a:xfrm>
              <a:off x="2985"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3" name="Rectangle 31"/>
            <p:cNvSpPr>
              <a:spLocks noChangeArrowheads="1"/>
            </p:cNvSpPr>
            <p:nvPr/>
          </p:nvSpPr>
          <p:spPr bwMode="auto">
            <a:xfrm>
              <a:off x="3380"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4" name="Rectangle 32"/>
            <p:cNvSpPr>
              <a:spLocks noChangeArrowheads="1"/>
            </p:cNvSpPr>
            <p:nvPr/>
          </p:nvSpPr>
          <p:spPr bwMode="auto">
            <a:xfrm>
              <a:off x="3775"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5" name="Rectangle 33"/>
            <p:cNvSpPr>
              <a:spLocks noChangeArrowheads="1"/>
            </p:cNvSpPr>
            <p:nvPr/>
          </p:nvSpPr>
          <p:spPr bwMode="auto">
            <a:xfrm>
              <a:off x="4170" y="5941"/>
              <a:ext cx="394" cy="391"/>
            </a:xfrm>
            <a:prstGeom prst="rect">
              <a:avLst/>
            </a:prstGeom>
            <a:solidFill>
              <a:srgbClr val="C0C0C0"/>
            </a:solidFill>
            <a:ln w="9525">
              <a:solidFill>
                <a:srgbClr val="000000"/>
              </a:solidFill>
              <a:miter lim="800000"/>
              <a:headEnd/>
              <a:tailEnd/>
            </a:ln>
          </p:spPr>
          <p:txBody>
            <a:bodyPr/>
            <a:lstStyle/>
            <a:p>
              <a:endParaRPr lang="en-IE"/>
            </a:p>
          </p:txBody>
        </p:sp>
        <p:sp>
          <p:nvSpPr>
            <p:cNvPr id="141346" name="Rectangle 34"/>
            <p:cNvSpPr>
              <a:spLocks noChangeArrowheads="1"/>
            </p:cNvSpPr>
            <p:nvPr/>
          </p:nvSpPr>
          <p:spPr bwMode="auto">
            <a:xfrm>
              <a:off x="4564"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7" name="Rectangle 35"/>
            <p:cNvSpPr>
              <a:spLocks noChangeArrowheads="1"/>
            </p:cNvSpPr>
            <p:nvPr/>
          </p:nvSpPr>
          <p:spPr bwMode="auto">
            <a:xfrm>
              <a:off x="4959"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8" name="Rectangle 36"/>
            <p:cNvSpPr>
              <a:spLocks noChangeArrowheads="1"/>
            </p:cNvSpPr>
            <p:nvPr/>
          </p:nvSpPr>
          <p:spPr bwMode="auto">
            <a:xfrm>
              <a:off x="5354"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9" name="Rectangle 37"/>
            <p:cNvSpPr>
              <a:spLocks noChangeArrowheads="1"/>
            </p:cNvSpPr>
            <p:nvPr/>
          </p:nvSpPr>
          <p:spPr bwMode="auto">
            <a:xfrm>
              <a:off x="5749"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50" name="Rectangle 38"/>
            <p:cNvSpPr>
              <a:spLocks noChangeArrowheads="1"/>
            </p:cNvSpPr>
            <p:nvPr/>
          </p:nvSpPr>
          <p:spPr bwMode="auto">
            <a:xfrm>
              <a:off x="6144" y="5941"/>
              <a:ext cx="394" cy="391"/>
            </a:xfrm>
            <a:prstGeom prst="rect">
              <a:avLst/>
            </a:prstGeom>
            <a:solidFill>
              <a:srgbClr val="FFFFFF"/>
            </a:solidFill>
            <a:ln w="9525">
              <a:solidFill>
                <a:srgbClr val="000000"/>
              </a:solidFill>
              <a:miter lim="800000"/>
              <a:headEnd/>
              <a:tailEnd/>
            </a:ln>
          </p:spPr>
          <p:txBody>
            <a:bodyPr/>
            <a:lstStyle/>
            <a:p>
              <a:endParaRPr lang="en-IE"/>
            </a:p>
          </p:txBody>
        </p:sp>
        <p:sp>
          <p:nvSpPr>
            <p:cNvPr id="141351" name="Rectangle 39"/>
            <p:cNvSpPr>
              <a:spLocks noChangeArrowheads="1"/>
            </p:cNvSpPr>
            <p:nvPr/>
          </p:nvSpPr>
          <p:spPr bwMode="auto">
            <a:xfrm>
              <a:off x="6538"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2" name="Rectangle 40"/>
            <p:cNvSpPr>
              <a:spLocks noChangeArrowheads="1"/>
            </p:cNvSpPr>
            <p:nvPr/>
          </p:nvSpPr>
          <p:spPr bwMode="auto">
            <a:xfrm>
              <a:off x="6933"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3" name="Rectangle 41"/>
            <p:cNvSpPr>
              <a:spLocks noChangeArrowheads="1"/>
            </p:cNvSpPr>
            <p:nvPr/>
          </p:nvSpPr>
          <p:spPr bwMode="auto">
            <a:xfrm>
              <a:off x="7328"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4" name="Text Box 42"/>
            <p:cNvSpPr txBox="1">
              <a:spLocks noChangeArrowheads="1"/>
            </p:cNvSpPr>
            <p:nvPr/>
          </p:nvSpPr>
          <p:spPr bwMode="auto">
            <a:xfrm>
              <a:off x="3003" y="4902"/>
              <a:ext cx="138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solidFill>
                    <a:srgbClr val="000000"/>
                  </a:solidFill>
                </a:rPr>
                <a:t>Next item to be read</a:t>
              </a:r>
              <a:endParaRPr lang="en-GB" altLang="en-US" dirty="0"/>
            </a:p>
          </p:txBody>
        </p:sp>
        <p:sp>
          <p:nvSpPr>
            <p:cNvPr id="141355" name="Text Box 43"/>
            <p:cNvSpPr txBox="1">
              <a:spLocks noChangeArrowheads="1"/>
            </p:cNvSpPr>
            <p:nvPr/>
          </p:nvSpPr>
          <p:spPr bwMode="auto">
            <a:xfrm>
              <a:off x="6341" y="5071"/>
              <a:ext cx="1802" cy="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Next space to be written to</a:t>
              </a:r>
              <a:endParaRPr lang="en-GB" altLang="en-US"/>
            </a:p>
          </p:txBody>
        </p:sp>
        <p:sp>
          <p:nvSpPr>
            <p:cNvPr id="141356" name="Line 44"/>
            <p:cNvSpPr>
              <a:spLocks noChangeShapeType="1"/>
            </p:cNvSpPr>
            <p:nvPr/>
          </p:nvSpPr>
          <p:spPr bwMode="auto">
            <a:xfrm flipH="1">
              <a:off x="6341" y="5745"/>
              <a:ext cx="197" cy="1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1357" name="Line 45"/>
            <p:cNvSpPr>
              <a:spLocks noChangeShapeType="1"/>
            </p:cNvSpPr>
            <p:nvPr/>
          </p:nvSpPr>
          <p:spPr bwMode="auto">
            <a:xfrm>
              <a:off x="3972" y="5550"/>
              <a:ext cx="395" cy="3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1358" name="Line 46"/>
            <p:cNvSpPr>
              <a:spLocks noChangeShapeType="1"/>
            </p:cNvSpPr>
            <p:nvPr/>
          </p:nvSpPr>
          <p:spPr bwMode="auto">
            <a:xfrm>
              <a:off x="7723" y="6136"/>
              <a:ext cx="3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59" name="Line 47"/>
            <p:cNvSpPr>
              <a:spLocks noChangeShapeType="1"/>
            </p:cNvSpPr>
            <p:nvPr/>
          </p:nvSpPr>
          <p:spPr bwMode="auto">
            <a:xfrm>
              <a:off x="8117" y="6136"/>
              <a:ext cx="0"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0" name="Line 48"/>
            <p:cNvSpPr>
              <a:spLocks noChangeShapeType="1"/>
            </p:cNvSpPr>
            <p:nvPr/>
          </p:nvSpPr>
          <p:spPr bwMode="auto">
            <a:xfrm flipH="1">
              <a:off x="2591" y="6723"/>
              <a:ext cx="55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1" name="Line 49"/>
            <p:cNvSpPr>
              <a:spLocks noChangeShapeType="1"/>
            </p:cNvSpPr>
            <p:nvPr/>
          </p:nvSpPr>
          <p:spPr bwMode="auto">
            <a:xfrm flipV="1">
              <a:off x="2591" y="6136"/>
              <a:ext cx="0"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2" name="Line 50"/>
            <p:cNvSpPr>
              <a:spLocks noChangeShapeType="1"/>
            </p:cNvSpPr>
            <p:nvPr/>
          </p:nvSpPr>
          <p:spPr bwMode="auto">
            <a:xfrm>
              <a:off x="2591" y="6136"/>
              <a:ext cx="3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grpSp>
    </p:spTree>
    <p:extLst>
      <p:ext uri="{BB962C8B-B14F-4D97-AF65-F5344CB8AC3E}">
        <p14:creationId xmlns:p14="http://schemas.microsoft.com/office/powerpoint/2010/main" val="158075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CA"/>
              <a:t>Producers and Consumers </a:t>
            </a:r>
            <a:r>
              <a:rPr lang="en-US"/>
              <a:t>(cont'd.)</a:t>
            </a:r>
            <a:endParaRPr lang="en-CA"/>
          </a:p>
        </p:txBody>
      </p:sp>
      <p:sp>
        <p:nvSpPr>
          <p:cNvPr id="39939" name="Rectangle 3"/>
          <p:cNvSpPr>
            <a:spLocks noGrp="1" noChangeArrowheads="1"/>
          </p:cNvSpPr>
          <p:nvPr>
            <p:ph type="body" idx="1"/>
          </p:nvPr>
        </p:nvSpPr>
        <p:spPr>
          <a:xfrm>
            <a:off x="457200" y="1371600"/>
            <a:ext cx="8229600" cy="5257800"/>
          </a:xfrm>
        </p:spPr>
        <p:txBody>
          <a:bodyPr/>
          <a:lstStyle/>
          <a:p>
            <a:pPr lvl="1" eaLnBrk="1" hangingPunct="1"/>
            <a:r>
              <a:rPr lang="en-CA" dirty="0"/>
              <a:t>Initialise Variables</a:t>
            </a:r>
            <a:endParaRPr lang="en-CA" b="1" dirty="0"/>
          </a:p>
          <a:p>
            <a:pPr lvl="2" eaLnBrk="1" hangingPunct="1">
              <a:buFontTx/>
              <a:buNone/>
            </a:pPr>
            <a:r>
              <a:rPr lang="en-CA" dirty="0">
                <a:latin typeface="Courier New" pitchFamily="49" charset="0"/>
              </a:rPr>
              <a:t>empty: = n; full: = 0; </a:t>
            </a:r>
            <a:r>
              <a:rPr lang="en-CA" dirty="0" err="1">
                <a:latin typeface="Courier New" pitchFamily="49" charset="0"/>
              </a:rPr>
              <a:t>mutex</a:t>
            </a:r>
            <a:r>
              <a:rPr lang="en-CA" dirty="0">
                <a:latin typeface="Courier New" pitchFamily="49" charset="0"/>
              </a:rPr>
              <a:t>: = 1</a:t>
            </a:r>
          </a:p>
          <a:p>
            <a:pPr lvl="1" eaLnBrk="1" hangingPunct="1"/>
            <a:r>
              <a:rPr lang="en-CA" dirty="0"/>
              <a:t>Producers  Algorithm: </a:t>
            </a:r>
          </a:p>
          <a:p>
            <a:pPr lvl="1" eaLnBrk="1" hangingPunct="1"/>
            <a:r>
              <a:rPr lang="en-CA" dirty="0">
                <a:latin typeface="Courier New" pitchFamily="49" charset="0"/>
              </a:rPr>
              <a:t>{</a:t>
            </a:r>
            <a:r>
              <a:rPr lang="en-CA" b="1" dirty="0">
                <a:latin typeface="Courier New" pitchFamily="49" charset="0"/>
              </a:rPr>
              <a:t>P x &gt; 0; x = x - 1</a:t>
            </a:r>
            <a:r>
              <a:rPr lang="en-CA" dirty="0">
                <a:latin typeface="Courier New" pitchFamily="49" charset="0"/>
              </a:rPr>
              <a:t>); (</a:t>
            </a:r>
            <a:r>
              <a:rPr lang="en-IE" b="1" dirty="0">
                <a:latin typeface="Courier New" pitchFamily="49" charset="0"/>
              </a:rPr>
              <a:t>V  x = x + 1}</a:t>
            </a:r>
          </a:p>
          <a:p>
            <a:pPr lvl="2" eaLnBrk="1" hangingPunct="1">
              <a:buFontTx/>
              <a:buNone/>
            </a:pPr>
            <a:endParaRPr lang="en-CA" dirty="0">
              <a:latin typeface="Courier New" pitchFamily="49" charset="0"/>
            </a:endParaRPr>
          </a:p>
        </p:txBody>
      </p:sp>
      <p:sp>
        <p:nvSpPr>
          <p:cNvPr id="39940" name="Slide Number Placeholder 4"/>
          <p:cNvSpPr>
            <a:spLocks noGrp="1"/>
          </p:cNvSpPr>
          <p:nvPr>
            <p:ph type="sldNum" sz="quarter" idx="11"/>
          </p:nvPr>
        </p:nvSpPr>
        <p:spPr>
          <a:noFill/>
        </p:spPr>
        <p:txBody>
          <a:bodyPr/>
          <a:lstStyle/>
          <a:p>
            <a:fld id="{675167F7-A12E-4592-A407-E3C65E2C6B96}" type="slidenum">
              <a:rPr lang="en-US" smtClean="0"/>
              <a:pPr/>
              <a:t>34</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660861883"/>
              </p:ext>
            </p:extLst>
          </p:nvPr>
        </p:nvGraphicFramePr>
        <p:xfrm>
          <a:off x="990600" y="3200400"/>
          <a:ext cx="7315200" cy="3337560"/>
        </p:xfrm>
        <a:graphic>
          <a:graphicData uri="http://schemas.openxmlformats.org/drawingml/2006/table">
            <a:tbl>
              <a:tblPr firstRow="1" bandRow="1">
                <a:tableStyleId>{5C22544A-7EE6-4342-B048-85BDC9FD1C3A}</a:tableStyleId>
              </a:tblPr>
              <a:tblGrid>
                <a:gridCol w="3820160">
                  <a:extLst>
                    <a:ext uri="{9D8B030D-6E8A-4147-A177-3AD203B41FA5}">
                      <a16:colId xmlns:a16="http://schemas.microsoft.com/office/drawing/2014/main" val="20000"/>
                    </a:ext>
                  </a:extLst>
                </a:gridCol>
                <a:gridCol w="3495040">
                  <a:extLst>
                    <a:ext uri="{9D8B030D-6E8A-4147-A177-3AD203B41FA5}">
                      <a16:colId xmlns:a16="http://schemas.microsoft.com/office/drawing/2014/main" val="20001"/>
                    </a:ext>
                  </a:extLst>
                </a:gridCol>
              </a:tblGrid>
              <a:tr h="370840">
                <a:tc>
                  <a:txBody>
                    <a:bodyPr/>
                    <a:lstStyle/>
                    <a:p>
                      <a:r>
                        <a:rPr lang="en-IE" dirty="0"/>
                        <a:t>Producer  algorithm </a:t>
                      </a:r>
                    </a:p>
                  </a:txBody>
                  <a:tcPr/>
                </a:tc>
                <a:tc>
                  <a:txBody>
                    <a:bodyPr/>
                    <a:lstStyle/>
                    <a:p>
                      <a:r>
                        <a:rPr lang="en-IE" dirty="0"/>
                        <a:t>Consumer Algorithm</a:t>
                      </a:r>
                    </a:p>
                  </a:txBody>
                  <a:tcPr/>
                </a:tc>
                <a:extLst>
                  <a:ext uri="{0D108BD9-81ED-4DB2-BD59-A6C34878D82A}">
                    <a16:rowId xmlns:a16="http://schemas.microsoft.com/office/drawing/2014/main" val="10000"/>
                  </a:ext>
                </a:extLst>
              </a:tr>
              <a:tr h="370840">
                <a:tc>
                  <a:txBody>
                    <a:bodyPr/>
                    <a:lstStyle/>
                    <a:p>
                      <a:r>
                        <a:rPr lang="en-IE" dirty="0"/>
                        <a:t>Produce data</a:t>
                      </a:r>
                    </a:p>
                  </a:txBody>
                  <a:tcPr/>
                </a:tc>
                <a:tc>
                  <a:txBody>
                    <a:bodyPr/>
                    <a:lstStyle/>
                    <a:p>
                      <a:r>
                        <a:rPr lang="en-CA" dirty="0">
                          <a:latin typeface="Courier New" pitchFamily="49" charset="0"/>
                        </a:rPr>
                        <a:t>P(</a:t>
                      </a:r>
                      <a:r>
                        <a:rPr lang="en-CA" dirty="0" err="1">
                          <a:latin typeface="Courier New" pitchFamily="49" charset="0"/>
                        </a:rPr>
                        <a:t>mutex</a:t>
                      </a:r>
                      <a:r>
                        <a:rPr lang="en-CA" dirty="0">
                          <a:latin typeface="Courier New" pitchFamily="49" charset="0"/>
                        </a:rPr>
                        <a:t>)</a:t>
                      </a:r>
                      <a:endParaRPr lang="en-IE" dirty="0"/>
                    </a:p>
                  </a:txBody>
                  <a:tcPr/>
                </a:tc>
                <a:extLst>
                  <a:ext uri="{0D108BD9-81ED-4DB2-BD59-A6C34878D82A}">
                    <a16:rowId xmlns:a16="http://schemas.microsoft.com/office/drawing/2014/main" val="10001"/>
                  </a:ext>
                </a:extLst>
              </a:tr>
              <a:tr h="370840">
                <a:tc>
                  <a:txBody>
                    <a:bodyPr/>
                    <a:lstStyle/>
                    <a:p>
                      <a:r>
                        <a:rPr lang="en-CA" dirty="0">
                          <a:latin typeface="Courier New" pitchFamily="49" charset="0"/>
                        </a:rPr>
                        <a:t>P(</a:t>
                      </a:r>
                      <a:r>
                        <a:rPr lang="en-CA" dirty="0" err="1">
                          <a:latin typeface="Courier New" pitchFamily="49" charset="0"/>
                        </a:rPr>
                        <a:t>mutex</a:t>
                      </a:r>
                      <a:r>
                        <a:rPr lang="en-CA" dirty="0">
                          <a:latin typeface="Courier New" pitchFamily="49" charset="0"/>
                        </a:rPr>
                        <a:t>)</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a:latin typeface="Courier New" pitchFamily="49" charset="0"/>
                        </a:rPr>
                        <a:t>P(full)</a:t>
                      </a:r>
                      <a:endParaRPr lang="en-IE" dirty="0"/>
                    </a:p>
                  </a:txBody>
                  <a:tcPr/>
                </a:tc>
                <a:extLst>
                  <a:ext uri="{0D108BD9-81ED-4DB2-BD59-A6C34878D82A}">
                    <a16:rowId xmlns:a16="http://schemas.microsoft.com/office/drawing/2014/main" val="10002"/>
                  </a:ext>
                </a:extLst>
              </a:tr>
              <a:tr h="370840">
                <a:tc>
                  <a:txBody>
                    <a:bodyPr/>
                    <a:lstStyle/>
                    <a:p>
                      <a:r>
                        <a:rPr lang="en-CA" dirty="0">
                          <a:latin typeface="Courier New" pitchFamily="49" charset="0"/>
                        </a:rPr>
                        <a:t>P(empty)</a:t>
                      </a:r>
                      <a:endParaRPr lang="en-IE" dirty="0"/>
                    </a:p>
                  </a:txBody>
                  <a:tcPr/>
                </a:tc>
                <a:tc>
                  <a:txBody>
                    <a:bodyPr/>
                    <a:lstStyle/>
                    <a:p>
                      <a:r>
                        <a:rPr lang="en-CA" dirty="0">
                          <a:latin typeface="Courier New" pitchFamily="49" charset="0"/>
                        </a:rPr>
                        <a:t>#</a:t>
                      </a:r>
                      <a:r>
                        <a:rPr lang="en-CA" baseline="0" dirty="0">
                          <a:latin typeface="Courier New" pitchFamily="49" charset="0"/>
                        </a:rPr>
                        <a:t> </a:t>
                      </a:r>
                      <a:r>
                        <a:rPr lang="en-CA" dirty="0">
                          <a:latin typeface="Courier New" pitchFamily="49" charset="0"/>
                        </a:rPr>
                        <a:t>BEGIN CRITICAL REGION</a:t>
                      </a:r>
                      <a:endParaRPr lang="en-IE" dirty="0"/>
                    </a:p>
                  </a:txBody>
                  <a:tcPr/>
                </a:tc>
                <a:extLst>
                  <a:ext uri="{0D108BD9-81ED-4DB2-BD59-A6C34878D82A}">
                    <a16:rowId xmlns:a16="http://schemas.microsoft.com/office/drawing/2014/main" val="10003"/>
                  </a:ext>
                </a:extLst>
              </a:tr>
              <a:tr h="370840">
                <a:tc>
                  <a:txBody>
                    <a:bodyPr/>
                    <a:lstStyle/>
                    <a:p>
                      <a:r>
                        <a:rPr lang="en-CA" dirty="0">
                          <a:latin typeface="Courier New" pitchFamily="49" charset="0"/>
                        </a:rPr>
                        <a:t>#begin critical region</a:t>
                      </a:r>
                      <a:endParaRPr lang="en-IE" dirty="0"/>
                    </a:p>
                  </a:txBody>
                  <a:tcPr/>
                </a:tc>
                <a:tc>
                  <a:txBody>
                    <a:bodyPr/>
                    <a:lstStyle/>
                    <a:p>
                      <a:r>
                        <a:rPr lang="en-US" i="1" dirty="0">
                          <a:latin typeface="Courier New" pitchFamily="49" charset="0"/>
                        </a:rPr>
                        <a:t>read item from buffer</a:t>
                      </a:r>
                      <a:endParaRPr lang="en-IE" i="1" dirty="0"/>
                    </a:p>
                  </a:txBody>
                  <a:tcPr/>
                </a:tc>
                <a:extLst>
                  <a:ext uri="{0D108BD9-81ED-4DB2-BD59-A6C34878D82A}">
                    <a16:rowId xmlns:a16="http://schemas.microsoft.com/office/drawing/2014/main" val="10004"/>
                  </a:ext>
                </a:extLst>
              </a:tr>
              <a:tr h="370840">
                <a:tc>
                  <a:txBody>
                    <a:bodyPr/>
                    <a:lstStyle/>
                    <a:p>
                      <a:r>
                        <a:rPr lang="en-US" i="1" dirty="0">
                          <a:latin typeface="Courier New" pitchFamily="49" charset="0"/>
                        </a:rPr>
                        <a:t>write item into buffer</a:t>
                      </a:r>
                      <a:endParaRPr lang="en-IE" i="1" dirty="0"/>
                    </a:p>
                  </a:txBody>
                  <a:tcPr/>
                </a:tc>
                <a:tc>
                  <a:txBody>
                    <a:bodyPr/>
                    <a:lstStyle/>
                    <a:p>
                      <a:r>
                        <a:rPr lang="en-IE" dirty="0">
                          <a:latin typeface="Courier New" pitchFamily="49" charset="0"/>
                        </a:rPr>
                        <a:t>V(</a:t>
                      </a:r>
                      <a:r>
                        <a:rPr lang="en-IE" dirty="0" err="1">
                          <a:latin typeface="Courier New" pitchFamily="49" charset="0"/>
                        </a:rPr>
                        <a:t>mutex</a:t>
                      </a:r>
                      <a:r>
                        <a:rPr lang="en-IE" dirty="0">
                          <a:latin typeface="Courier New" pitchFamily="49" charset="0"/>
                        </a:rPr>
                        <a:t>)</a:t>
                      </a:r>
                      <a:endParaRPr lang="en-IE" dirty="0"/>
                    </a:p>
                  </a:txBody>
                  <a:tcPr/>
                </a:tc>
                <a:extLst>
                  <a:ext uri="{0D108BD9-81ED-4DB2-BD59-A6C34878D82A}">
                    <a16:rowId xmlns:a16="http://schemas.microsoft.com/office/drawing/2014/main" val="10005"/>
                  </a:ext>
                </a:extLst>
              </a:tr>
              <a:tr h="370840">
                <a:tc>
                  <a:txBody>
                    <a:bodyPr/>
                    <a:lstStyle/>
                    <a:p>
                      <a:r>
                        <a:rPr lang="en-IE" dirty="0">
                          <a:latin typeface="Courier New" pitchFamily="49" charset="0"/>
                        </a:rPr>
                        <a:t>V(</a:t>
                      </a:r>
                      <a:r>
                        <a:rPr lang="en-IE" dirty="0" err="1">
                          <a:latin typeface="Courier New" pitchFamily="49" charset="0"/>
                        </a:rPr>
                        <a:t>mutex</a:t>
                      </a:r>
                      <a:r>
                        <a:rPr lang="en-IE" dirty="0">
                          <a:latin typeface="Courier New" pitchFamily="49" charset="0"/>
                        </a:rPr>
                        <a:t>)</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a:latin typeface="Courier New" pitchFamily="49" charset="0"/>
                        </a:rPr>
                        <a:t>#END CRITICAL REGION</a:t>
                      </a:r>
                      <a:endParaRPr lang="en-IE" dirty="0"/>
                    </a:p>
                  </a:txBody>
                  <a:tcPr/>
                </a:tc>
                <a:extLst>
                  <a:ext uri="{0D108BD9-81ED-4DB2-BD59-A6C34878D82A}">
                    <a16:rowId xmlns:a16="http://schemas.microsoft.com/office/drawing/2014/main" val="10006"/>
                  </a:ext>
                </a:extLst>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a:latin typeface="Courier New" pitchFamily="49" charset="0"/>
                        </a:rPr>
                        <a:t>#END CRITICAL REGION</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IE" dirty="0">
                          <a:latin typeface="Courier New" pitchFamily="49" charset="0"/>
                        </a:rPr>
                        <a:t>V(empty)</a:t>
                      </a:r>
                      <a:endParaRPr lang="en-IE" dirty="0"/>
                    </a:p>
                  </a:txBody>
                  <a:tcPr/>
                </a:tc>
                <a:extLst>
                  <a:ext uri="{0D108BD9-81ED-4DB2-BD59-A6C34878D82A}">
                    <a16:rowId xmlns:a16="http://schemas.microsoft.com/office/drawing/2014/main" val="10007"/>
                  </a:ext>
                </a:extLst>
              </a:tr>
              <a:tr h="370840">
                <a:tc>
                  <a:txBody>
                    <a:bodyPr/>
                    <a:lstStyle/>
                    <a:p>
                      <a:r>
                        <a:rPr lang="en-IE" dirty="0">
                          <a:latin typeface="Courier New" pitchFamily="49" charset="0"/>
                        </a:rPr>
                        <a:t>V(full)</a:t>
                      </a:r>
                      <a:endParaRPr lang="en-IE" dirty="0"/>
                    </a:p>
                  </a:txBody>
                  <a:tcPr/>
                </a:tc>
                <a:tc>
                  <a:txBody>
                    <a:bodyPr/>
                    <a:lstStyle/>
                    <a:p>
                      <a:r>
                        <a:rPr lang="en-IE" dirty="0"/>
                        <a:t>Consume data</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73689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producer and consumer</a:t>
            </a:r>
            <a:endParaRPr lang="en-IE" dirty="0"/>
          </a:p>
        </p:txBody>
      </p:sp>
      <p:sp>
        <p:nvSpPr>
          <p:cNvPr id="3" name="Content Placeholder 2"/>
          <p:cNvSpPr>
            <a:spLocks noGrp="1"/>
          </p:cNvSpPr>
          <p:nvPr>
            <p:ph idx="1"/>
          </p:nvPr>
        </p:nvSpPr>
        <p:spPr/>
        <p:txBody>
          <a:bodyPr/>
          <a:lstStyle/>
          <a:p>
            <a:r>
              <a:rPr lang="en-GB" dirty="0"/>
              <a:t>Using a single “bounder” buffer; </a:t>
            </a:r>
          </a:p>
          <a:p>
            <a:r>
              <a:rPr lang="en-GB" dirty="0"/>
              <a:t>number of elements N = 12.  </a:t>
            </a:r>
          </a:p>
          <a:p>
            <a:endParaRPr lang="en-GB" i="1" dirty="0"/>
          </a:p>
          <a:p>
            <a:r>
              <a:rPr lang="en-GB" i="1" dirty="0"/>
              <a:t>If empty =12 ; full = 0 (empty buffer)</a:t>
            </a:r>
          </a:p>
          <a:p>
            <a:pPr lvl="1"/>
            <a:r>
              <a:rPr lang="en-GB" dirty="0">
                <a:solidFill>
                  <a:srgbClr val="FF0000"/>
                </a:solidFill>
              </a:rPr>
              <a:t>What happens in producer  algorithm?</a:t>
            </a:r>
          </a:p>
          <a:p>
            <a:pPr lvl="1"/>
            <a:r>
              <a:rPr lang="en-GB" dirty="0">
                <a:solidFill>
                  <a:srgbClr val="FF0000"/>
                </a:solidFill>
              </a:rPr>
              <a:t>What happens to consumer algorithm? </a:t>
            </a:r>
          </a:p>
          <a:p>
            <a:r>
              <a:rPr lang="en-GB" i="1" dirty="0"/>
              <a:t>If empty = 0; full = 12 (full buffer)</a:t>
            </a:r>
          </a:p>
          <a:p>
            <a:pPr lvl="1"/>
            <a:r>
              <a:rPr lang="en-GB" dirty="0">
                <a:solidFill>
                  <a:srgbClr val="FF0000"/>
                </a:solidFill>
              </a:rPr>
              <a:t>What happens in producer  algorithm?</a:t>
            </a:r>
          </a:p>
          <a:p>
            <a:pPr lvl="1"/>
            <a:r>
              <a:rPr lang="en-GB" dirty="0">
                <a:solidFill>
                  <a:srgbClr val="FF0000"/>
                </a:solidFill>
              </a:rPr>
              <a:t>What happens to consumer algorithm?</a:t>
            </a:r>
            <a:r>
              <a:rPr lang="en-GB" dirty="0"/>
              <a:t> </a:t>
            </a:r>
          </a:p>
          <a:p>
            <a:r>
              <a:rPr lang="en-GB" dirty="0"/>
              <a:t> </a:t>
            </a:r>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35</a:t>
            </a:fld>
            <a:endParaRPr lang="en-US" dirty="0"/>
          </a:p>
        </p:txBody>
      </p:sp>
    </p:spTree>
    <p:extLst>
      <p:ext uri="{BB962C8B-B14F-4D97-AF65-F5344CB8AC3E}">
        <p14:creationId xmlns:p14="http://schemas.microsoft.com/office/powerpoint/2010/main" val="3211293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B632A7-E419-472E-B974-506DD2878C70}" type="slidenum">
              <a:rPr lang="en-GB" altLang="en-US"/>
              <a:pPr eaLnBrk="1" hangingPunct="1"/>
              <a:t>36</a:t>
            </a:fld>
            <a:endParaRPr lang="en-GB" altLang="en-US"/>
          </a:p>
        </p:txBody>
      </p:sp>
      <p:sp>
        <p:nvSpPr>
          <p:cNvPr id="27651" name="Rectangle 2"/>
          <p:cNvSpPr>
            <a:spLocks noGrp="1" noChangeArrowheads="1"/>
          </p:cNvSpPr>
          <p:nvPr>
            <p:ph type="title"/>
          </p:nvPr>
        </p:nvSpPr>
        <p:spPr/>
        <p:txBody>
          <a:bodyPr/>
          <a:lstStyle/>
          <a:p>
            <a:pPr eaLnBrk="1" hangingPunct="1"/>
            <a:r>
              <a:rPr lang="en-GB" altLang="en-US" sz="4000" dirty="0"/>
              <a:t>Bounded buffer code with </a:t>
            </a:r>
            <a:r>
              <a:rPr lang="en-GB" altLang="en-US" sz="4000" b="1" dirty="0"/>
              <a:t>bug</a:t>
            </a:r>
            <a:r>
              <a:rPr lang="en-GB" altLang="en-US" sz="4000" dirty="0"/>
              <a:t> which can cause deadlock</a:t>
            </a:r>
          </a:p>
        </p:txBody>
      </p:sp>
      <p:sp>
        <p:nvSpPr>
          <p:cNvPr id="27652" name="Rectangle 3"/>
          <p:cNvSpPr>
            <a:spLocks noGrp="1" noChangeArrowheads="1"/>
          </p:cNvSpPr>
          <p:nvPr>
            <p:ph type="body" idx="1"/>
          </p:nvPr>
        </p:nvSpPr>
        <p:spPr/>
        <p:txBody>
          <a:bodyPr/>
          <a:lstStyle/>
          <a:p>
            <a:pPr eaLnBrk="1" hangingPunct="1">
              <a:lnSpc>
                <a:spcPct val="80000"/>
              </a:lnSpc>
            </a:pPr>
            <a:r>
              <a:rPr lang="en-GB" altLang="en-US" dirty="0"/>
              <a:t>Initially </a:t>
            </a:r>
            <a:r>
              <a:rPr lang="en-GB" altLang="en-US" b="1" dirty="0" err="1"/>
              <a:t>itemsAvailable</a:t>
            </a:r>
            <a:r>
              <a:rPr lang="en-GB" altLang="en-US" b="1" dirty="0"/>
              <a:t> = 0, </a:t>
            </a:r>
            <a:r>
              <a:rPr lang="en-GB" altLang="en-US" b="1" dirty="0" err="1"/>
              <a:t>spaceAvailable</a:t>
            </a:r>
            <a:r>
              <a:rPr lang="en-GB" altLang="en-US" b="1" dirty="0"/>
              <a:t> = N</a:t>
            </a:r>
          </a:p>
          <a:p>
            <a:pPr eaLnBrk="1" hangingPunct="1">
              <a:lnSpc>
                <a:spcPct val="80000"/>
              </a:lnSpc>
              <a:buFontTx/>
              <a:buNone/>
            </a:pPr>
            <a:endParaRPr lang="en-GB" altLang="en-US" dirty="0"/>
          </a:p>
          <a:p>
            <a:pPr eaLnBrk="1" hangingPunct="1">
              <a:lnSpc>
                <a:spcPct val="80000"/>
              </a:lnSpc>
              <a:buFontTx/>
              <a:buNone/>
            </a:pPr>
            <a:r>
              <a:rPr lang="en-GB" altLang="en-US" sz="2400" b="1" dirty="0"/>
              <a:t>insert(Item </a:t>
            </a:r>
            <a:r>
              <a:rPr lang="en-GB" altLang="en-US" sz="2400" b="1" dirty="0" err="1"/>
              <a:t>i</a:t>
            </a:r>
            <a:r>
              <a:rPr lang="en-GB" altLang="en-US" sz="2400" b="1" dirty="0"/>
              <a:t>)</a:t>
            </a:r>
            <a:r>
              <a:rPr lang="en-GB" altLang="en-US" sz="2400" dirty="0"/>
              <a:t> {			</a:t>
            </a:r>
            <a:r>
              <a:rPr lang="en-GB" altLang="en-US" sz="2400" b="1" dirty="0"/>
              <a:t>Item remove()</a:t>
            </a:r>
            <a:r>
              <a:rPr lang="en-GB" altLang="en-US" sz="2400" dirty="0"/>
              <a:t> {</a:t>
            </a:r>
          </a:p>
          <a:p>
            <a:pPr eaLnBrk="1" hangingPunct="1">
              <a:lnSpc>
                <a:spcPct val="80000"/>
              </a:lnSpc>
              <a:buFontTx/>
              <a:buNone/>
            </a:pPr>
            <a:r>
              <a:rPr lang="en-GB" altLang="en-US" sz="2400" dirty="0"/>
              <a:t>    p(</a:t>
            </a:r>
            <a:r>
              <a:rPr lang="en-GB" altLang="en-US" sz="2400" dirty="0" err="1"/>
              <a:t>spaceAvailable</a:t>
            </a:r>
            <a:r>
              <a:rPr lang="en-GB" altLang="en-US" sz="2400" dirty="0"/>
              <a:t>);		 p(</a:t>
            </a:r>
            <a:r>
              <a:rPr lang="en-GB" altLang="en-US" sz="2400" dirty="0" err="1"/>
              <a:t>mutex</a:t>
            </a:r>
            <a:r>
              <a:rPr lang="en-GB" altLang="en-US" sz="2400" dirty="0"/>
              <a:t>); </a:t>
            </a:r>
          </a:p>
          <a:p>
            <a:pPr eaLnBrk="1" hangingPunct="1">
              <a:lnSpc>
                <a:spcPct val="80000"/>
              </a:lnSpc>
              <a:buFontTx/>
              <a:buNone/>
            </a:pPr>
            <a:r>
              <a:rPr lang="en-GB" altLang="en-US" sz="2400" dirty="0"/>
              <a:t>    p(</a:t>
            </a:r>
            <a:r>
              <a:rPr lang="en-GB" altLang="en-US" sz="2400" dirty="0" err="1"/>
              <a:t>mutex</a:t>
            </a:r>
            <a:r>
              <a:rPr lang="en-GB" altLang="en-US" sz="2400" dirty="0"/>
              <a:t>);				p(</a:t>
            </a:r>
            <a:r>
              <a:rPr lang="en-GB" altLang="en-US" sz="2400" dirty="0" err="1"/>
              <a:t>itemsAvailable</a:t>
            </a:r>
            <a:r>
              <a:rPr lang="en-GB" altLang="en-US" sz="2400" dirty="0"/>
              <a:t>);</a:t>
            </a:r>
          </a:p>
          <a:p>
            <a:pPr eaLnBrk="1" hangingPunct="1">
              <a:lnSpc>
                <a:spcPct val="80000"/>
              </a:lnSpc>
              <a:buFontTx/>
              <a:buNone/>
            </a:pPr>
            <a:r>
              <a:rPr lang="en-GB" altLang="en-US" sz="2400" dirty="0"/>
              <a:t>    </a:t>
            </a:r>
            <a:r>
              <a:rPr lang="en-GB" altLang="en-US" sz="2400" dirty="0" err="1"/>
              <a:t>doInsert</a:t>
            </a:r>
            <a:r>
              <a:rPr lang="en-GB" altLang="en-US" sz="2400" dirty="0"/>
              <a:t>(</a:t>
            </a:r>
            <a:r>
              <a:rPr lang="en-GB" altLang="en-US" sz="2400" dirty="0" err="1"/>
              <a:t>i</a:t>
            </a:r>
            <a:r>
              <a:rPr lang="en-GB" altLang="en-US" sz="2400" dirty="0"/>
              <a:t>);			    	Item </a:t>
            </a:r>
            <a:r>
              <a:rPr lang="en-GB" altLang="en-US" sz="2400" dirty="0" err="1"/>
              <a:t>i</a:t>
            </a:r>
            <a:r>
              <a:rPr lang="en-GB" altLang="en-US" sz="2400" dirty="0"/>
              <a:t> = </a:t>
            </a:r>
            <a:r>
              <a:rPr lang="en-GB" altLang="en-US" sz="2400" dirty="0" err="1"/>
              <a:t>doRemove</a:t>
            </a:r>
            <a:r>
              <a:rPr lang="en-GB" altLang="en-US" sz="2400" dirty="0"/>
              <a:t>();</a:t>
            </a:r>
          </a:p>
          <a:p>
            <a:pPr eaLnBrk="1" hangingPunct="1">
              <a:lnSpc>
                <a:spcPct val="80000"/>
              </a:lnSpc>
              <a:buFontTx/>
              <a:buNone/>
            </a:pPr>
            <a:r>
              <a:rPr lang="en-GB" altLang="en-US" sz="2400" dirty="0"/>
              <a:t>    v(</a:t>
            </a:r>
            <a:r>
              <a:rPr lang="en-GB" altLang="en-US" sz="2400" dirty="0" err="1"/>
              <a:t>mutex</a:t>
            </a:r>
            <a:r>
              <a:rPr lang="en-GB" altLang="en-US" sz="2400" dirty="0"/>
              <a:t>);		    		v(</a:t>
            </a:r>
            <a:r>
              <a:rPr lang="en-GB" altLang="en-US" sz="2400" dirty="0" err="1"/>
              <a:t>mutex</a:t>
            </a:r>
            <a:r>
              <a:rPr lang="en-GB" altLang="en-US" sz="2400" dirty="0"/>
              <a:t>); </a:t>
            </a:r>
          </a:p>
          <a:p>
            <a:pPr eaLnBrk="1" hangingPunct="1">
              <a:lnSpc>
                <a:spcPct val="80000"/>
              </a:lnSpc>
              <a:buFontTx/>
              <a:buNone/>
            </a:pPr>
            <a:r>
              <a:rPr lang="en-GB" altLang="en-US" sz="2400" dirty="0"/>
              <a:t>    v(</a:t>
            </a:r>
            <a:r>
              <a:rPr lang="en-GB" altLang="en-US" sz="2400" dirty="0" err="1"/>
              <a:t>itemsAvailable</a:t>
            </a:r>
            <a:r>
              <a:rPr lang="en-GB" altLang="en-US" sz="2400" dirty="0"/>
              <a:t>);	   	 v(</a:t>
            </a:r>
            <a:r>
              <a:rPr lang="en-GB" altLang="en-US" sz="2400" dirty="0" err="1"/>
              <a:t>spaceAvailable</a:t>
            </a:r>
            <a:r>
              <a:rPr lang="en-GB" altLang="en-US" sz="2400" dirty="0"/>
              <a:t>);</a:t>
            </a:r>
          </a:p>
          <a:p>
            <a:pPr eaLnBrk="1" hangingPunct="1">
              <a:lnSpc>
                <a:spcPct val="80000"/>
              </a:lnSpc>
              <a:buFontTx/>
              <a:buNone/>
            </a:pPr>
            <a:r>
              <a:rPr lang="en-GB" altLang="en-US" sz="2400" dirty="0"/>
              <a:t>}					    	return </a:t>
            </a:r>
            <a:r>
              <a:rPr lang="en-GB" altLang="en-US" sz="2400" dirty="0" err="1"/>
              <a:t>i</a:t>
            </a:r>
            <a:r>
              <a:rPr lang="en-GB" altLang="en-US" sz="2400" dirty="0"/>
              <a:t>;		}</a:t>
            </a:r>
          </a:p>
          <a:p>
            <a:pPr eaLnBrk="1" hangingPunct="1">
              <a:lnSpc>
                <a:spcPct val="80000"/>
              </a:lnSpc>
              <a:buFontTx/>
              <a:buNone/>
            </a:pPr>
            <a:endParaRPr lang="en-GB" altLang="en-US" sz="2400" b="1" dirty="0"/>
          </a:p>
          <a:p>
            <a:pPr eaLnBrk="1" hangingPunct="1">
              <a:lnSpc>
                <a:spcPct val="80000"/>
              </a:lnSpc>
              <a:buFontTx/>
              <a:buNone/>
            </a:pPr>
            <a:r>
              <a:rPr lang="en-GB" altLang="en-US" sz="2400" b="1" dirty="0"/>
              <a:t>Explain why will this code cause a problem or end up in deadlock. </a:t>
            </a:r>
          </a:p>
          <a:p>
            <a:pPr eaLnBrk="1" hangingPunct="1">
              <a:lnSpc>
                <a:spcPct val="80000"/>
              </a:lnSpc>
              <a:buFontTx/>
              <a:buNone/>
            </a:pPr>
            <a:endParaRPr lang="en-GB" altLang="en-US" sz="2400" dirty="0"/>
          </a:p>
        </p:txBody>
      </p:sp>
    </p:spTree>
    <p:extLst>
      <p:ext uri="{BB962C8B-B14F-4D97-AF65-F5344CB8AC3E}">
        <p14:creationId xmlns:p14="http://schemas.microsoft.com/office/powerpoint/2010/main" val="1754936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80808"/>
                </a:solidFill>
              </a:rPr>
              <a:t>Understanding Operating Systems</a:t>
            </a:r>
            <a:endParaRPr lang="en-US" dirty="0">
              <a:solidFill>
                <a:srgbClr val="080808"/>
              </a:solidFill>
            </a:endParaRPr>
          </a:p>
        </p:txBody>
      </p:sp>
      <p:sp>
        <p:nvSpPr>
          <p:cNvPr id="40963" name="Rectangle 2"/>
          <p:cNvSpPr>
            <a:spLocks noGrp="1" noChangeArrowheads="1"/>
          </p:cNvSpPr>
          <p:nvPr>
            <p:ph type="title"/>
          </p:nvPr>
        </p:nvSpPr>
        <p:spPr/>
        <p:txBody>
          <a:bodyPr/>
          <a:lstStyle/>
          <a:p>
            <a:pPr eaLnBrk="1" hangingPunct="1"/>
            <a:r>
              <a:rPr lang="en-CA" dirty="0"/>
              <a:t>Parallel Programming</a:t>
            </a:r>
          </a:p>
        </p:txBody>
      </p:sp>
      <p:sp>
        <p:nvSpPr>
          <p:cNvPr id="40964" name="Rectangle 3"/>
          <p:cNvSpPr>
            <a:spLocks noGrp="1" noChangeArrowheads="1"/>
          </p:cNvSpPr>
          <p:nvPr>
            <p:ph type="body" idx="1"/>
          </p:nvPr>
        </p:nvSpPr>
        <p:spPr>
          <a:xfrm>
            <a:off x="457200" y="1219200"/>
            <a:ext cx="8229600" cy="4525963"/>
          </a:xfrm>
        </p:spPr>
        <p:txBody>
          <a:bodyPr/>
          <a:lstStyle/>
          <a:p>
            <a:pPr eaLnBrk="1" hangingPunct="1"/>
            <a:r>
              <a:rPr lang="en-CA" b="1" dirty="0"/>
              <a:t>Another type of multiprocessing: </a:t>
            </a:r>
            <a:r>
              <a:rPr lang="en-CA" b="1" i="1" dirty="0"/>
              <a:t>one process</a:t>
            </a:r>
            <a:r>
              <a:rPr lang="en-CA" b="1" dirty="0"/>
              <a:t> uses </a:t>
            </a:r>
            <a:r>
              <a:rPr lang="en-CA" b="1" i="1" dirty="0"/>
              <a:t>multiple processors</a:t>
            </a:r>
            <a:r>
              <a:rPr lang="en-CA" b="1" dirty="0"/>
              <a:t> </a:t>
            </a:r>
          </a:p>
          <a:p>
            <a:pPr eaLnBrk="1" hangingPunct="1"/>
            <a:endParaRPr lang="en-CA" dirty="0"/>
          </a:p>
          <a:p>
            <a:pPr eaLnBrk="1" hangingPunct="1"/>
            <a:r>
              <a:rPr lang="en-CA" dirty="0"/>
              <a:t>Parallel processing system</a:t>
            </a:r>
            <a:endParaRPr lang="en-US" dirty="0"/>
          </a:p>
          <a:p>
            <a:pPr lvl="1" eaLnBrk="1" hangingPunct="1"/>
            <a:r>
              <a:rPr lang="en-CA" dirty="0"/>
              <a:t>One job uses several processors</a:t>
            </a:r>
          </a:p>
          <a:p>
            <a:pPr lvl="2" eaLnBrk="1" hangingPunct="1"/>
            <a:r>
              <a:rPr lang="en-CA" dirty="0"/>
              <a:t>Executes</a:t>
            </a:r>
            <a:r>
              <a:rPr lang="en-US" dirty="0"/>
              <a:t> </a:t>
            </a:r>
            <a:r>
              <a:rPr lang="en-CA" dirty="0"/>
              <a:t>sets of instructions in parallel</a:t>
            </a:r>
          </a:p>
          <a:p>
            <a:pPr lvl="1" eaLnBrk="1" hangingPunct="1"/>
            <a:r>
              <a:rPr lang="en-US" dirty="0"/>
              <a:t>Requires programming language and computer system support</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80808"/>
                </a:solidFill>
              </a:rPr>
              <a:t>Understanding Operating Systems</a:t>
            </a:r>
            <a:endParaRPr lang="en-US" dirty="0">
              <a:solidFill>
                <a:srgbClr val="080808"/>
              </a:solidFill>
            </a:endParaRPr>
          </a:p>
        </p:txBody>
      </p:sp>
      <p:sp>
        <p:nvSpPr>
          <p:cNvPr id="41987" name="Rectangle 11"/>
          <p:cNvSpPr>
            <a:spLocks noGrp="1" noChangeArrowheads="1"/>
          </p:cNvSpPr>
          <p:nvPr>
            <p:ph type="title"/>
          </p:nvPr>
        </p:nvSpPr>
        <p:spPr/>
        <p:txBody>
          <a:bodyPr/>
          <a:lstStyle/>
          <a:p>
            <a:pPr eaLnBrk="1" hangingPunct="1"/>
            <a:r>
              <a:rPr lang="en-US" dirty="0"/>
              <a:t>Parallel programming example</a:t>
            </a:r>
            <a:endParaRPr lang="en-CA" dirty="0"/>
          </a:p>
        </p:txBody>
      </p:sp>
      <p:sp>
        <p:nvSpPr>
          <p:cNvPr id="41988" name="Rectangle 12"/>
          <p:cNvSpPr>
            <a:spLocks noGrp="1" noChangeArrowheads="1"/>
          </p:cNvSpPr>
          <p:nvPr>
            <p:ph type="body" idx="1"/>
          </p:nvPr>
        </p:nvSpPr>
        <p:spPr>
          <a:xfrm>
            <a:off x="1630680" y="1600200"/>
            <a:ext cx="5760720" cy="502920"/>
          </a:xfrm>
          <a:ln>
            <a:solidFill>
              <a:srgbClr val="080808"/>
            </a:solidFill>
          </a:ln>
        </p:spPr>
        <p:txBody>
          <a:bodyPr/>
          <a:lstStyle/>
          <a:p>
            <a:pPr algn="ctr" eaLnBrk="1" hangingPunct="1">
              <a:buFontTx/>
              <a:buNone/>
            </a:pPr>
            <a:r>
              <a:rPr lang="pt-BR" dirty="0"/>
              <a:t>Z = 10 – A / B + C* (D + E) ** (F – G)</a:t>
            </a:r>
            <a:endParaRPr lang="en-US" b="1" dirty="0"/>
          </a:p>
        </p:txBody>
      </p:sp>
      <p:pic>
        <p:nvPicPr>
          <p:cNvPr id="41991"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32623" y="2362200"/>
            <a:ext cx="593037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rot="10800000" flipV="1">
            <a:off x="106680" y="2481858"/>
            <a:ext cx="2590800"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rgbClr val="000000"/>
                </a:solidFill>
                <a:ea typeface="ＭＳ Ｐゴシック" pitchFamily="34" charset="-128"/>
              </a:rPr>
              <a:t>(table 6.5)</a:t>
            </a:r>
          </a:p>
          <a:p>
            <a:pPr algn="r"/>
            <a:r>
              <a:rPr lang="en-US" dirty="0"/>
              <a:t>The sequential computation of the expression requires several steps. (In this example, there are six steps, but each step, such as the last one,  may involve more than one machine operation.)</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8600" y="274638"/>
            <a:ext cx="8686800" cy="1143000"/>
          </a:xfrm>
        </p:spPr>
        <p:txBody>
          <a:bodyPr/>
          <a:lstStyle/>
          <a:p>
            <a:pPr eaLnBrk="1" hangingPunct="1"/>
            <a:r>
              <a:rPr lang="en-US" dirty="0"/>
              <a:t>Parallel programming example</a:t>
            </a:r>
            <a:endParaRPr lang="en-CA" dirty="0"/>
          </a:p>
        </p:txBody>
      </p:sp>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80808"/>
                </a:solidFill>
              </a:rPr>
              <a:t>Understanding Operating Systems</a:t>
            </a:r>
            <a:endParaRPr lang="en-US" dirty="0">
              <a:solidFill>
                <a:srgbClr val="080808"/>
              </a:solidFill>
            </a:endParaRPr>
          </a:p>
        </p:txBody>
      </p:sp>
      <p:sp>
        <p:nvSpPr>
          <p:cNvPr id="8" name="Rectangle 12"/>
          <p:cNvSpPr txBox="1">
            <a:spLocks noChangeArrowheads="1"/>
          </p:cNvSpPr>
          <p:nvPr/>
        </p:nvSpPr>
        <p:spPr>
          <a:xfrm>
            <a:off x="1630680" y="1447800"/>
            <a:ext cx="5760720" cy="502920"/>
          </a:xfrm>
          <a:prstGeom prst="rect">
            <a:avLst/>
          </a:prstGeom>
          <a:ln>
            <a:solidFill>
              <a:srgbClr val="080808"/>
            </a:solidFill>
          </a:ln>
        </p:spPr>
        <p:txBody>
          <a:bodyPr/>
          <a:lstStyle>
            <a:lvl1pPr marL="342900" indent="-342900" algn="l" rtl="0" eaLnBrk="0" fontAlgn="base" hangingPunct="0">
              <a:spcBef>
                <a:spcPct val="20000"/>
              </a:spcBef>
              <a:spcAft>
                <a:spcPct val="0"/>
              </a:spcAft>
              <a:buChar char="•"/>
              <a:defRPr sz="26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a:solidFill>
                  <a:srgbClr val="080808"/>
                </a:solidFill>
                <a:latin typeface="+mn-lt"/>
              </a:defRPr>
            </a:lvl2pPr>
            <a:lvl3pPr marL="1143000" indent="-228600" algn="l" rtl="0" eaLnBrk="0" fontAlgn="base" hangingPunct="0">
              <a:spcBef>
                <a:spcPct val="20000"/>
              </a:spcBef>
              <a:spcAft>
                <a:spcPct val="0"/>
              </a:spcAft>
              <a:buChar char="•"/>
              <a:defRPr sz="2200">
                <a:solidFill>
                  <a:srgbClr val="080808"/>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buFontTx/>
              <a:buNone/>
            </a:pPr>
            <a:r>
              <a:rPr lang="pt-BR" kern="0" dirty="0"/>
              <a:t>Z = 10 – A / B + C (D + E) ** (F – G)</a:t>
            </a:r>
            <a:endParaRPr lang="en-US" b="1" kern="0" dirty="0"/>
          </a:p>
        </p:txBody>
      </p:sp>
      <p:pic>
        <p:nvPicPr>
          <p:cNvPr id="43015"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02280" y="2046136"/>
            <a:ext cx="5760720" cy="420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10" name="Rectangle 9"/>
          <p:cNvSpPr>
            <a:spLocks noChangeArrowheads="1"/>
          </p:cNvSpPr>
          <p:nvPr/>
        </p:nvSpPr>
        <p:spPr bwMode="auto">
          <a:xfrm rot="10800000" flipV="1">
            <a:off x="228600" y="2896850"/>
            <a:ext cx="2667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rgbClr val="000000"/>
                </a:solidFill>
                <a:ea typeface="ＭＳ Ｐゴシック" pitchFamily="34" charset="-128"/>
              </a:rPr>
              <a:t>(figure 6.9)</a:t>
            </a:r>
          </a:p>
          <a:p>
            <a:pPr algn="r"/>
            <a:r>
              <a:rPr lang="en-US" dirty="0"/>
              <a:t>Three CPUs can perform the six-step equation in three steps.</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80808"/>
                </a:solidFill>
              </a:rPr>
              <a:t>Understanding Operating Systems</a:t>
            </a:r>
            <a:endParaRPr lang="en-US" dirty="0">
              <a:solidFill>
                <a:srgbClr val="080808"/>
              </a:solidFill>
            </a:endParaRPr>
          </a:p>
        </p:txBody>
      </p:sp>
      <p:sp>
        <p:nvSpPr>
          <p:cNvPr id="6147" name="Rectangle 10"/>
          <p:cNvSpPr>
            <a:spLocks noGrp="1" noChangeArrowheads="1"/>
          </p:cNvSpPr>
          <p:nvPr>
            <p:ph type="title"/>
          </p:nvPr>
        </p:nvSpPr>
        <p:spPr/>
        <p:txBody>
          <a:bodyPr/>
          <a:lstStyle/>
          <a:p>
            <a:pPr eaLnBrk="1" hangingPunct="1"/>
            <a:r>
              <a:rPr lang="en-CA" dirty="0"/>
              <a:t>What  is Parallel Processing?</a:t>
            </a:r>
          </a:p>
        </p:txBody>
      </p:sp>
      <p:sp>
        <p:nvSpPr>
          <p:cNvPr id="6148" name="Rectangle 11"/>
          <p:cNvSpPr>
            <a:spLocks noGrp="1" noChangeArrowheads="1"/>
          </p:cNvSpPr>
          <p:nvPr>
            <p:ph type="body" idx="1"/>
          </p:nvPr>
        </p:nvSpPr>
        <p:spPr/>
        <p:txBody>
          <a:bodyPr/>
          <a:lstStyle/>
          <a:p>
            <a:pPr eaLnBrk="1" hangingPunct="1"/>
            <a:r>
              <a:rPr lang="en-CA" dirty="0"/>
              <a:t>Parallel processing</a:t>
            </a:r>
          </a:p>
          <a:p>
            <a:pPr lvl="1" eaLnBrk="1" hangingPunct="1"/>
            <a:r>
              <a:rPr lang="en-CA" b="1" dirty="0"/>
              <a:t>Two or more</a:t>
            </a:r>
            <a:r>
              <a:rPr lang="en-US" b="1" dirty="0"/>
              <a:t> </a:t>
            </a:r>
            <a:r>
              <a:rPr lang="en-CA" b="1" dirty="0"/>
              <a:t>processors</a:t>
            </a:r>
            <a:r>
              <a:rPr lang="en-CA" dirty="0"/>
              <a:t> operate in one system at the same time </a:t>
            </a:r>
          </a:p>
          <a:p>
            <a:pPr lvl="2" eaLnBrk="1" hangingPunct="1"/>
            <a:r>
              <a:rPr lang="en-CA" dirty="0"/>
              <a:t>Work may or may not be related</a:t>
            </a:r>
          </a:p>
          <a:p>
            <a:pPr lvl="1" eaLnBrk="1" hangingPunct="1"/>
            <a:endParaRPr lang="en-CA" dirty="0"/>
          </a:p>
          <a:p>
            <a:pPr lvl="1" eaLnBrk="1" hangingPunct="1"/>
            <a:r>
              <a:rPr lang="en-CA" dirty="0"/>
              <a:t>Two or more CPUs execute instructions</a:t>
            </a:r>
            <a:r>
              <a:rPr lang="en-US" dirty="0"/>
              <a:t> </a:t>
            </a:r>
            <a:r>
              <a:rPr lang="en-CA" dirty="0"/>
              <a:t>simultaneously (in parallel…)</a:t>
            </a:r>
            <a:endParaRPr lang="en-US" dirty="0"/>
          </a:p>
          <a:p>
            <a:pPr lvl="1" eaLnBrk="1" hangingPunct="1"/>
            <a:endParaRPr lang="en-CA" dirty="0"/>
          </a:p>
          <a:p>
            <a:pPr lvl="1" eaLnBrk="1" hangingPunct="1"/>
            <a:r>
              <a:rPr lang="en-CA" dirty="0"/>
              <a:t>Processor Manager</a:t>
            </a:r>
          </a:p>
          <a:p>
            <a:pPr lvl="2" eaLnBrk="1" hangingPunct="1"/>
            <a:r>
              <a:rPr lang="en-CA" dirty="0"/>
              <a:t>Coordinates activity of each</a:t>
            </a:r>
            <a:r>
              <a:rPr lang="en-US" dirty="0"/>
              <a:t> </a:t>
            </a:r>
            <a:r>
              <a:rPr lang="en-CA" dirty="0"/>
              <a:t>processor</a:t>
            </a:r>
          </a:p>
          <a:p>
            <a:pPr lvl="2" eaLnBrk="1" hangingPunct="1"/>
            <a:r>
              <a:rPr lang="en-CA" dirty="0"/>
              <a:t>Synchronizes interaction among CPUs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8600" y="274638"/>
            <a:ext cx="8686800" cy="792162"/>
          </a:xfrm>
        </p:spPr>
        <p:txBody>
          <a:bodyPr/>
          <a:lstStyle/>
          <a:p>
            <a:pPr eaLnBrk="1" hangingPunct="1"/>
            <a:r>
              <a:rPr lang="en-US" dirty="0"/>
              <a:t>Applications of Parallel Programming</a:t>
            </a:r>
            <a:endParaRPr lang="en-CA" dirty="0"/>
          </a:p>
        </p:txBody>
      </p:sp>
      <p:sp>
        <p:nvSpPr>
          <p:cNvPr id="2" name="Content Placeholder 1"/>
          <p:cNvSpPr>
            <a:spLocks noGrp="1"/>
          </p:cNvSpPr>
          <p:nvPr>
            <p:ph idx="1"/>
          </p:nvPr>
        </p:nvSpPr>
        <p:spPr>
          <a:xfrm>
            <a:off x="457200" y="990600"/>
            <a:ext cx="8229600" cy="5257800"/>
          </a:xfrm>
        </p:spPr>
        <p:txBody>
          <a:bodyPr/>
          <a:lstStyle/>
          <a:p>
            <a:r>
              <a:rPr lang="en-US" sz="2400" dirty="0"/>
              <a:t>Other examples of reducing complexity via concurrent programming (using multiple CPUs): if operations can be performed independently !!!</a:t>
            </a:r>
          </a:p>
          <a:p>
            <a:pPr lvl="1"/>
            <a:r>
              <a:rPr lang="en-US" b="1" dirty="0"/>
              <a:t>Case 1</a:t>
            </a:r>
            <a:r>
              <a:rPr lang="en-US" dirty="0"/>
              <a:t>: array operations</a:t>
            </a:r>
          </a:p>
          <a:p>
            <a:pPr lvl="2"/>
            <a:r>
              <a:rPr lang="en-US" sz="2400" dirty="0"/>
              <a:t>For (I = 0; I = 2; </a:t>
            </a:r>
            <a:r>
              <a:rPr lang="en-US" sz="2400" dirty="0" err="1"/>
              <a:t>i</a:t>
            </a:r>
            <a:r>
              <a:rPr lang="en-US" sz="2400" dirty="0"/>
              <a:t>++)</a:t>
            </a:r>
          </a:p>
          <a:p>
            <a:pPr lvl="3"/>
            <a:r>
              <a:rPr lang="en-US" sz="2400" dirty="0"/>
              <a:t>A[</a:t>
            </a:r>
            <a:r>
              <a:rPr lang="en-US" sz="2400" dirty="0" err="1"/>
              <a:t>i</a:t>
            </a:r>
            <a:r>
              <a:rPr lang="en-US" sz="2400" dirty="0"/>
              <a:t>] = B[</a:t>
            </a:r>
            <a:r>
              <a:rPr lang="en-US" sz="2400" dirty="0" err="1"/>
              <a:t>i</a:t>
            </a:r>
            <a:r>
              <a:rPr lang="en-US" sz="2400" dirty="0"/>
              <a:t>] + C[</a:t>
            </a:r>
            <a:r>
              <a:rPr lang="en-US" sz="2400" dirty="0" err="1"/>
              <a:t>i</a:t>
            </a:r>
            <a:r>
              <a:rPr lang="en-US" sz="2400" dirty="0"/>
              <a:t>]</a:t>
            </a:r>
          </a:p>
          <a:p>
            <a:pPr lvl="1"/>
            <a:endParaRPr lang="en-US" dirty="0"/>
          </a:p>
          <a:p>
            <a:pPr lvl="1"/>
            <a:r>
              <a:rPr lang="en-US" b="1" dirty="0"/>
              <a:t>Case 2</a:t>
            </a:r>
            <a:r>
              <a:rPr lang="en-US" dirty="0"/>
              <a:t>: searching databases</a:t>
            </a:r>
          </a:p>
          <a:p>
            <a:pPr lvl="2"/>
            <a:r>
              <a:rPr lang="en-US" sz="2400" dirty="0"/>
              <a:t>Divide the database into sections and search each one for key </a:t>
            </a:r>
          </a:p>
          <a:p>
            <a:pPr lvl="2"/>
            <a:endParaRPr lang="en-US" sz="2400" dirty="0"/>
          </a:p>
        </p:txBody>
      </p:sp>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80808"/>
                </a:solidFill>
              </a:rPr>
              <a:t>Understanding Operating Systems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40</a:t>
            </a:fld>
            <a:endParaRPr lang="en-US" dirty="0"/>
          </a:p>
        </p:txBody>
      </p:sp>
    </p:spTree>
    <p:extLst>
      <p:ext uri="{BB962C8B-B14F-4D97-AF65-F5344CB8AC3E}">
        <p14:creationId xmlns:p14="http://schemas.microsoft.com/office/powerpoint/2010/main" val="791754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Threads and Parallel Programming</a:t>
            </a:r>
            <a:endParaRPr lang="en-IE" dirty="0"/>
          </a:p>
        </p:txBody>
      </p:sp>
      <p:sp>
        <p:nvSpPr>
          <p:cNvPr id="4" name="Footer Placeholder 3"/>
          <p:cNvSpPr>
            <a:spLocks noGrp="1"/>
          </p:cNvSpPr>
          <p:nvPr>
            <p:ph type="ftr" sz="quarter" idx="10"/>
          </p:nvPr>
        </p:nvSpPr>
        <p:spPr/>
        <p:txBody>
          <a:bodyPr/>
          <a:lstStyle/>
          <a:p>
            <a:pPr>
              <a:defRPr/>
            </a:pPr>
            <a:r>
              <a:rPr lang="en-US" dirty="0"/>
              <a:t>Understanding Operating Systems</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41</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859" y="1836086"/>
            <a:ext cx="5828281" cy="405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548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Threads and Concurrent Programming</a:t>
            </a:r>
            <a:endParaRPr lang="en-IE" dirty="0"/>
          </a:p>
        </p:txBody>
      </p:sp>
      <p:sp>
        <p:nvSpPr>
          <p:cNvPr id="3" name="Content Placeholder 2"/>
          <p:cNvSpPr>
            <a:spLocks noGrp="1"/>
          </p:cNvSpPr>
          <p:nvPr>
            <p:ph idx="1"/>
          </p:nvPr>
        </p:nvSpPr>
        <p:spPr/>
        <p:txBody>
          <a:bodyPr/>
          <a:lstStyle/>
          <a:p>
            <a:r>
              <a:rPr lang="en-GB" dirty="0"/>
              <a:t>If there is one CPU the threads can be processes concurrently.</a:t>
            </a:r>
          </a:p>
          <a:p>
            <a:endParaRPr lang="en-GB" dirty="0"/>
          </a:p>
          <a:p>
            <a:r>
              <a:rPr lang="en-GB" dirty="0"/>
              <a:t>If there are multiple CPUs threads they can be processes in parallel. </a:t>
            </a:r>
          </a:p>
          <a:p>
            <a:endParaRPr lang="en-GB"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42</a:t>
            </a:fld>
            <a:endParaRPr lang="en-US" dirty="0"/>
          </a:p>
        </p:txBody>
      </p:sp>
    </p:spTree>
    <p:extLst>
      <p:ext uri="{BB962C8B-B14F-4D97-AF65-F5344CB8AC3E}">
        <p14:creationId xmlns:p14="http://schemas.microsoft.com/office/powerpoint/2010/main" val="2824088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a:t>Sample Question</a:t>
            </a:r>
          </a:p>
        </p:txBody>
      </p:sp>
      <p:sp>
        <p:nvSpPr>
          <p:cNvPr id="3" name="Content Placeholder 2"/>
          <p:cNvSpPr>
            <a:spLocks noGrp="1"/>
          </p:cNvSpPr>
          <p:nvPr>
            <p:ph idx="1"/>
          </p:nvPr>
        </p:nvSpPr>
        <p:spPr>
          <a:xfrm>
            <a:off x="457200" y="1143000"/>
            <a:ext cx="8229600" cy="4983163"/>
          </a:xfrm>
        </p:spPr>
        <p:txBody>
          <a:bodyPr/>
          <a:lstStyle/>
          <a:p>
            <a:r>
              <a:rPr lang="en-US" dirty="0"/>
              <a:t>Explain why it is critical to ensure that concurrency is carefully controlled for processes accessing the same data item; in other words the race problem							 </a:t>
            </a:r>
            <a:r>
              <a:rPr lang="en-US" b="1" dirty="0"/>
              <a:t>(6marks)</a:t>
            </a:r>
            <a:endParaRPr lang="en-IE" dirty="0"/>
          </a:p>
          <a:p>
            <a:r>
              <a:rPr lang="en-US" dirty="0"/>
              <a:t> </a:t>
            </a:r>
            <a:endParaRPr lang="en-IE" dirty="0"/>
          </a:p>
          <a:p>
            <a:r>
              <a:rPr lang="en-IE" dirty="0"/>
              <a:t>The test and set is an algorithm to prevent the race problem. What is the main problem with this algorithm and explain how the wait and signal approach overcomes this problem		 </a:t>
            </a:r>
            <a:r>
              <a:rPr lang="en-IE" b="1" dirty="0"/>
              <a:t>(6 marks)</a:t>
            </a:r>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43</a:t>
            </a:fld>
            <a:endParaRPr lang="en-US" dirty="0"/>
          </a:p>
        </p:txBody>
      </p:sp>
    </p:spTree>
    <p:extLst>
      <p:ext uri="{BB962C8B-B14F-4D97-AF65-F5344CB8AC3E}">
        <p14:creationId xmlns:p14="http://schemas.microsoft.com/office/powerpoint/2010/main" val="823764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a:t>Sample question </a:t>
            </a:r>
          </a:p>
        </p:txBody>
      </p:sp>
      <p:sp>
        <p:nvSpPr>
          <p:cNvPr id="3" name="Content Placeholder 2"/>
          <p:cNvSpPr>
            <a:spLocks noGrp="1"/>
          </p:cNvSpPr>
          <p:nvPr>
            <p:ph idx="1"/>
          </p:nvPr>
        </p:nvSpPr>
        <p:spPr>
          <a:xfrm>
            <a:off x="457200" y="1066800"/>
            <a:ext cx="8229600" cy="5105400"/>
          </a:xfrm>
        </p:spPr>
        <p:txBody>
          <a:bodyPr/>
          <a:lstStyle/>
          <a:p>
            <a:r>
              <a:rPr lang="en-IE" dirty="0"/>
              <a:t>Threads use two functions to implement correct inter-process communication. What are the two functions and illustrate, with a suitable example how they work to prevent interference between threads.</a:t>
            </a:r>
          </a:p>
          <a:p>
            <a:r>
              <a:rPr lang="en-IE" dirty="0"/>
              <a:t>Or</a:t>
            </a:r>
          </a:p>
          <a:p>
            <a:endParaRPr lang="en-IE" dirty="0"/>
          </a:p>
          <a:p>
            <a:r>
              <a:rPr lang="en-IE" dirty="0"/>
              <a:t>Explain in detail how the wait and signal example works (note you will be given the code)</a:t>
            </a:r>
            <a:r>
              <a:rPr lang="en-IE" b="1" dirty="0"/>
              <a:t>(12 marks)</a:t>
            </a:r>
            <a:r>
              <a:rPr lang="en-IE" dirty="0"/>
              <a:t> </a:t>
            </a:r>
          </a:p>
          <a:p>
            <a:endParaRPr lang="en-IE" dirty="0"/>
          </a:p>
          <a:p>
            <a:r>
              <a:rPr lang="en-IE" dirty="0"/>
              <a:t>Give an example of the expected output explaining your answer 					</a:t>
            </a:r>
            <a:r>
              <a:rPr lang="en-IE" b="1" dirty="0"/>
              <a:t>(6 marks)</a:t>
            </a:r>
            <a:r>
              <a:rPr lang="en-IE" dirty="0"/>
              <a:t> </a:t>
            </a:r>
          </a:p>
          <a:p>
            <a:endParaRPr lang="en-IE" dirty="0"/>
          </a:p>
          <a:p>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44</a:t>
            </a:fld>
            <a:endParaRPr lang="en-US" dirty="0"/>
          </a:p>
        </p:txBody>
      </p:sp>
    </p:spTree>
    <p:extLst>
      <p:ext uri="{BB962C8B-B14F-4D97-AF65-F5344CB8AC3E}">
        <p14:creationId xmlns:p14="http://schemas.microsoft.com/office/powerpoint/2010/main" val="3509930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Sample question </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45</a:t>
            </a:fld>
            <a:endParaRPr lang="en-US" dirty="0"/>
          </a:p>
        </p:txBody>
      </p:sp>
      <p:sp>
        <p:nvSpPr>
          <p:cNvPr id="8" name="TextBox 7"/>
          <p:cNvSpPr txBox="1"/>
          <p:nvPr/>
        </p:nvSpPr>
        <p:spPr>
          <a:xfrm>
            <a:off x="762000" y="5105400"/>
            <a:ext cx="7696200" cy="646331"/>
          </a:xfrm>
          <a:prstGeom prst="rect">
            <a:avLst/>
          </a:prstGeom>
          <a:noFill/>
        </p:spPr>
        <p:txBody>
          <a:bodyPr wrap="square" rtlCol="0">
            <a:spAutoFit/>
          </a:bodyPr>
          <a:lstStyle/>
          <a:p>
            <a:r>
              <a:rPr lang="en-IE" dirty="0"/>
              <a:t>Given the above </a:t>
            </a:r>
            <a:r>
              <a:rPr lang="en-IE" dirty="0" err="1"/>
              <a:t>pseudocode</a:t>
            </a:r>
            <a:r>
              <a:rPr lang="en-IE" dirty="0"/>
              <a:t> for the producer/consumer problem. Explain does this code prevent/result in deadlock 			 </a:t>
            </a:r>
            <a:r>
              <a:rPr lang="en-IE" b="1" dirty="0"/>
              <a:t>(8 marks)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1034" y="1447800"/>
            <a:ext cx="7321931" cy="34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10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CA" dirty="0"/>
              <a:t>Process Synchronization Software </a:t>
            </a:r>
            <a:r>
              <a:rPr lang="en-US" dirty="0"/>
              <a:t>(cont'd.)</a:t>
            </a:r>
            <a:endParaRPr lang="en-CA" dirty="0"/>
          </a:p>
        </p:txBody>
      </p:sp>
      <p:sp>
        <p:nvSpPr>
          <p:cNvPr id="23556" name="Rectangle 3"/>
          <p:cNvSpPr>
            <a:spLocks noGrp="1" noChangeArrowheads="1"/>
          </p:cNvSpPr>
          <p:nvPr>
            <p:ph type="body" idx="1"/>
          </p:nvPr>
        </p:nvSpPr>
        <p:spPr/>
        <p:txBody>
          <a:bodyPr/>
          <a:lstStyle/>
          <a:p>
            <a:r>
              <a:rPr lang="en-US" dirty="0"/>
              <a:t>Critical region</a:t>
            </a:r>
          </a:p>
          <a:p>
            <a:pPr lvl="1"/>
            <a:r>
              <a:rPr lang="en-US" dirty="0"/>
              <a:t>Part of a program that must be executed in “one action”. (All or Nothing)</a:t>
            </a:r>
          </a:p>
          <a:p>
            <a:pPr lvl="1"/>
            <a:r>
              <a:rPr lang="en-US" dirty="0"/>
              <a:t>Other processes must wait before accessing critical region resources</a:t>
            </a:r>
          </a:p>
          <a:p>
            <a:endParaRPr lang="en-US" dirty="0"/>
          </a:p>
          <a:p>
            <a:r>
              <a:rPr lang="en-US" dirty="0"/>
              <a:t>Processes within the critical region</a:t>
            </a:r>
          </a:p>
          <a:p>
            <a:pPr lvl="1"/>
            <a:r>
              <a:rPr lang="en-US" dirty="0"/>
              <a:t>Cannot be interleaved otherwise</a:t>
            </a:r>
          </a:p>
          <a:p>
            <a:pPr lvl="2"/>
            <a:r>
              <a:rPr lang="en-US" dirty="0"/>
              <a:t>Threatens integrity of operation (all or nothing action)</a:t>
            </a:r>
          </a:p>
        </p:txBody>
      </p:sp>
      <p:sp>
        <p:nvSpPr>
          <p:cNvPr id="2355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Understanding Operating Systems</a:t>
            </a:r>
            <a:endParaRPr lang="en-US" dirty="0"/>
          </a:p>
        </p:txBody>
      </p:sp>
      <p:sp>
        <p:nvSpPr>
          <p:cNvPr id="23557" name="Slide Number Placeholder 4"/>
          <p:cNvSpPr>
            <a:spLocks noGrp="1"/>
          </p:cNvSpPr>
          <p:nvPr>
            <p:ph type="sldNum" sz="quarter" idx="11"/>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FDA28D-94B3-40DD-9FB2-16A9E8013233}" type="slidenum">
              <a:rPr lang="en-US" smtClean="0"/>
              <a:pPr/>
              <a:t>5</a:t>
            </a:fld>
            <a:endParaRPr lang="en-US" dirty="0"/>
          </a:p>
        </p:txBody>
      </p:sp>
      <p:sp>
        <p:nvSpPr>
          <p:cNvPr id="6" name="Rectangle 6"/>
          <p:cNvSpPr txBox="1">
            <a:spLocks noChangeArrowheads="1"/>
          </p:cNvSpPr>
          <p:nvPr/>
        </p:nvSpPr>
        <p:spPr bwMode="auto">
          <a:xfrm>
            <a:off x="6553200" y="6248400"/>
            <a:ext cx="21336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rgbClr val="080808"/>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31E22D6A-4950-4320-A2D4-3B587FB641B9}" type="slidenum">
              <a:rPr lang="en-US" smtClean="0"/>
              <a:pPr>
                <a:defRPr/>
              </a:pPr>
              <a:t>5</a:t>
            </a:fld>
            <a:endParaRPr lang="en-US" dirty="0"/>
          </a:p>
        </p:txBody>
      </p:sp>
    </p:spTree>
    <p:extLst>
      <p:ext uri="{BB962C8B-B14F-4D97-AF65-F5344CB8AC3E}">
        <p14:creationId xmlns:p14="http://schemas.microsoft.com/office/powerpoint/2010/main" val="109957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442AC55-3C98-4A14-890C-A89434596DCD}" type="slidenum">
              <a:rPr lang="en-GB"/>
              <a:pPr/>
              <a:t>6</a:t>
            </a:fld>
            <a:endParaRPr lang="en-GB"/>
          </a:p>
        </p:txBody>
      </p:sp>
      <p:sp>
        <p:nvSpPr>
          <p:cNvPr id="135170" name="Rectangle 2"/>
          <p:cNvSpPr>
            <a:spLocks noGrp="1" noChangeArrowheads="1"/>
          </p:cNvSpPr>
          <p:nvPr>
            <p:ph type="title"/>
          </p:nvPr>
        </p:nvSpPr>
        <p:spPr>
          <a:xfrm>
            <a:off x="457200" y="274638"/>
            <a:ext cx="8229600" cy="792162"/>
          </a:xfrm>
        </p:spPr>
        <p:txBody>
          <a:bodyPr/>
          <a:lstStyle/>
          <a:p>
            <a:r>
              <a:rPr lang="en-GB" dirty="0"/>
              <a:t>Non  Synchronisation example</a:t>
            </a:r>
          </a:p>
        </p:txBody>
      </p:sp>
      <p:sp>
        <p:nvSpPr>
          <p:cNvPr id="135171" name="Rectangle 3"/>
          <p:cNvSpPr>
            <a:spLocks noGrp="1" noChangeArrowheads="1"/>
          </p:cNvSpPr>
          <p:nvPr>
            <p:ph type="body" idx="1"/>
          </p:nvPr>
        </p:nvSpPr>
        <p:spPr>
          <a:xfrm>
            <a:off x="457200" y="990600"/>
            <a:ext cx="8229600" cy="5257800"/>
          </a:xfrm>
        </p:spPr>
        <p:txBody>
          <a:bodyPr/>
          <a:lstStyle/>
          <a:p>
            <a:pPr>
              <a:lnSpc>
                <a:spcPct val="90000"/>
              </a:lnSpc>
            </a:pPr>
            <a:r>
              <a:rPr lang="en-GB" sz="2600" dirty="0"/>
              <a:t>if two processes or threads/transactions try to update the same object can result in: </a:t>
            </a:r>
            <a:r>
              <a:rPr lang="en-GB" sz="2600" b="1" dirty="0"/>
              <a:t>Race/lost update problem</a:t>
            </a:r>
          </a:p>
          <a:p>
            <a:pPr lvl="1">
              <a:lnSpc>
                <a:spcPct val="90000"/>
              </a:lnSpc>
            </a:pPr>
            <a:endParaRPr lang="en-GB" sz="2200" dirty="0"/>
          </a:p>
          <a:p>
            <a:pPr>
              <a:lnSpc>
                <a:spcPct val="90000"/>
              </a:lnSpc>
            </a:pPr>
            <a:r>
              <a:rPr lang="en-GB" sz="2600" dirty="0"/>
              <a:t>Consider v = v + 1:</a:t>
            </a:r>
          </a:p>
          <a:p>
            <a:pPr marL="914400" lvl="1" indent="-457200">
              <a:lnSpc>
                <a:spcPct val="90000"/>
              </a:lnSpc>
              <a:buFont typeface="+mj-lt"/>
              <a:buAutoNum type="arabicPeriod"/>
            </a:pPr>
            <a:r>
              <a:rPr lang="en-GB" sz="2200" dirty="0"/>
              <a:t>Thread A fetches </a:t>
            </a:r>
            <a:r>
              <a:rPr lang="en-GB" sz="2200" i="1" dirty="0"/>
              <a:t>v</a:t>
            </a:r>
            <a:r>
              <a:rPr lang="en-GB" sz="2200" dirty="0"/>
              <a:t> = 5 into a processor register within processor A</a:t>
            </a:r>
          </a:p>
          <a:p>
            <a:pPr marL="914400" lvl="1" indent="-457200">
              <a:lnSpc>
                <a:spcPct val="90000"/>
              </a:lnSpc>
              <a:buFont typeface="+mj-lt"/>
              <a:buAutoNum type="arabicPeriod"/>
            </a:pPr>
            <a:r>
              <a:rPr lang="en-GB" sz="2200" dirty="0"/>
              <a:t>Thread B fetches </a:t>
            </a:r>
            <a:r>
              <a:rPr lang="en-GB" sz="2200" i="1" dirty="0"/>
              <a:t>v</a:t>
            </a:r>
            <a:r>
              <a:rPr lang="en-GB" sz="2200" dirty="0"/>
              <a:t> = 5 into a processor register within processor B</a:t>
            </a:r>
          </a:p>
          <a:p>
            <a:pPr marL="914400" lvl="1" indent="-457200">
              <a:lnSpc>
                <a:spcPct val="90000"/>
              </a:lnSpc>
              <a:buFont typeface="+mj-lt"/>
              <a:buAutoNum type="arabicPeriod"/>
            </a:pPr>
            <a:r>
              <a:rPr lang="en-GB" sz="2200" dirty="0"/>
              <a:t>Thread  B increments value in its processor register to 6</a:t>
            </a:r>
          </a:p>
          <a:p>
            <a:pPr marL="914400" lvl="1" indent="-457200">
              <a:lnSpc>
                <a:spcPct val="90000"/>
              </a:lnSpc>
              <a:buFont typeface="+mj-lt"/>
              <a:buAutoNum type="arabicPeriod"/>
            </a:pPr>
            <a:r>
              <a:rPr lang="en-GB" sz="2200" dirty="0"/>
              <a:t>Thread  B stores 6 into </a:t>
            </a:r>
            <a:r>
              <a:rPr lang="en-GB" sz="2200" i="1" dirty="0"/>
              <a:t>v</a:t>
            </a:r>
            <a:endParaRPr lang="en-GB" sz="2200" dirty="0"/>
          </a:p>
          <a:p>
            <a:pPr marL="914400" lvl="1" indent="-457200">
              <a:lnSpc>
                <a:spcPct val="90000"/>
              </a:lnSpc>
              <a:buFont typeface="+mj-lt"/>
              <a:buAutoNum type="arabicPeriod"/>
            </a:pPr>
            <a:r>
              <a:rPr lang="en-GB" sz="2200" dirty="0"/>
              <a:t>Thread  A increments value in its processor register to 6</a:t>
            </a:r>
          </a:p>
          <a:p>
            <a:pPr marL="914400" lvl="1" indent="-457200">
              <a:lnSpc>
                <a:spcPct val="90000"/>
              </a:lnSpc>
              <a:buFont typeface="+mj-lt"/>
              <a:buAutoNum type="arabicPeriod"/>
            </a:pPr>
            <a:r>
              <a:rPr lang="en-GB" sz="2200" dirty="0"/>
              <a:t>Thread  A stores 6 into </a:t>
            </a:r>
            <a:r>
              <a:rPr lang="en-GB" sz="2200" i="1" dirty="0"/>
              <a:t>v</a:t>
            </a:r>
          </a:p>
          <a:p>
            <a:pPr marL="514350" indent="-457200">
              <a:lnSpc>
                <a:spcPct val="90000"/>
              </a:lnSpc>
              <a:buFont typeface="+mj-lt"/>
              <a:buAutoNum type="arabicPeriod"/>
            </a:pPr>
            <a:endParaRPr lang="en-GB" sz="2000" i="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Critical regions of concurrent processes</a:t>
            </a:r>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7</a:t>
            </a:fld>
            <a:endParaRPr lang="en-US" dirty="0"/>
          </a:p>
        </p:txBody>
      </p:sp>
      <p:pic>
        <p:nvPicPr>
          <p:cNvPr id="6" name="Content Placeholder 5" descr="Critical Reigon.JPG"/>
          <p:cNvPicPr>
            <a:picLocks noGrp="1"/>
          </p:cNvPicPr>
          <p:nvPr>
            <p:ph idx="1"/>
          </p:nvPr>
        </p:nvPicPr>
        <p:blipFill>
          <a:blip r:embed="rId2" cstate="print"/>
          <a:srcRect/>
          <a:stretch>
            <a:fillRect/>
          </a:stretch>
        </p:blipFill>
        <p:spPr bwMode="auto">
          <a:xfrm>
            <a:off x="614362" y="1901031"/>
            <a:ext cx="7915275" cy="3924300"/>
          </a:xfrm>
          <a:prstGeom prst="rect">
            <a:avLst/>
          </a:prstGeom>
          <a:noFill/>
          <a:ln w="9525" cmpd="sng">
            <a:solidFill>
              <a:srgbClr val="1F497D"/>
            </a:solidFill>
            <a:miter lim="800000"/>
            <a:headEnd/>
            <a:tailEnd/>
          </a:ln>
          <a:effectLst/>
        </p:spPr>
      </p:pic>
    </p:spTree>
    <p:extLst>
      <p:ext uri="{BB962C8B-B14F-4D97-AF65-F5344CB8AC3E}">
        <p14:creationId xmlns:p14="http://schemas.microsoft.com/office/powerpoint/2010/main" val="61469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Critical region (race problem)</a:t>
            </a:r>
            <a:endParaRPr lang="en-IE" dirty="0"/>
          </a:p>
        </p:txBody>
      </p:sp>
      <p:sp>
        <p:nvSpPr>
          <p:cNvPr id="3" name="Content Placeholder 2"/>
          <p:cNvSpPr>
            <a:spLocks noGrp="1"/>
          </p:cNvSpPr>
          <p:nvPr>
            <p:ph idx="1"/>
          </p:nvPr>
        </p:nvSpPr>
        <p:spPr/>
        <p:txBody>
          <a:bodyPr/>
          <a:lstStyle/>
          <a:p>
            <a:r>
              <a:rPr lang="en-GB" dirty="0"/>
              <a:t>In the previous example:</a:t>
            </a:r>
          </a:p>
          <a:p>
            <a:endParaRPr lang="en-GB" dirty="0"/>
          </a:p>
          <a:p>
            <a:r>
              <a:rPr lang="en-GB" dirty="0"/>
              <a:t>Step 1 occurs (fetch by process A)</a:t>
            </a:r>
          </a:p>
          <a:p>
            <a:r>
              <a:rPr lang="en-GB" dirty="0"/>
              <a:t>Step 2 -4 must be blocked (fetch… update by B)</a:t>
            </a:r>
          </a:p>
          <a:p>
            <a:r>
              <a:rPr lang="en-GB" dirty="0"/>
              <a:t>Step 5 and step 6 proceed. (update by process A)</a:t>
            </a:r>
          </a:p>
          <a:p>
            <a:r>
              <a:rPr lang="en-GB" dirty="0"/>
              <a:t>Then steps 2-4 can proceed. </a:t>
            </a:r>
          </a:p>
          <a:p>
            <a:endParaRPr lang="en-GB" dirty="0"/>
          </a:p>
          <a:p>
            <a:r>
              <a:rPr lang="en-GB" dirty="0"/>
              <a:t>This </a:t>
            </a:r>
            <a:r>
              <a:rPr lang="en-GB" i="1" dirty="0"/>
              <a:t>ensures</a:t>
            </a:r>
            <a:r>
              <a:rPr lang="en-GB" dirty="0"/>
              <a:t> that the </a:t>
            </a:r>
            <a:r>
              <a:rPr lang="en-GB" i="1" dirty="0"/>
              <a:t>integrity of critical  region </a:t>
            </a:r>
            <a:r>
              <a:rPr lang="en-GB" dirty="0"/>
              <a:t>(e.g. updating a register) </a:t>
            </a:r>
            <a:r>
              <a:rPr lang="en-GB" i="1" dirty="0"/>
              <a:t>is maintained</a:t>
            </a:r>
            <a:r>
              <a:rPr lang="en-GB" dirty="0"/>
              <a:t>.</a:t>
            </a:r>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8</a:t>
            </a:fld>
            <a:endParaRPr lang="en-US" dirty="0"/>
          </a:p>
        </p:txBody>
      </p:sp>
    </p:spTree>
    <p:extLst>
      <p:ext uri="{BB962C8B-B14F-4D97-AF65-F5344CB8AC3E}">
        <p14:creationId xmlns:p14="http://schemas.microsoft.com/office/powerpoint/2010/main" val="19486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CA" dirty="0"/>
              <a:t>Ensuring Process Synchronization</a:t>
            </a:r>
          </a:p>
        </p:txBody>
      </p:sp>
      <p:sp>
        <p:nvSpPr>
          <p:cNvPr id="24580" name="Rectangle 3"/>
          <p:cNvSpPr>
            <a:spLocks noGrp="1" noChangeArrowheads="1"/>
          </p:cNvSpPr>
          <p:nvPr>
            <p:ph type="body" idx="1"/>
          </p:nvPr>
        </p:nvSpPr>
        <p:spPr/>
        <p:txBody>
          <a:bodyPr/>
          <a:lstStyle/>
          <a:p>
            <a:r>
              <a:rPr lang="en-US" dirty="0"/>
              <a:t>Synchronization </a:t>
            </a:r>
          </a:p>
          <a:p>
            <a:pPr lvl="1"/>
            <a:r>
              <a:rPr lang="en-US" dirty="0"/>
              <a:t>Implemented as lock-and-key arrangement:</a:t>
            </a:r>
          </a:p>
          <a:p>
            <a:pPr lvl="1"/>
            <a:r>
              <a:rPr lang="en-US" dirty="0"/>
              <a:t>Process determines key availability</a:t>
            </a:r>
          </a:p>
          <a:p>
            <a:pPr lvl="2"/>
            <a:r>
              <a:rPr lang="en-US" dirty="0"/>
              <a:t>Process obtains key</a:t>
            </a:r>
          </a:p>
          <a:p>
            <a:pPr lvl="2"/>
            <a:r>
              <a:rPr lang="en-US" dirty="0"/>
              <a:t>Uses it to lock access to critical region</a:t>
            </a:r>
          </a:p>
          <a:p>
            <a:pPr lvl="2"/>
            <a:r>
              <a:rPr lang="en-US" dirty="0"/>
              <a:t>Makes it unavailable to other processes</a:t>
            </a:r>
          </a:p>
          <a:p>
            <a:r>
              <a:rPr lang="en-US" dirty="0"/>
              <a:t>Types of locking mechanisms</a:t>
            </a:r>
          </a:p>
          <a:p>
            <a:pPr marL="914400" lvl="1" indent="-457200">
              <a:buFont typeface="+mj-lt"/>
              <a:buAutoNum type="arabicPeriod"/>
            </a:pPr>
            <a:r>
              <a:rPr lang="en-CA" dirty="0"/>
              <a:t>Test-and-set</a:t>
            </a:r>
            <a:endParaRPr lang="en-US" dirty="0"/>
          </a:p>
          <a:p>
            <a:pPr marL="914400" lvl="1" indent="-457200">
              <a:buFont typeface="+mj-lt"/>
              <a:buAutoNum type="arabicPeriod"/>
            </a:pPr>
            <a:r>
              <a:rPr lang="en-CA" dirty="0"/>
              <a:t>WAIT and</a:t>
            </a:r>
            <a:r>
              <a:rPr lang="en-US" dirty="0"/>
              <a:t> </a:t>
            </a:r>
            <a:r>
              <a:rPr lang="en-CA" dirty="0"/>
              <a:t>SIGNAL</a:t>
            </a:r>
            <a:endParaRPr lang="en-US" dirty="0"/>
          </a:p>
          <a:p>
            <a:pPr marL="914400" lvl="1" indent="-457200">
              <a:buFont typeface="+mj-lt"/>
              <a:buAutoNum type="arabicPeriod"/>
            </a:pPr>
            <a:r>
              <a:rPr lang="en-CA" dirty="0"/>
              <a:t>Semaphores</a:t>
            </a:r>
          </a:p>
        </p:txBody>
      </p:sp>
      <p:sp>
        <p:nvSpPr>
          <p:cNvPr id="24578"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Understanding Operating Systems</a:t>
            </a:r>
            <a:endParaRPr lang="en-US"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Chimborazo1</Template>
  <TotalTime>0</TotalTime>
  <Words>2531</Words>
  <Application>Microsoft Office PowerPoint</Application>
  <PresentationFormat>On-screen Show (4:3)</PresentationFormat>
  <Paragraphs>487</Paragraphs>
  <Slides>45</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ＭＳ Ｐゴシック</vt:lpstr>
      <vt:lpstr>Times-Roman</vt:lpstr>
      <vt:lpstr>Arial</vt:lpstr>
      <vt:lpstr>Courier New</vt:lpstr>
      <vt:lpstr>Symbol</vt:lpstr>
      <vt:lpstr>Times New Roman</vt:lpstr>
      <vt:lpstr>Default Design</vt:lpstr>
      <vt:lpstr>1_Default Design</vt:lpstr>
      <vt:lpstr>Inter-process synchronisation </vt:lpstr>
      <vt:lpstr>PowerPoint Presentation</vt:lpstr>
      <vt:lpstr>Why Concurrency Control?</vt:lpstr>
      <vt:lpstr>What  is Parallel Processing?</vt:lpstr>
      <vt:lpstr>Process Synchronization Software (cont'd.)</vt:lpstr>
      <vt:lpstr>Non  Synchronisation example</vt:lpstr>
      <vt:lpstr>Critical regions of concurrent processes</vt:lpstr>
      <vt:lpstr>Critical region (race problem)</vt:lpstr>
      <vt:lpstr>Ensuring Process Synchronization</vt:lpstr>
      <vt:lpstr>1 Test-and-Set</vt:lpstr>
      <vt:lpstr>Test and Set</vt:lpstr>
      <vt:lpstr>Test-and-Set (cont'd.)</vt:lpstr>
      <vt:lpstr>Creating Mutex in linux </vt:lpstr>
      <vt:lpstr>Test and Set example using Mutexs</vt:lpstr>
      <vt:lpstr>Sample output</vt:lpstr>
      <vt:lpstr>Example 2: mutex_join_self.c </vt:lpstr>
      <vt:lpstr>Question: Explain Sample output ?</vt:lpstr>
      <vt:lpstr>2 WAIT and SIGNAL</vt:lpstr>
      <vt:lpstr>“wait and set” Condition variables</vt:lpstr>
      <vt:lpstr>Sample code: wait_signal.c</vt:lpstr>
      <vt:lpstr>Explain output wait_signal.c.  Remove wait and signal functions and explain output</vt:lpstr>
      <vt:lpstr>Semaphores</vt:lpstr>
      <vt:lpstr>3 Semaphores</vt:lpstr>
      <vt:lpstr>Semaphores (cont'd.)</vt:lpstr>
      <vt:lpstr>Semaphores in posix</vt:lpstr>
      <vt:lpstr>Semaphores in posix</vt:lpstr>
      <vt:lpstr>A program using semaphores</vt:lpstr>
      <vt:lpstr>Semaphore_example.c </vt:lpstr>
      <vt:lpstr>Semaphore_example .c </vt:lpstr>
      <vt:lpstr>Semaphore examples with/without mutex: </vt:lpstr>
      <vt:lpstr>Process Cooperation</vt:lpstr>
      <vt:lpstr>Producers and Consumers</vt:lpstr>
      <vt:lpstr>Bounded buffers</vt:lpstr>
      <vt:lpstr>Producers and Consumers (cont'd.)</vt:lpstr>
      <vt:lpstr>Example of producer and consumer</vt:lpstr>
      <vt:lpstr>Bounded buffer code with bug which can cause deadlock</vt:lpstr>
      <vt:lpstr>Parallel Programming</vt:lpstr>
      <vt:lpstr>Parallel programming example</vt:lpstr>
      <vt:lpstr>Parallel programming example</vt:lpstr>
      <vt:lpstr>Applications of Parallel Programming</vt:lpstr>
      <vt:lpstr>Threads and Parallel Programming</vt:lpstr>
      <vt:lpstr>Threads and Concurrent Programming</vt:lpstr>
      <vt:lpstr>Sample Question</vt:lpstr>
      <vt:lpstr>Sample question </vt:lpstr>
      <vt:lpstr>Sample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
  <cp:lastModifiedBy/>
  <cp:revision>73</cp:revision>
  <dcterms:created xsi:type="dcterms:W3CDTF">2007-11-04T01:21:10Z</dcterms:created>
  <dcterms:modified xsi:type="dcterms:W3CDTF">2016-10-26T13:12:32Z</dcterms:modified>
</cp:coreProperties>
</file>