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40" r:id="rId12"/>
    <p:sldId id="341" r:id="rId13"/>
    <p:sldId id="343" r:id="rId14"/>
    <p:sldId id="344" r:id="rId15"/>
    <p:sldId id="345" r:id="rId16"/>
    <p:sldId id="347" r:id="rId17"/>
    <p:sldId id="348" r:id="rId18"/>
    <p:sldId id="3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3" y="9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85FA-B826-4EA5-BFD1-F8CC8C0FFE65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A99B-261D-4A22-8D54-41529409F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79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9B60-0D69-4CF8-B3F3-3DE7C660D859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1498-DD60-4EB4-8EC6-B360A868F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167-139B-4D0F-AB14-2C90B4777F14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3F74-0AE6-452E-9D01-2E9C57DA815E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D89E-DB9A-4145-8317-DA0E7CF69164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5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5EAA8-BF1B-4B42-8980-172345E81BA1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33888" y="6356350"/>
            <a:ext cx="419911" cy="365125"/>
          </a:xfrm>
        </p:spPr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9DA7-270E-4FFE-94A2-D480E38758B3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8C9C-DB10-47AE-A3F9-37053F7A539B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A09-3E17-4519-A842-9D598B161C42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D25A-E0A2-4E40-A410-B0203720ECAE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D807-3216-4052-B5B4-8F302B0FCC4D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914434" y="6356350"/>
            <a:ext cx="43936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0026-2DA1-4B47-9D35-0ACF1915619C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BA7C-2F6E-475D-A9D0-297C14B26E2A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2C39-FC41-4AFE-8B3C-D9C0A7D235EA}" type="datetime1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E53209-2371-4D65-93D5-4216FE4907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0DB3E-ACB4-4B28-B109-8C6F7461BEBA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9" y="428625"/>
            <a:ext cx="6072187" cy="60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순차검색 알고리즘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90800" y="3733800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952625" y="2286000"/>
            <a:ext cx="8305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seqsearch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n,			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S[],  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x, 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index&amp;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location) {  // 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출력</a:t>
            </a:r>
          </a:p>
          <a:p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location = 1;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(location &lt;= n &amp;&amp; S[location] != x)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location++;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(location &gt; n)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location = 0;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024064" y="5500689"/>
            <a:ext cx="67778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while-</a:t>
            </a:r>
            <a:r>
              <a:rPr lang="ko-KR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루프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아직 검사할 항목이 있고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를 찾지 못했나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ko-KR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문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모두 검사하였으나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를 찾지 못했나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6631" name="모서리가 둥근 직사각형 8"/>
          <p:cNvSpPr>
            <a:spLocks noChangeArrowheads="1"/>
          </p:cNvSpPr>
          <p:nvPr/>
        </p:nvSpPr>
        <p:spPr bwMode="auto">
          <a:xfrm>
            <a:off x="2166938" y="428625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2024063" y="1214439"/>
            <a:ext cx="76787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문제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개의 키로 구성된 배열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에 키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가 있는가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양의 정수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까지의 첨자를 가진 키의 배열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그리고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안에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의 위치를 가리키는</a:t>
            </a:r>
            <a:r>
              <a:rPr lang="ko-K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안에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가 없으면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9EEA6-9B2D-4D63-B05D-7661F0D0BF07}"/>
              </a:ext>
            </a:extLst>
          </p:cNvPr>
          <p:cNvSpPr/>
          <p:nvPr/>
        </p:nvSpPr>
        <p:spPr>
          <a:xfrm>
            <a:off x="8850150" y="245400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실습 소요 시간 </a:t>
            </a:r>
            <a:r>
              <a:rPr lang="en-US" altLang="ko-KR" dirty="0"/>
              <a:t>50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23505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3206" y="1371048"/>
            <a:ext cx="7246961" cy="31393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data,item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low, high):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구현 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data=[1,3,5,6,7,9,10,14,17,19]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location=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(data,17,0,n-1)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print(location)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0788" y="3059668"/>
            <a:ext cx="19231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90399" y="489585"/>
            <a:ext cx="5811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5000"/>
            </a:pPr>
            <a:r>
              <a:rPr lang="en-US" altLang="ko-KR" sz="3200" dirty="0"/>
              <a:t>[</a:t>
            </a:r>
            <a:r>
              <a:rPr lang="ko-KR" altLang="en-US" sz="3200" dirty="0"/>
              <a:t>실습과제</a:t>
            </a:r>
            <a:r>
              <a:rPr lang="en-US" altLang="ko-KR" sz="3200" dirty="0"/>
              <a:t>] </a:t>
            </a:r>
            <a:r>
              <a:rPr lang="ko-KR" altLang="en-US" sz="3200" dirty="0">
                <a:solidFill>
                  <a:schemeClr val="tx2"/>
                </a:solidFill>
                <a:latin typeface="굴림" pitchFamily="50" charset="-127"/>
              </a:rPr>
              <a:t>이분검색 알고리즘</a:t>
            </a:r>
            <a:r>
              <a:rPr lang="ko-KR" altLang="en-US" sz="3200" dirty="0">
                <a:latin typeface="굴림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461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BD2B9-BDF5-4218-9BBB-9BA940F4F7D1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600" i="1" dirty="0">
                <a:latin typeface="Times New Roman" pitchFamily="18" charset="0"/>
              </a:rPr>
              <a:t>n</a:t>
            </a:r>
            <a:r>
              <a:rPr lang="ko-KR" altLang="en-US" sz="3600" dirty="0"/>
              <a:t>번째 </a:t>
            </a:r>
            <a:r>
              <a:rPr lang="ko-KR" altLang="en-US" sz="3600" dirty="0" err="1"/>
              <a:t>피보나찌</a:t>
            </a:r>
            <a:r>
              <a:rPr lang="ko-KR" altLang="en-US" sz="3600" dirty="0"/>
              <a:t> 수 구하기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362201" y="1930400"/>
            <a:ext cx="845255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u="sng" dirty="0" err="1"/>
              <a:t>피보나찌</a:t>
            </a:r>
            <a:r>
              <a:rPr lang="en-US" altLang="ko-KR" sz="2000" u="sng" dirty="0"/>
              <a:t>(Fibonacci) </a:t>
            </a:r>
            <a:r>
              <a:rPr lang="ko-KR" altLang="en-US" sz="2000" u="sng" dirty="0"/>
              <a:t>수열의 정의</a:t>
            </a:r>
          </a:p>
          <a:p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예</a:t>
            </a:r>
            <a:r>
              <a:rPr lang="en-US" altLang="ko-KR" sz="2000" dirty="0"/>
              <a:t>: 0, 1, 1, 2, 3, 5, 8, 13, 21, 34, 55, 89, 144, 233, 377, 610, 987, 1597, …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952876" y="4786313"/>
          <a:ext cx="33575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082600" imgH="457200" progId="Equation.3">
                  <p:embed/>
                </p:oleObj>
              </mc:Choice>
              <mc:Fallback>
                <p:oleObj name="Equation" r:id="rId3" imgW="208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4786313"/>
                        <a:ext cx="33575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7739063" y="5286375"/>
            <a:ext cx="2706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예제 </a:t>
            </a:r>
            <a:r>
              <a:rPr lang="en-US" altLang="ko-KR" dirty="0"/>
              <a:t>B.9 in appendix 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8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D1FF2-F2F5-43DF-BD96-3E488E773881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75" y="428625"/>
            <a:ext cx="7500938" cy="1143000"/>
          </a:xfrm>
        </p:spPr>
        <p:txBody>
          <a:bodyPr/>
          <a:lstStyle/>
          <a:p>
            <a:pPr eaLnBrk="1" hangingPunct="1"/>
            <a:r>
              <a:rPr lang="ko-KR" altLang="en-US" sz="3600"/>
              <a:t>피보나찌 수 구하기</a:t>
            </a:r>
            <a:r>
              <a:rPr lang="en-US" altLang="ko-KR" sz="3600"/>
              <a:t>(</a:t>
            </a:r>
            <a:r>
              <a:rPr lang="ko-KR" altLang="en-US" sz="3600"/>
              <a:t>재귀적 방법</a:t>
            </a:r>
            <a:r>
              <a:rPr lang="en-US" altLang="ko-KR" sz="3600"/>
              <a:t>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82880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Times New Roman" pitchFamily="18" charset="0"/>
              </a:rPr>
              <a:t>문제</a:t>
            </a:r>
            <a:r>
              <a:rPr lang="en-US" altLang="ko-KR" sz="2000">
                <a:latin typeface="Times New Roman" pitchFamily="18" charset="0"/>
              </a:rPr>
              <a:t>: </a:t>
            </a:r>
            <a:r>
              <a:rPr lang="en-US" altLang="ko-KR" sz="2000" i="1">
                <a:latin typeface="Times New Roman" pitchFamily="18" charset="0"/>
              </a:rPr>
              <a:t>n</a:t>
            </a:r>
            <a:r>
              <a:rPr lang="ko-KR" altLang="en-US" sz="2000">
                <a:latin typeface="Times New Roman" pitchFamily="18" charset="0"/>
              </a:rPr>
              <a:t>번째 피보나찌 수를 구하라</a:t>
            </a:r>
            <a:r>
              <a:rPr lang="en-US" altLang="ko-KR" sz="200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ko-KR" altLang="en-US" sz="2000">
                <a:latin typeface="Times New Roman" pitchFamily="18" charset="0"/>
              </a:rPr>
              <a:t>입력</a:t>
            </a:r>
            <a:r>
              <a:rPr lang="en-US" altLang="ko-KR" sz="2000">
                <a:latin typeface="Times New Roman" pitchFamily="18" charset="0"/>
              </a:rPr>
              <a:t>: </a:t>
            </a:r>
            <a:r>
              <a:rPr lang="ko-KR" altLang="en-US" sz="2000">
                <a:latin typeface="Times New Roman" pitchFamily="18" charset="0"/>
              </a:rPr>
              <a:t>양수 </a:t>
            </a:r>
            <a:r>
              <a:rPr lang="en-US" altLang="ko-KR" sz="2000" i="1">
                <a:latin typeface="Times New Roman" pitchFamily="18" charset="0"/>
              </a:rPr>
              <a:t>n</a:t>
            </a:r>
            <a:endParaRPr lang="en-US" altLang="ko-KR" sz="2000">
              <a:latin typeface="Times New Roman" pitchFamily="18" charset="0"/>
            </a:endParaRPr>
          </a:p>
          <a:p>
            <a:pPr eaLnBrk="1" hangingPunct="1"/>
            <a:r>
              <a:rPr lang="ko-KR" altLang="en-US" sz="2000">
                <a:latin typeface="Times New Roman" pitchFamily="18" charset="0"/>
              </a:rPr>
              <a:t>출력</a:t>
            </a:r>
            <a:r>
              <a:rPr lang="en-US" altLang="ko-KR" sz="2000">
                <a:latin typeface="Times New Roman" pitchFamily="18" charset="0"/>
              </a:rPr>
              <a:t>: </a:t>
            </a:r>
            <a:r>
              <a:rPr lang="en-US" altLang="ko-KR" sz="2000" i="1">
                <a:latin typeface="Times New Roman" pitchFamily="18" charset="0"/>
              </a:rPr>
              <a:t>n</a:t>
            </a:r>
            <a:r>
              <a:rPr lang="en-US" altLang="ko-KR" sz="2000">
                <a:latin typeface="Times New Roman" pitchFamily="18" charset="0"/>
              </a:rPr>
              <a:t> </a:t>
            </a:r>
            <a:r>
              <a:rPr lang="ko-KR" altLang="en-US" sz="2000">
                <a:latin typeface="Times New Roman" pitchFamily="18" charset="0"/>
              </a:rPr>
              <a:t>번째 피보나찌 수</a:t>
            </a:r>
          </a:p>
          <a:p>
            <a:pPr eaLnBrk="1" hangingPunct="1"/>
            <a:r>
              <a:rPr lang="ko-KR" altLang="en-US" sz="2000">
                <a:latin typeface="Times New Roman" pitchFamily="18" charset="0"/>
              </a:rPr>
              <a:t>알고리즘</a:t>
            </a:r>
            <a:r>
              <a:rPr lang="en-US" altLang="ko-KR" sz="2000">
                <a:latin typeface="Times New Roman" pitchFamily="18" charset="0"/>
              </a:rPr>
              <a:t>: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971801" y="3962400"/>
            <a:ext cx="4257897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fib1 (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(n &lt;= 1)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fib1(n-1) + fib1(n-2);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846" name="모서리가 둥근 직사각형 7"/>
          <p:cNvSpPr>
            <a:spLocks noChangeArrowheads="1"/>
          </p:cNvSpPr>
          <p:nvPr/>
        </p:nvSpPr>
        <p:spPr bwMode="auto">
          <a:xfrm>
            <a:off x="963359" y="714375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Alg</a:t>
            </a:r>
            <a:r>
              <a:rPr lang="ko-KR" altLang="en-US"/>
              <a:t> </a:t>
            </a:r>
            <a:r>
              <a:rPr lang="en-US" altLang="ko-KR"/>
              <a:t>1.6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0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5914" y="609600"/>
            <a:ext cx="7126287" cy="1143000"/>
          </a:xfrm>
        </p:spPr>
        <p:txBody>
          <a:bodyPr/>
          <a:lstStyle/>
          <a:p>
            <a:pPr eaLnBrk="1" hangingPunct="1"/>
            <a:r>
              <a:rPr lang="ko-KR" altLang="en-US" sz="3600"/>
              <a:t>피보나찌 수 구하기 알고리즘</a:t>
            </a:r>
            <a:br>
              <a:rPr lang="ko-KR" altLang="en-US" sz="3600"/>
            </a:br>
            <a:r>
              <a:rPr lang="en-US" altLang="ko-KR" sz="3600"/>
              <a:t>(</a:t>
            </a:r>
            <a:r>
              <a:rPr lang="ko-KR" altLang="en-US" sz="3600"/>
              <a:t>반복적 방법</a:t>
            </a:r>
            <a:r>
              <a:rPr lang="en-US" altLang="ko-KR" sz="3600"/>
              <a:t>)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3352801" y="2054226"/>
            <a:ext cx="4759325" cy="287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fib2 (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f[0..n];</a:t>
            </a:r>
          </a:p>
          <a:p>
            <a:pPr>
              <a:lnSpc>
                <a:spcPct val="30000"/>
              </a:lnSpc>
            </a:pPr>
            <a:endParaRPr lang="en-US" altLang="ko-KR" sz="160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f[0] = 0;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(n &gt; 0) {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f[1] = 1;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(i = 2; i &lt;= n; i++)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      f[i] = f[i-1] + f[i-2];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f[n];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0964" name="모서리가 둥근 직사각형 7"/>
          <p:cNvSpPr>
            <a:spLocks noChangeArrowheads="1"/>
          </p:cNvSpPr>
          <p:nvPr/>
        </p:nvSpPr>
        <p:spPr bwMode="auto">
          <a:xfrm>
            <a:off x="813372" y="740918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Alg</a:t>
            </a:r>
            <a:r>
              <a:rPr lang="ko-KR" altLang="en-US"/>
              <a:t> </a:t>
            </a:r>
            <a:r>
              <a:rPr lang="en-US" altLang="ko-KR"/>
              <a:t>1.7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3428-9D63-4118-9468-5C555B75DA5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76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두 피보나찌 알고리즘의 비교</a:t>
            </a:r>
          </a:p>
        </p:txBody>
      </p:sp>
      <p:graphicFrame>
        <p:nvGraphicFramePr>
          <p:cNvPr id="41024" name="Group 64"/>
          <p:cNvGraphicFramePr>
            <a:graphicFrameLocks noGrp="1"/>
          </p:cNvGraphicFramePr>
          <p:nvPr/>
        </p:nvGraphicFramePr>
        <p:xfrm>
          <a:off x="2438400" y="1676400"/>
          <a:ext cx="7696200" cy="39878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반복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(Alg 1.7)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재귀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(Alg 1.6 </a:t>
                      </a:r>
                      <a:r>
                        <a:rPr kumimoji="1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하한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1,048,576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1048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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9</a:t>
                      </a:r>
                      <a:endParaRPr kumimoji="1" lang="en-US" altLang="ko-KR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12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81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18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mins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1.1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15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13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1.2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18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121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36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1.2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24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161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3.8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7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1.3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30</a:t>
                      </a:r>
                      <a:endParaRPr kumimoji="1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201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10</a:t>
                      </a:r>
                      <a:r>
                        <a:rPr kumimoji="1" lang="en-US" altLang="ko-KR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sym typeface="Symbol" pitchFamily="18" charset="2"/>
                        </a:rPr>
                        <a:t>13</a:t>
                      </a:r>
                      <a:r>
                        <a:rPr kumimoji="1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67" name="Text Box 90"/>
          <p:cNvSpPr txBox="1">
            <a:spLocks noChangeArrowheads="1"/>
          </p:cNvSpPr>
          <p:nvPr/>
        </p:nvSpPr>
        <p:spPr bwMode="auto">
          <a:xfrm>
            <a:off x="2514601" y="5867401"/>
            <a:ext cx="6664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/>
              <a:t>Assume that 1 transaction takes 1 ns.  (1 ns = 10</a:t>
            </a:r>
            <a:r>
              <a:rPr lang="en-US" altLang="ko-KR" sz="1600" baseline="30000"/>
              <a:t>-9</a:t>
            </a:r>
            <a:r>
              <a:rPr lang="en-US" altLang="ko-KR" sz="1600"/>
              <a:t> second, 1 </a:t>
            </a:r>
            <a:r>
              <a:rPr lang="en-US" altLang="ko-KR" sz="1600">
                <a:sym typeface="Symbol" pitchFamily="18" charset="2"/>
              </a:rPr>
              <a:t></a:t>
            </a:r>
            <a:r>
              <a:rPr lang="en-US" altLang="ko-KR" sz="1600"/>
              <a:t>s = 10</a:t>
            </a:r>
            <a:r>
              <a:rPr lang="en-US" altLang="ko-KR" sz="1600" baseline="30000"/>
              <a:t>-6</a:t>
            </a:r>
            <a:r>
              <a:rPr lang="en-US" altLang="ko-KR" sz="1600"/>
              <a:t> second)</a:t>
            </a:r>
            <a:r>
              <a:rPr lang="en-US" altLang="ko-KR" sz="2000"/>
              <a:t> 	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6758D-5102-416E-8E2A-2334CDF5CB2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4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967" y="993259"/>
            <a:ext cx="5413248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fib1(n):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재귀적 방법으로 구현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print( '%2d  %6d ' %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 fib1(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03561" y="993259"/>
            <a:ext cx="5421739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fib2(n):</a:t>
            </a:r>
          </a:p>
          <a:p>
            <a:endParaRPr lang="nn-NO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n-NO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n-NO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n-NO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반복적 방법으로 구현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range(0,10):</a:t>
            </a:r>
          </a:p>
          <a:p>
            <a:r>
              <a:rPr lang="nn-NO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'%2d %6d  ' % (i, fib2(i)))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3682" y="4224913"/>
            <a:ext cx="2244636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0       0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1       1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2       1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3       2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4       3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5       5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6       8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7      13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8      21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9      34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02944" y="3855581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     fib(n)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411979" y="0"/>
            <a:ext cx="419862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/>
              <a:t>[</a:t>
            </a:r>
            <a:r>
              <a:rPr lang="ko-KR" altLang="en-US" sz="2000" dirty="0"/>
              <a:t>실습과제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피보나찌</a:t>
            </a:r>
            <a:r>
              <a:rPr lang="ko-KR" altLang="en-US" sz="2000" dirty="0"/>
              <a:t> 수 구하기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6783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6809" y="1480354"/>
            <a:ext cx="8009491" cy="36933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def fib1(n):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재귀적 방법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range(30,36):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현재 시간 확인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fib1(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'%2d  %10.5f ' %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시간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87166" y="2588350"/>
            <a:ext cx="3051049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30     0.44500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31     0.69500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32     1.14800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33     1.83900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34     3.00100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35     4.88600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7683" y="536028"/>
            <a:ext cx="64732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시간</a:t>
            </a: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측정 방법</a:t>
            </a: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: import time,   </a:t>
            </a:r>
            <a:r>
              <a:rPr lang="en-US" altLang="ko-KR" sz="2400" dirty="0" err="1">
                <a:latin typeface="Arial" panose="020B0604020202020204" pitchFamily="34" charset="0"/>
                <a:ea typeface="맑은 고딕" panose="020B0503020000020004" pitchFamily="50" charset="-127"/>
              </a:rPr>
              <a:t>time.time</a:t>
            </a: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( ) 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5737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1495" y="1064856"/>
            <a:ext cx="7808105" cy="36933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fib2(n):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반복적 방법 사용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range(30,36):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현재 시간 확인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fib2(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'%2d  %10.5f ' %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시간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87166" y="2588350"/>
            <a:ext cx="3051049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30     0.00000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31     0.00000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32     0.00000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33     0.00000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34     0.00000 </a:t>
            </a:r>
          </a:p>
          <a:p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35     0.00000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8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02292"/>
              </p:ext>
            </p:extLst>
          </p:nvPr>
        </p:nvGraphicFramePr>
        <p:xfrm>
          <a:off x="2032000" y="2329010"/>
          <a:ext cx="8127999" cy="37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fib1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fib2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0.00595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0.78449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90.70648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0.01399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501344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r>
                        <a:rPr lang="en-US" altLang="ko-KR" baseline="0" dirty="0" smtClean="0"/>
                        <a:t> 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r>
                        <a:rPr lang="en-US" altLang="ko-KR" baseline="0" dirty="0" smtClean="0"/>
                        <a:t> 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 out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0.00199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31264" y="1121664"/>
            <a:ext cx="88857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다양한 </a:t>
            </a: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n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의 값에 대한 </a:t>
            </a:r>
            <a:r>
              <a:rPr lang="en-US" altLang="ko-KR" sz="2400" dirty="0">
                <a:latin typeface="Arial" panose="020B0604020202020204" pitchFamily="34" charset="0"/>
              </a:rPr>
              <a:t>fib1</a:t>
            </a:r>
            <a:r>
              <a:rPr lang="ko-KR" altLang="en-US" sz="2400" dirty="0">
                <a:latin typeface="Arial" panose="020B0604020202020204" pitchFamily="34" charset="0"/>
              </a:rPr>
              <a:t>과 </a:t>
            </a:r>
            <a:r>
              <a:rPr lang="en-US" altLang="ko-KR" sz="2400" dirty="0">
                <a:latin typeface="Arial" panose="020B0604020202020204" pitchFamily="34" charset="0"/>
              </a:rPr>
              <a:t>fib2</a:t>
            </a:r>
            <a:r>
              <a:rPr lang="ko-KR" altLang="en-US" sz="2400" dirty="0">
                <a:latin typeface="Arial" panose="020B0604020202020204" pitchFamily="34" charset="0"/>
              </a:rPr>
              <a:t>의 수행시간을 확인해 보시오</a:t>
            </a:r>
            <a:r>
              <a:rPr lang="en-US" altLang="ko-KR" sz="2400" dirty="0">
                <a:latin typeface="Arial" panose="020B0604020202020204" pitchFamily="34" charset="0"/>
              </a:rPr>
              <a:t>.</a:t>
            </a:r>
            <a:r>
              <a:rPr lang="ko-KR" altLang="en-US" sz="2400" dirty="0">
                <a:latin typeface="Arial" panose="020B0604020202020204" pitchFamily="34" charset="0"/>
              </a:rPr>
              <a:t> </a:t>
            </a:r>
            <a:endParaRPr lang="ko-KR" altLang="en-US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0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2751" y="2012493"/>
            <a:ext cx="5881821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seqsearch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순차검색 구현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s=[3,5,2,1,7,9]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seqsearch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(s,4)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83144" y="2012493"/>
            <a:ext cx="224463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18007" y="535305"/>
            <a:ext cx="4387455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ko-KR" dirty="0"/>
              <a:t>[</a:t>
            </a:r>
            <a:r>
              <a:rPr lang="ko-KR" altLang="en-US" dirty="0"/>
              <a:t>실습과제</a:t>
            </a:r>
            <a:r>
              <a:rPr lang="en-US" altLang="ko-KR" dirty="0"/>
              <a:t>] </a:t>
            </a:r>
            <a:r>
              <a:rPr lang="ko-KR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순차검색 알고리즘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017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2F83D-D1AE-4750-A641-7E2D1351F2D6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9" y="428625"/>
            <a:ext cx="6072187" cy="60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>
                <a:solidFill>
                  <a:schemeClr val="tx2"/>
                </a:solidFill>
              </a:rPr>
              <a:t>배열의 수 더하기</a:t>
            </a:r>
            <a:r>
              <a:rPr lang="en-US" altLang="ko-KR"/>
              <a:t>		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2590800" y="3733800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952625" y="2857500"/>
            <a:ext cx="8305800" cy="2370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S[ ]) {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result = 0;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result =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result+S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ko-KR" sz="2000" dirty="0"/>
              <a:t>	</a:t>
            </a:r>
            <a:r>
              <a:rPr lang="en-US" altLang="ko-KR" sz="2000" dirty="0">
                <a:latin typeface="Courier New" pitchFamily="49" charset="0"/>
              </a:rPr>
              <a:t>		</a:t>
            </a:r>
          </a:p>
        </p:txBody>
      </p:sp>
      <p:sp>
        <p:nvSpPr>
          <p:cNvPr id="28678" name="모서리가 둥근 직사각형 8"/>
          <p:cNvSpPr>
            <a:spLocks noChangeArrowheads="1"/>
          </p:cNvSpPr>
          <p:nvPr/>
        </p:nvSpPr>
        <p:spPr bwMode="auto">
          <a:xfrm>
            <a:off x="2166938" y="428625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Alg</a:t>
            </a:r>
            <a:r>
              <a:rPr lang="ko-KR" altLang="en-US"/>
              <a:t> </a:t>
            </a:r>
            <a:r>
              <a:rPr lang="en-US" altLang="ko-KR"/>
              <a:t>1.2</a:t>
            </a:r>
            <a:endParaRPr lang="ko-KR" altLang="en-US"/>
          </a:p>
        </p:txBody>
      </p:sp>
      <p:sp>
        <p:nvSpPr>
          <p:cNvPr id="28679" name="TextBox 9"/>
          <p:cNvSpPr txBox="1">
            <a:spLocks noChangeArrowheads="1"/>
          </p:cNvSpPr>
          <p:nvPr/>
        </p:nvSpPr>
        <p:spPr bwMode="auto">
          <a:xfrm>
            <a:off x="2024063" y="1214439"/>
            <a:ext cx="59618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문제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개의 수로 된 배열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에 있는 모든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수를 더하라</a:t>
            </a:r>
            <a:endParaRPr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양의 정수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수의 배열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첨자는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부터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에 있는 수의 합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ko-KR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0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1175" y="953819"/>
            <a:ext cx="3821010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sum1(s):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result=0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for a in s: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부분 구현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s=[3,5,2,1,7,9]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answer = sum1(s)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print(answer)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18117" y="1622560"/>
            <a:ext cx="224463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1175" y="4092804"/>
            <a:ext cx="3821010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sum2(s):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result=0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(s)):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부분 구현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s=[3,5,2,1,7,9]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answer = sum2(s)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print(answer)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18117" y="5378932"/>
            <a:ext cx="224463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71680" y="344219"/>
            <a:ext cx="548687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ko-KR" dirty="0"/>
              <a:t>[</a:t>
            </a:r>
            <a:r>
              <a:rPr lang="ko-KR" altLang="en-US" dirty="0"/>
              <a:t>실습과제</a:t>
            </a:r>
            <a:r>
              <a:rPr lang="en-US" altLang="ko-KR" dirty="0"/>
              <a:t>] </a:t>
            </a:r>
            <a:r>
              <a:rPr lang="ko-KR" altLang="en-US" dirty="0">
                <a:solidFill>
                  <a:schemeClr val="tx2"/>
                </a:solidFill>
              </a:rPr>
              <a:t>배열의 수 더하기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858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C58F8-11E6-4E3C-86CE-9DCB889FE670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9" y="428625"/>
            <a:ext cx="6072187" cy="60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>
                <a:solidFill>
                  <a:schemeClr val="tx2"/>
                </a:solidFill>
              </a:rPr>
              <a:t>교환정렬</a:t>
            </a:r>
            <a:r>
              <a:rPr lang="en-US" altLang="ko-KR"/>
              <a:t>		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590800" y="3733800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952625" y="2857501"/>
            <a:ext cx="83058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exchangesort(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n,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S[ ]) {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i,j;</a:t>
            </a:r>
          </a:p>
          <a:p>
            <a:endParaRPr lang="en-US" altLang="ko-KR" sz="160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 (i=1; i&lt;=n-1; i++)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(j=i+1; j&lt;=n; j++)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ko-KR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>
                <a:latin typeface="Courier New" pitchFamily="49" charset="0"/>
                <a:cs typeface="Courier New" pitchFamily="49" charset="0"/>
              </a:rPr>
              <a:t>(S[j] &lt; S[i])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              exchange S[i] and S[j]</a:t>
            </a:r>
          </a:p>
          <a:p>
            <a:r>
              <a:rPr lang="en-US" altLang="ko-KR" sz="160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ko-KR" sz="1600">
                <a:latin typeface="Courier New" pitchFamily="49" charset="0"/>
              </a:rPr>
              <a:t>			</a:t>
            </a:r>
          </a:p>
        </p:txBody>
      </p:sp>
      <p:sp>
        <p:nvSpPr>
          <p:cNvPr id="29702" name="모서리가 둥근 직사각형 8"/>
          <p:cNvSpPr>
            <a:spLocks noChangeArrowheads="1"/>
          </p:cNvSpPr>
          <p:nvPr/>
        </p:nvSpPr>
        <p:spPr bwMode="auto">
          <a:xfrm>
            <a:off x="2166938" y="428625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Alg</a:t>
            </a:r>
            <a:r>
              <a:rPr lang="ko-KR" altLang="en-US"/>
              <a:t> </a:t>
            </a:r>
            <a:r>
              <a:rPr lang="en-US" altLang="ko-KR"/>
              <a:t>1.3</a:t>
            </a:r>
            <a:endParaRPr lang="ko-KR" altLang="en-US"/>
          </a:p>
        </p:txBody>
      </p:sp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2095501" y="1214439"/>
            <a:ext cx="72539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문제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비내림차순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nondecreasing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order)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개의 키를 정렬하라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양의 정수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키의 배열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첨자는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부터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키가 </a:t>
            </a:r>
            <a:r>
              <a:rPr lang="ko-K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비내림차순으로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정렬된 배열 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7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7105" y="1493878"/>
            <a:ext cx="5022376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s=[3,2,5,7,1,9,4,6,8]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(0,n-1):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부분 구현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5412" y="2162619"/>
            <a:ext cx="42179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9]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7689" y="565785"/>
            <a:ext cx="4542471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ko-KR" dirty="0"/>
              <a:t>[</a:t>
            </a:r>
            <a:r>
              <a:rPr lang="ko-KR" altLang="en-US" dirty="0"/>
              <a:t>실습과제</a:t>
            </a:r>
            <a:r>
              <a:rPr lang="en-US" altLang="ko-KR" dirty="0"/>
              <a:t>] </a:t>
            </a:r>
            <a:r>
              <a:rPr lang="ko-KR" altLang="en-US" dirty="0">
                <a:solidFill>
                  <a:schemeClr val="tx2"/>
                </a:solidFill>
              </a:rPr>
              <a:t>교환정렬</a:t>
            </a:r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1602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391D3-AEE3-4EBB-A49E-8129F0F9A068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9" y="428625"/>
            <a:ext cx="6072187" cy="60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ko-KR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행렬곱셈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590800" y="3733800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881188" y="3000376"/>
            <a:ext cx="83058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matrixmult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n,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A[ ][ ],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B[ ][ ], 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C[ ][ ]){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i,j,k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(j=1;j&lt;=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C[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][j]=0;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(k=1;k&lt;=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n;k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C[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][j]=C[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][j]+A[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][k]*B[k][j];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ko-KR" sz="2000" dirty="0"/>
              <a:t>		</a:t>
            </a:r>
            <a:r>
              <a:rPr lang="en-US" altLang="ko-KR" sz="2000" dirty="0">
                <a:latin typeface="Courier New" pitchFamily="49" charset="0"/>
              </a:rPr>
              <a:t>	</a:t>
            </a:r>
          </a:p>
        </p:txBody>
      </p:sp>
      <p:sp>
        <p:nvSpPr>
          <p:cNvPr id="30726" name="모서리가 둥근 직사각형 8"/>
          <p:cNvSpPr>
            <a:spLocks noChangeArrowheads="1"/>
          </p:cNvSpPr>
          <p:nvPr/>
        </p:nvSpPr>
        <p:spPr bwMode="auto">
          <a:xfrm>
            <a:off x="2166938" y="428625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TextBox 9"/>
          <p:cNvSpPr txBox="1">
            <a:spLocks noChangeArrowheads="1"/>
          </p:cNvSpPr>
          <p:nvPr/>
        </p:nvSpPr>
        <p:spPr bwMode="auto">
          <a:xfrm>
            <a:off x="2024064" y="1214438"/>
            <a:ext cx="84296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1825" indent="-631825">
              <a:defRPr/>
            </a:pPr>
            <a:r>
              <a:rPr lang="ko-KR" altLang="en-US" sz="2000" b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문제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두 개의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n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n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행렬의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곱을 구하라</a:t>
            </a:r>
            <a:endParaRPr lang="en-US" altLang="ko-KR" sz="20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631825" indent="-631825">
              <a:defRPr/>
            </a:pPr>
            <a:r>
              <a:rPr lang="ko-KR" altLang="en-US" sz="2000" b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입력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: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양의 정수 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n,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수의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2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차원 배열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A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와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B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여기서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이 행렬의 행과 열은 모두 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1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부터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n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까지의 첨자를 갖는다</a:t>
            </a:r>
            <a:endParaRPr lang="en-US" altLang="ko-KR" sz="20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 marL="631825" indent="-631825">
              <a:defRPr/>
            </a:pPr>
            <a:r>
              <a:rPr lang="ko-KR" altLang="en-US" sz="2000" b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출력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: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A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와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B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의 곱이 되는 수의 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2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차원 배열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C</a:t>
            </a: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. 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이 행렬의 행과 열은 모두</a:t>
            </a:r>
            <a:endParaRPr lang="en-US" altLang="ko-KR" sz="20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          1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부터 </a:t>
            </a:r>
            <a:r>
              <a:rPr lang="en-US" altLang="ko-KR" sz="2000" i="1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n</a:t>
            </a:r>
            <a:r>
              <a:rPr lang="ko-KR" altLang="en-US" sz="20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까지의 첨자를 갖는다</a:t>
            </a:r>
            <a:endParaRPr lang="en-US" altLang="ko-KR" sz="2000" dirty="0">
              <a:latin typeface="Times New Roman" panose="02020603050405020304" pitchFamily="18" charset="0"/>
              <a:ea typeface="굴림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3209-2371-4D65-93D5-4216FE49072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87104" y="1493878"/>
            <a:ext cx="7246961" cy="28623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matrix_multiplication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a=[ [1,2],[3,4]]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b=[ [4,1],[1,0]]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matrix_multiplication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7318" y="5748474"/>
            <a:ext cx="42179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[[6, 1], [16, 3]]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1056" y="492941"/>
            <a:ext cx="3965239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ko-KR" dirty="0"/>
              <a:t>[</a:t>
            </a:r>
            <a:r>
              <a:rPr lang="ko-KR" altLang="en-US" dirty="0"/>
              <a:t>실습과제</a:t>
            </a:r>
            <a:r>
              <a:rPr lang="en-US" altLang="ko-KR" dirty="0"/>
              <a:t>] </a:t>
            </a:r>
            <a:r>
              <a:rPr lang="ko-KR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행렬곱셈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9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013A1-20C8-407E-B11C-D78738BA63D9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881438" y="428625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5000"/>
            </a:pPr>
            <a:r>
              <a:rPr lang="ko-KR" altLang="en-US" sz="3200">
                <a:solidFill>
                  <a:schemeClr val="tx2"/>
                </a:solidFill>
                <a:latin typeface="굴림" pitchFamily="50" charset="-127"/>
              </a:rPr>
              <a:t>이분검색 알고리즘</a:t>
            </a:r>
            <a:r>
              <a:rPr lang="ko-KR" altLang="en-US" sz="3200">
                <a:latin typeface="굴림" pitchFamily="50" charset="-127"/>
              </a:rPr>
              <a:t>	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590800" y="3733800"/>
            <a:ext cx="723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981200" y="1219200"/>
            <a:ext cx="8229600" cy="3638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binsearch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n,	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S[],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x,       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index&amp;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location) {   // 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출력</a:t>
            </a:r>
          </a:p>
          <a:p>
            <a:pPr>
              <a:lnSpc>
                <a:spcPct val="80000"/>
              </a:lnSpc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low, high, mid;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low = 1; high = n;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location = 0;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(low &lt;= high &amp;&amp; location == 0) {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mid = (low + high) / 2;	// 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정수나눗셈</a:t>
            </a:r>
          </a:p>
          <a:p>
            <a:pPr>
              <a:lnSpc>
                <a:spcPct val="80000"/>
              </a:lnSpc>
            </a:pP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(x == S[mid])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location = mid;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(x &lt; S[mid])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high = mid – 1;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        low = mid + 1;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2024064" y="5357813"/>
            <a:ext cx="77989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while-</a:t>
            </a:r>
            <a:r>
              <a:rPr lang="ko-KR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루프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아직 검사할 항목이 있고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를 찾지 못했나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(location=0)?</a:t>
            </a:r>
          </a:p>
        </p:txBody>
      </p:sp>
      <p:sp>
        <p:nvSpPr>
          <p:cNvPr id="32775" name="모서리가 둥근 직사각형 8"/>
          <p:cNvSpPr>
            <a:spLocks noChangeArrowheads="1"/>
          </p:cNvSpPr>
          <p:nvPr/>
        </p:nvSpPr>
        <p:spPr bwMode="auto">
          <a:xfrm>
            <a:off x="2166938" y="428625"/>
            <a:ext cx="1428750" cy="5715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Alg</a:t>
            </a:r>
            <a:r>
              <a:rPr lang="ko-KR" altLang="en-US"/>
              <a:t> </a:t>
            </a:r>
            <a:r>
              <a:rPr lang="en-US" altLang="ko-KR"/>
              <a:t>1.5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lIns="0" tIns="0" rIns="0"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lnSpc>
            <a:spcPct val="150000"/>
          </a:lnSpc>
          <a:defRPr sz="2400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1104</Words>
  <Application>Microsoft Office PowerPoint</Application>
  <PresentationFormat>와이드스크린</PresentationFormat>
  <Paragraphs>344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n번째 피보나찌 수 구하기</vt:lpstr>
      <vt:lpstr>피보나찌 수 구하기(재귀적 방법)</vt:lpstr>
      <vt:lpstr>피보나찌 수 구하기 알고리즘 (반복적 방법)</vt:lpstr>
      <vt:lpstr>두 피보나찌 알고리즘의 비교</vt:lpstr>
      <vt:lpstr>[실습과제] 피보나찌 수 구하기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한치근 교수</dc:creator>
  <cp:lastModifiedBy>서 해원</cp:lastModifiedBy>
  <cp:revision>354</cp:revision>
  <dcterms:created xsi:type="dcterms:W3CDTF">2015-12-03T04:58:05Z</dcterms:created>
  <dcterms:modified xsi:type="dcterms:W3CDTF">2020-09-21T08:03:44Z</dcterms:modified>
</cp:coreProperties>
</file>