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262" r:id="rId5"/>
    <p:sldId id="351" r:id="rId6"/>
    <p:sldId id="362" r:id="rId7"/>
    <p:sldId id="271" r:id="rId8"/>
    <p:sldId id="272" r:id="rId9"/>
    <p:sldId id="273" r:id="rId10"/>
    <p:sldId id="341" r:id="rId11"/>
    <p:sldId id="316" r:id="rId12"/>
    <p:sldId id="274" r:id="rId13"/>
    <p:sldId id="376" r:id="rId14"/>
    <p:sldId id="377" r:id="rId15"/>
    <p:sldId id="352" r:id="rId16"/>
    <p:sldId id="374" r:id="rId17"/>
    <p:sldId id="280" r:id="rId18"/>
    <p:sldId id="337" r:id="rId19"/>
    <p:sldId id="349" r:id="rId20"/>
    <p:sldId id="339" r:id="rId21"/>
    <p:sldId id="373" r:id="rId22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87146" autoAdjust="0"/>
  </p:normalViewPr>
  <p:slideViewPr>
    <p:cSldViewPr showGuides="1">
      <p:cViewPr varScale="1">
        <p:scale>
          <a:sx n="83" d="100"/>
          <a:sy n="83" d="100"/>
        </p:scale>
        <p:origin x="12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49643886-863A-4BB6-A74B-B6E2B4FCC6B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70AAE4-B9DC-43C4-801A-8395009E87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065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ADE1347-E0CC-4DB8-BCB6-7D102707985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BFD9B6-C59E-40A1-8B7A-9508B376BE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0034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9D36B3F-5EF0-4EBB-B779-BC7273FB36D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B3348A5-C034-42B7-890A-54FC2B248E03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64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355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104CEE-FEA4-4F49-B4BE-68EF16D71757}" type="datetime1">
              <a:rPr lang="ko-KR" altLang="en-US" sz="120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2355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355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F28DE2-7BCB-4BCE-94AF-0535DC897513}" type="slidenum">
              <a:rPr lang="en-US" altLang="ko-KR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2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E788B5D-1444-4540-8C56-74FF4B01E61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6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2480273-3161-4DA4-992E-5BBF5CA861C8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E5EADD-FC70-427D-90CC-2639A886DC3A}" type="datetime1">
              <a:rPr lang="ko-KR" altLang="en-US" sz="1200" smtClean="0">
                <a:latin typeface="Times New Roman" panose="02020603050405020304" pitchFamily="18" charset="0"/>
              </a:rPr>
              <a:pPr/>
              <a:t>2020-09-14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488796-1B44-4E2A-A476-10216D35C769}" type="slidenum">
              <a:rPr lang="en-US" altLang="ko-KR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3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A1A924F-6BAE-410C-9630-8A0672D0BCF2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9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C1969-3375-4590-BB5C-354FA2DA7E7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1701-E92C-4DB1-9F74-B205AEA666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8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58CE7-009B-4265-BF95-39D7BEDF751D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26E4-BB82-4F74-9073-83416312A0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1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77C4-045F-47C4-8722-1D6D0742EBA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B668-0FF8-4E26-9245-8F9A51328E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F1C8-2339-43FA-8D75-2B424B4DBD9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6E69-D873-41DE-B678-9B4C9EB0F7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8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532D-9454-4DF9-AC16-913E40CA907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7F53-084E-4BFD-B16D-EF4A5DAC11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1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DDD3-375B-4CE3-8D7E-5ED78031131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5F7E-6301-4C36-9C18-A3EABD6DEF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3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1F05C-506D-40B9-9DAD-133267B4304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AD83-11DA-4A83-AC70-0C865DB70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3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DABA-5B9D-42F3-AFB3-C1CF93EF84C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9465-C7EE-4034-B4F5-7BAA78555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B063-77C3-4100-AB42-EB1B3809C0E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94AEF-7108-4480-9AB9-1082694E6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60E25-9A64-4E90-B0BE-104A37F3376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BABC-37F3-4A80-AB18-83DD412C03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9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B2F4-1BE8-44DC-98F4-75D29226EE7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2CB9B-F18F-49E6-9EDA-973C0D546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C95B48-8681-4A9F-9970-61ECDED3FCC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5D383E8B-7221-4CB5-BE96-8C0C1DE18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분할정복법</a:t>
            </a:r>
            <a:br>
              <a:rPr lang="en-US" altLang="ko-KR" dirty="0"/>
            </a:br>
            <a:r>
              <a:rPr lang="en-US" altLang="ko-KR" dirty="0"/>
              <a:t>(divide-and-conquer)</a:t>
            </a:r>
            <a:endParaRPr lang="ko-KR" altLang="en-US" dirty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320075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실습 소요 시간 </a:t>
            </a:r>
            <a:r>
              <a:rPr lang="en-US" altLang="ko-KR" dirty="0"/>
              <a:t>100</a:t>
            </a:r>
            <a:r>
              <a:rPr lang="ko-KR" altLang="en-US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/>
              <a:t>Fig</a:t>
            </a:r>
            <a:r>
              <a:rPr lang="ko-KR" altLang="en-US" sz="1600"/>
              <a:t> </a:t>
            </a:r>
            <a:r>
              <a:rPr lang="en-US" altLang="ko-KR" sz="1600"/>
              <a:t>2.2  The steps done by a human when sorting with Mergesort</a:t>
            </a:r>
            <a:endParaRPr lang="ko-KR" altLang="en-US" sz="160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560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34BD7-2873-4BD4-B46C-3CED77AC19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/>
              <a:t>표 </a:t>
            </a:r>
            <a:r>
              <a:rPr lang="en-US" altLang="ko-KR" sz="2000"/>
              <a:t>2.1       2</a:t>
            </a:r>
            <a:r>
              <a:rPr lang="ko-KR" altLang="en-US" sz="2000"/>
              <a:t>개의 배열 </a:t>
            </a:r>
            <a:r>
              <a:rPr lang="en-US" altLang="ko-KR" sz="2000"/>
              <a:t>U</a:t>
            </a:r>
            <a:r>
              <a:rPr lang="ko-KR" altLang="en-US" sz="2000"/>
              <a:t>와 </a:t>
            </a:r>
            <a:r>
              <a:rPr lang="en-US" altLang="ko-KR" sz="2000"/>
              <a:t>V</a:t>
            </a:r>
            <a:r>
              <a:rPr lang="ko-KR" altLang="en-US" sz="2000"/>
              <a:t>를 하나의 배열 </a:t>
            </a:r>
            <a:r>
              <a:rPr lang="en-US" altLang="ko-KR" sz="2000"/>
              <a:t>S</a:t>
            </a:r>
            <a:r>
              <a:rPr lang="ko-KR" altLang="en-US" sz="2000"/>
              <a:t>로 합병하는 예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A8BBD-A93D-409B-AED6-0BB08377360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95676-D74C-4921-A444-64EFB41A773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/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&gt; 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11996" y="2276738"/>
            <a:ext cx="2641596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a=[4,1,5,9,10]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h=3</a:t>
            </a:r>
            <a:endParaRPr lang="pt-BR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leftHalf=s[:h]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rightHalf=a[h:]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print(leftHalf)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print(rightHalf)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1995" y="4389003"/>
            <a:ext cx="306739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a=['a','b','c','d','e']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print(a[1:3])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print(a[:3])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print(a[3:])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3540" y="1065238"/>
            <a:ext cx="6263253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[m:n] : 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인덱스가 </a:t>
            </a: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m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인 데이터부터 인덱스가 </a:t>
            </a: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n-1 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인 데이터까지를 표현</a:t>
            </a:r>
            <a:endParaRPr lang="en-US" altLang="ko-KR" sz="150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m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이 없을 경우</a:t>
            </a: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처음부터</a:t>
            </a:r>
            <a:r>
              <a:rPr lang="en-US" altLang="ko-KR" sz="1500">
                <a:latin typeface="Arial" panose="020B0604020202020204" pitchFamily="34" charset="0"/>
                <a:ea typeface="맑은 고딕" panose="020B0503020000020004" pitchFamily="50" charset="-127"/>
              </a:rPr>
              <a:t>, n</a:t>
            </a:r>
            <a:r>
              <a:rPr lang="ko-KR" altLang="en-US" sz="1500">
                <a:latin typeface="Arial" panose="020B0604020202020204" pitchFamily="34" charset="0"/>
                <a:ea typeface="맑은 고딕" panose="020B0503020000020004" pitchFamily="50" charset="-127"/>
              </a:rPr>
              <a:t>이 없을 경우 끝까지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73169" y="2538705"/>
            <a:ext cx="2372804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[4, 1, 5]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[9, 10]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3169" y="4389003"/>
            <a:ext cx="2372804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['b', 'c']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['d', 'e']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236888" y="1267625"/>
            <a:ext cx="1860921" cy="806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4232" y="3828821"/>
            <a:ext cx="2641596" cy="15696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a=[1,2,3,4]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c=a[:]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print(a,b,c)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a.append(5)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print(a,b,c)</a:t>
            </a:r>
            <a:endParaRPr lang="en-US" altLang="ko-KR" sz="16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26767" y="4004398"/>
            <a:ext cx="529501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 [1, 2, 3, 4] [1, 2, 3, 4]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5] [1, 2, 3, 4, 5] [1, 2, 3, 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2175" y="378406"/>
            <a:ext cx="4370107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Arial" panose="020B0604020202020204" pitchFamily="34" charset="0"/>
                <a:ea typeface="맑은 고딕" panose="020B0503020000020004" pitchFamily="50" charset="-127"/>
              </a:rPr>
              <a:t>리스트는 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mutable(</a:t>
            </a:r>
            <a:r>
              <a:rPr lang="ko-KR" altLang="en-US" sz="2000" dirty="0">
                <a:latin typeface="Arial" panose="020B0604020202020204" pitchFamily="34" charset="0"/>
                <a:ea typeface="맑은 고딕" panose="020B0503020000020004" pitchFamily="50" charset="-127"/>
              </a:rPr>
              <a:t>값을 바꿀 수 있다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5631" y="1501686"/>
            <a:ext cx="4311117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b=a 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는 리스트 </a:t>
            </a:r>
            <a:r>
              <a:rPr lang="en-US" altLang="ko-KR" sz="1600">
                <a:latin typeface="Arial" panose="020B0604020202020204" pitchFamily="34" charset="0"/>
              </a:rPr>
              <a:t>a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를 </a:t>
            </a: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라고도 나타낼 수 있다</a:t>
            </a: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c=a[:] 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는 리스트 </a:t>
            </a: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를 리스트 </a:t>
            </a: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r>
              <a:rPr lang="ko-KR" altLang="en-US" sz="1600">
                <a:latin typeface="Arial" panose="020B0604020202020204" pitchFamily="34" charset="0"/>
                <a:ea typeface="맑은 고딕" panose="020B0503020000020004" pitchFamily="50" charset="-127"/>
              </a:rPr>
              <a:t>에 복사한다</a:t>
            </a: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8972" y="1540580"/>
            <a:ext cx="1070146" cy="260924"/>
          </a:xfrm>
          <a:prstGeom prst="rect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1 2 3 4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282264" y="1267625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>
            <a:off x="6575196" y="1540580"/>
            <a:ext cx="333776" cy="13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2264" y="1672226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575196" y="1757234"/>
            <a:ext cx="333776" cy="17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0708" y="3569957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0458" y="3569957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4775" y="3569956"/>
            <a:ext cx="2872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2389643"/>
            <a:ext cx="1860921" cy="806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6908972" y="2488190"/>
            <a:ext cx="1070146" cy="260924"/>
          </a:xfrm>
          <a:prstGeom prst="rect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1 2 3 4</a:t>
            </a:r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6282264" y="2389643"/>
            <a:ext cx="2984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>
            <a:endCxn id="20" idx="1"/>
          </p:cNvCxnSpPr>
          <p:nvPr/>
        </p:nvCxnSpPr>
        <p:spPr>
          <a:xfrm>
            <a:off x="6575196" y="2618652"/>
            <a:ext cx="33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2264" y="2794244"/>
            <a:ext cx="2872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lang="ko-KR" altLang="en-US" sz="160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08972" y="2841358"/>
            <a:ext cx="1070146" cy="2609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1 2 3 4</a:t>
            </a:r>
            <a:endParaRPr lang="ko-KR" altLang="en-US" sz="16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575196" y="2990757"/>
            <a:ext cx="33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7027372" y="4466472"/>
            <a:ext cx="266721" cy="58751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9D6060-F094-4FA7-AFA7-C744B360115C}"/>
              </a:ext>
            </a:extLst>
          </p:cNvPr>
          <p:cNvCxnSpPr/>
          <p:nvPr/>
        </p:nvCxnSpPr>
        <p:spPr>
          <a:xfrm flipH="1" flipV="1">
            <a:off x="8343879" y="4466472"/>
            <a:ext cx="266721" cy="58751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3D4CA0-EF09-42FA-A7CA-8690038D4C9A}"/>
              </a:ext>
            </a:extLst>
          </p:cNvPr>
          <p:cNvSpPr txBox="1"/>
          <p:nvPr/>
        </p:nvSpPr>
        <p:spPr>
          <a:xfrm>
            <a:off x="6974775" y="50441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B6303-2FF8-4277-93BB-829F8B79AA58}"/>
              </a:ext>
            </a:extLst>
          </p:cNvPr>
          <p:cNvSpPr txBox="1"/>
          <p:nvPr/>
        </p:nvSpPr>
        <p:spPr>
          <a:xfrm>
            <a:off x="7855041" y="501654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3301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CB862-5500-454F-B039-FC140DC2239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63" y="844550"/>
            <a:ext cx="4392612" cy="11695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s):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836613"/>
            <a:ext cx="4392613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(8,s)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88640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합병정렬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42938"/>
            <a:ext cx="8839200" cy="5638800"/>
          </a:xfrm>
        </p:spPr>
        <p:txBody>
          <a:bodyPr/>
          <a:lstStyle/>
          <a:p>
            <a:pPr eaLnBrk="1" hangingPunct="1"/>
            <a:r>
              <a:rPr lang="ko-KR" altLang="en-US" sz="2000"/>
              <a:t>합병정렬</a:t>
            </a:r>
            <a:r>
              <a:rPr lang="en-US" altLang="ko-KR" sz="2000"/>
              <a:t>(mergesort)</a:t>
            </a:r>
          </a:p>
          <a:p>
            <a:pPr lvl="1" eaLnBrk="1" hangingPunct="1"/>
            <a:r>
              <a:rPr lang="ko-KR" altLang="en-US" sz="1800"/>
              <a:t>문제</a:t>
            </a:r>
            <a:r>
              <a:rPr lang="en-US" altLang="ko-KR" sz="1800"/>
              <a:t>: </a:t>
            </a:r>
            <a:r>
              <a:rPr lang="en-US" altLang="ko-KR" sz="1800" i="1"/>
              <a:t>n</a:t>
            </a:r>
            <a:r>
              <a:rPr lang="ko-KR" altLang="en-US" sz="1800"/>
              <a:t>개의 정수를 비내림차순으로 정렬하시오</a:t>
            </a:r>
            <a:r>
              <a:rPr lang="en-US" altLang="ko-KR" sz="1800"/>
              <a:t>.</a:t>
            </a:r>
          </a:p>
          <a:p>
            <a:pPr lvl="1" eaLnBrk="1" hangingPunct="1"/>
            <a:r>
              <a:rPr lang="ko-KR" altLang="en-US" sz="1800"/>
              <a:t>입력</a:t>
            </a:r>
            <a:r>
              <a:rPr lang="en-US" altLang="ko-KR" sz="1800"/>
              <a:t>: </a:t>
            </a:r>
            <a:r>
              <a:rPr lang="ko-KR" altLang="en-US" sz="1800"/>
              <a:t>정수 </a:t>
            </a:r>
            <a:r>
              <a:rPr lang="en-US" altLang="ko-KR" sz="1800" i="1"/>
              <a:t>n</a:t>
            </a:r>
            <a:r>
              <a:rPr lang="en-US" altLang="ko-KR" sz="1800"/>
              <a:t>, </a:t>
            </a:r>
            <a:r>
              <a:rPr lang="ko-KR" altLang="en-US" sz="1800"/>
              <a:t>크기가 </a:t>
            </a:r>
            <a:r>
              <a:rPr lang="en-US" altLang="ko-KR" sz="1800" i="1"/>
              <a:t>n</a:t>
            </a:r>
            <a:r>
              <a:rPr lang="ko-KR" altLang="en-US" sz="1800"/>
              <a:t>인 배열 </a:t>
            </a:r>
            <a:r>
              <a:rPr lang="en-US" altLang="ko-KR" sz="1800"/>
              <a:t>S[1..</a:t>
            </a:r>
            <a:r>
              <a:rPr lang="en-US" altLang="ko-KR" sz="1800" i="1"/>
              <a:t>n</a:t>
            </a:r>
            <a:r>
              <a:rPr lang="en-US" altLang="ko-KR" sz="1800"/>
              <a:t>]</a:t>
            </a:r>
          </a:p>
          <a:p>
            <a:pPr lvl="1" eaLnBrk="1" hangingPunct="1"/>
            <a:r>
              <a:rPr lang="ko-KR" altLang="en-US" sz="1800"/>
              <a:t>출력</a:t>
            </a:r>
            <a:r>
              <a:rPr lang="en-US" altLang="ko-KR" sz="1800"/>
              <a:t>: </a:t>
            </a:r>
            <a:r>
              <a:rPr lang="ko-KR" altLang="en-US" sz="1800"/>
              <a:t>비내림차순으로 정렬된 배열 </a:t>
            </a:r>
            <a:r>
              <a:rPr lang="en-US" altLang="ko-KR" sz="1800"/>
              <a:t>S[1..</a:t>
            </a:r>
            <a:r>
              <a:rPr lang="en-US" altLang="ko-KR" sz="1800" i="1"/>
              <a:t>n</a:t>
            </a:r>
            <a:r>
              <a:rPr lang="en-US" altLang="ko-KR" sz="1800"/>
              <a:t>]</a:t>
            </a:r>
          </a:p>
          <a:p>
            <a:pPr lvl="1" eaLnBrk="1" hangingPunct="1"/>
            <a:r>
              <a:rPr lang="ko-KR" altLang="en-US" sz="1800"/>
              <a:t>알고리즘</a:t>
            </a:r>
            <a:r>
              <a:rPr lang="en-US" altLang="ko-KR" sz="180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/>
              <a:t>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mergesort2(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(low &lt;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     mid = (low + high)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mergesort2(low, mid);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mergesort2(mid+1,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     merge2(low, mid,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mergesort2(1, 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0306-20E9-43AB-9D5F-15A52A3C4B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  <p:sp>
        <p:nvSpPr>
          <p:cNvPr id="49157" name="직사각형 5"/>
          <p:cNvSpPr>
            <a:spLocks noChangeArrowheads="1"/>
          </p:cNvSpPr>
          <p:nvPr/>
        </p:nvSpPr>
        <p:spPr bwMode="auto">
          <a:xfrm>
            <a:off x="285750" y="2357438"/>
            <a:ext cx="807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8" name="직사각형 6"/>
          <p:cNvSpPr>
            <a:spLocks noChangeArrowheads="1"/>
          </p:cNvSpPr>
          <p:nvPr/>
        </p:nvSpPr>
        <p:spPr bwMode="auto">
          <a:xfrm>
            <a:off x="500063" y="2286000"/>
            <a:ext cx="77866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9" name="직사각형 7"/>
          <p:cNvSpPr>
            <a:spLocks noChangeArrowheads="1"/>
          </p:cNvSpPr>
          <p:nvPr/>
        </p:nvSpPr>
        <p:spPr bwMode="auto">
          <a:xfrm>
            <a:off x="357188" y="2428875"/>
            <a:ext cx="8143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0" name="직사각형 11"/>
          <p:cNvSpPr>
            <a:spLocks noChangeArrowheads="1"/>
          </p:cNvSpPr>
          <p:nvPr/>
        </p:nvSpPr>
        <p:spPr bwMode="auto">
          <a:xfrm>
            <a:off x="714375" y="2357438"/>
            <a:ext cx="7643813" cy="3929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84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32DA17-29F4-43D0-B85E-5726BC6C51C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/>
              <a:t>합병</a:t>
            </a:r>
            <a:r>
              <a:rPr lang="en-US" altLang="ko-KR" sz="200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/>
              <a:t>문제</a:t>
            </a:r>
            <a:r>
              <a:rPr lang="en-US" altLang="ko-KR"/>
              <a:t>: </a:t>
            </a:r>
            <a:r>
              <a:rPr lang="ko-KR" altLang="en-US"/>
              <a:t>두 개의 정렬된 배열을 하나의 정렬된 배열로 합병하시오</a:t>
            </a:r>
            <a:r>
              <a:rPr lang="en-US" altLang="ko-KR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/>
              <a:t>입력</a:t>
            </a:r>
            <a:r>
              <a:rPr lang="en-US" altLang="ko-KR"/>
              <a:t>: (1) </a:t>
            </a:r>
            <a:r>
              <a:rPr lang="ko-KR" altLang="en-US"/>
              <a:t>첨자 </a:t>
            </a:r>
            <a:r>
              <a:rPr lang="en-US" altLang="ko-KR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/>
              <a:t>              (2) </a:t>
            </a:r>
            <a:r>
              <a:rPr lang="ko-KR" altLang="en-US"/>
              <a:t>부분 배열</a:t>
            </a:r>
            <a:r>
              <a:rPr lang="en-US" altLang="ko-KR"/>
              <a:t>S[low..high], </a:t>
            </a:r>
            <a:r>
              <a:rPr lang="ko-KR" altLang="en-US"/>
              <a:t>여기서 </a:t>
            </a:r>
            <a:r>
              <a:rPr lang="en-US" altLang="ko-KR"/>
              <a:t>S[low..mid]</a:t>
            </a:r>
            <a:r>
              <a:rPr lang="ko-KR" altLang="en-US"/>
              <a:t>와 </a:t>
            </a:r>
            <a:r>
              <a:rPr lang="en-US" altLang="ko-KR"/>
              <a:t>S[mid+1..high]</a:t>
            </a:r>
            <a:r>
              <a:rPr lang="ko-KR" altLang="en-US"/>
              <a:t>는 이미 각각 정렬이 완료되어 있음</a:t>
            </a:r>
            <a:r>
              <a:rPr lang="en-US" altLang="ko-KR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/>
              <a:t>출력</a:t>
            </a:r>
            <a:r>
              <a:rPr lang="en-US" altLang="ko-KR"/>
              <a:t>: </a:t>
            </a:r>
            <a:r>
              <a:rPr lang="ko-KR" altLang="en-US"/>
              <a:t>정렬이 완료된 부분배열 </a:t>
            </a:r>
            <a:r>
              <a:rPr lang="en-US" altLang="ko-KR"/>
              <a:t>S[1ow..high]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/>
              <a:t>알고리즘</a:t>
            </a:r>
            <a:r>
              <a:rPr lang="en-US" altLang="ko-KR" sz="180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/>
              <a:t>	 </a:t>
            </a:r>
            <a:r>
              <a:rPr lang="en-US" altLang="ko-KR" sz="1600"/>
              <a:t>void merge2(index low, index mid, index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index i, j, k;   keytype U[low..high];   // </a:t>
            </a:r>
            <a:r>
              <a:rPr lang="ko-KR" altLang="en-US" sz="160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/>
              <a:t>		</a:t>
            </a:r>
            <a:r>
              <a:rPr lang="en-US" altLang="ko-KR" sz="160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/>
              <a:t>	} </a:t>
            </a:r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D293E-F3BA-4FE8-9F9A-C829C1FA6C3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2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EFCCB-FAE6-4851-97FC-24F34F6E36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4819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0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2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6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57FF0F-915B-4761-95AB-310E5AD9B5D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/>
              <a:t>분할정복</a:t>
            </a:r>
            <a:r>
              <a:rPr lang="en-US" altLang="ko-KR"/>
              <a:t>(Divide-and-Conquer)</a:t>
            </a:r>
            <a:r>
              <a:rPr lang="ko-KR" altLang="en-US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>
                <a:sym typeface="Symbol" panose="05050102010706020507" pitchFamily="18" charset="2"/>
              </a:rPr>
              <a:t>분할</a:t>
            </a:r>
            <a:r>
              <a:rPr lang="en-US" altLang="ko-KR" sz="2000">
                <a:sym typeface="Symbol" panose="05050102010706020507" pitchFamily="18" charset="2"/>
              </a:rPr>
              <a:t>(Divide): </a:t>
            </a:r>
            <a:r>
              <a:rPr lang="ko-KR" altLang="en-US" sz="200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>
                <a:sym typeface="Symbol" panose="05050102010706020507" pitchFamily="18" charset="2"/>
              </a:rPr>
              <a:t>정복</a:t>
            </a:r>
            <a:r>
              <a:rPr lang="en-US" altLang="ko-KR" sz="2000">
                <a:sym typeface="Symbol" panose="05050102010706020507" pitchFamily="18" charset="2"/>
              </a:rPr>
              <a:t>(Conquer): </a:t>
            </a:r>
            <a:r>
              <a:rPr lang="ko-KR" altLang="en-US" sz="200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>
                <a:sym typeface="Symbol" panose="05050102010706020507" pitchFamily="18" charset="2"/>
              </a:rPr>
              <a:t>통합</a:t>
            </a:r>
            <a:r>
              <a:rPr lang="en-US" altLang="ko-KR" sz="2000">
                <a:sym typeface="Symbol" panose="05050102010706020507" pitchFamily="18" charset="2"/>
              </a:rPr>
              <a:t>(Combine): (</a:t>
            </a:r>
            <a:r>
              <a:rPr lang="ko-KR" altLang="en-US" sz="2000">
                <a:sym typeface="Symbol" panose="05050102010706020507" pitchFamily="18" charset="2"/>
              </a:rPr>
              <a:t>필요하다면</a:t>
            </a:r>
            <a:r>
              <a:rPr lang="en-US" altLang="ko-KR" sz="2000">
                <a:sym typeface="Symbol" panose="05050102010706020507" pitchFamily="18" charset="2"/>
              </a:rPr>
              <a:t>) </a:t>
            </a:r>
            <a:r>
              <a:rPr lang="ko-KR" altLang="en-US" sz="200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>
                <a:sym typeface="Symbol" panose="05050102010706020507" pitchFamily="18" charset="2"/>
              </a:rPr>
              <a:t>하향식</a:t>
            </a:r>
            <a:r>
              <a:rPr lang="en-US" altLang="ko-KR" sz="2000" b="1">
                <a:sym typeface="Symbol" panose="05050102010706020507" pitchFamily="18" charset="2"/>
              </a:rPr>
              <a:t>(top-down)  </a:t>
            </a:r>
            <a:r>
              <a:rPr lang="ko-KR" altLang="en-US" sz="2000">
                <a:sym typeface="Symbol" panose="05050102010706020507" pitchFamily="18" charset="2"/>
              </a:rPr>
              <a:t>접근방법이라고 한다</a:t>
            </a:r>
            <a:r>
              <a:rPr lang="en-US" altLang="ko-KR" sz="200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/>
              <a:t>mergesort2</a:t>
            </a:r>
            <a:r>
              <a:rPr lang="ko-KR" altLang="en-US" sz="2000"/>
              <a:t>의 절차</a:t>
            </a:r>
            <a:r>
              <a:rPr lang="en-US" altLang="ko-KR" sz="2000"/>
              <a:t>. Additional space is </a:t>
            </a:r>
            <a:r>
              <a:rPr lang="en-US" altLang="ko-KR" sz="2000" i="1"/>
              <a:t>n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46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5847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35850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1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2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3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4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5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6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57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58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35860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CEF090-E498-4604-9206-8FE884DBFB4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5861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35862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3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4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5865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6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5867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68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26E69-D873-41DE-B678-9B4C9EB0F7C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655676" y="1556792"/>
            <a:ext cx="5832648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mergeSort2(s, low, high):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merge2(s, low, mid, high):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구현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s=[3,5,2,9,10,14,4,8]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mergeSort2(s,0,7)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3301" y="260648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합병정렬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3B0EAD-639E-4939-A516-2063A2D56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/>
              <a:t>이분검색</a:t>
            </a:r>
            <a:r>
              <a:rPr lang="en-US" altLang="ko-KR"/>
              <a:t>(binary search): </a:t>
            </a:r>
            <a:r>
              <a:rPr lang="ko-KR" altLang="en-US"/>
              <a:t>재귀적</a:t>
            </a:r>
            <a:r>
              <a:rPr lang="en-US" altLang="ko-KR"/>
              <a:t> </a:t>
            </a:r>
            <a:r>
              <a:rPr lang="ko-KR" altLang="en-US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/>
              <a:t>문제</a:t>
            </a:r>
            <a:r>
              <a:rPr lang="en-US" altLang="ko-KR" sz="2000"/>
              <a:t>: </a:t>
            </a:r>
            <a:r>
              <a:rPr lang="ko-KR" altLang="en-US" sz="2000"/>
              <a:t>크기가 </a:t>
            </a:r>
            <a:r>
              <a:rPr lang="en-US" altLang="ko-KR" sz="2000" i="1"/>
              <a:t>n</a:t>
            </a:r>
            <a:r>
              <a:rPr lang="ko-KR" altLang="en-US" sz="2000"/>
              <a:t>인 정렬된 배열 </a:t>
            </a:r>
            <a:r>
              <a:rPr lang="en-US" altLang="ko-KR" sz="2000" i="1"/>
              <a:t>S</a:t>
            </a:r>
            <a:r>
              <a:rPr lang="ko-KR" altLang="en-US" sz="2000"/>
              <a:t>에 </a:t>
            </a:r>
            <a:r>
              <a:rPr lang="en-US" altLang="ko-KR" sz="2000" i="1"/>
              <a:t>x</a:t>
            </a:r>
            <a:r>
              <a:rPr lang="ko-KR" altLang="en-US" sz="2000"/>
              <a:t>가 있는지를 결정하라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입력</a:t>
            </a:r>
            <a:r>
              <a:rPr lang="en-US" altLang="ko-KR" sz="2000"/>
              <a:t>: </a:t>
            </a:r>
            <a:r>
              <a:rPr lang="ko-KR" altLang="en-US" sz="2000"/>
              <a:t>자연수 </a:t>
            </a:r>
            <a:r>
              <a:rPr lang="en-US" altLang="ko-KR" sz="2000" i="1"/>
              <a:t>n</a:t>
            </a:r>
            <a:r>
              <a:rPr lang="en-US" altLang="ko-KR" sz="2000"/>
              <a:t>, </a:t>
            </a:r>
            <a:r>
              <a:rPr lang="ko-KR" altLang="en-US" sz="2000"/>
              <a:t>비내림차순으로 정렬된 배열 </a:t>
            </a:r>
            <a:r>
              <a:rPr lang="en-US" altLang="ko-KR" sz="2000" i="1"/>
              <a:t>S</a:t>
            </a:r>
            <a:r>
              <a:rPr lang="en-US" altLang="ko-KR" sz="2000"/>
              <a:t>[1..</a:t>
            </a:r>
            <a:r>
              <a:rPr lang="en-US" altLang="ko-KR" sz="2000" i="1"/>
              <a:t>n</a:t>
            </a:r>
            <a:r>
              <a:rPr lang="en-US" altLang="ko-KR" sz="2000"/>
              <a:t>], </a:t>
            </a:r>
            <a:r>
              <a:rPr lang="ko-KR" altLang="en-US" sz="2000"/>
              <a:t>찾고자 하는 항목 </a:t>
            </a:r>
            <a:r>
              <a:rPr lang="en-US" altLang="ko-KR" sz="2000" i="1"/>
              <a:t>x</a:t>
            </a:r>
          </a:p>
          <a:p>
            <a:pPr eaLnBrk="1" hangingPunct="1"/>
            <a:r>
              <a:rPr lang="ko-KR" altLang="en-US" sz="2000"/>
              <a:t>출력</a:t>
            </a:r>
            <a:r>
              <a:rPr lang="en-US" altLang="ko-KR" sz="2000"/>
              <a:t>: </a:t>
            </a:r>
            <a:r>
              <a:rPr lang="en-US" altLang="ko-KR" sz="2000" i="1"/>
              <a:t>location</a:t>
            </a:r>
            <a:r>
              <a:rPr lang="en-US" altLang="ko-KR" sz="2000"/>
              <a:t>,  </a:t>
            </a:r>
            <a:r>
              <a:rPr lang="en-US" altLang="ko-KR" sz="2000" i="1"/>
              <a:t>x</a:t>
            </a:r>
            <a:r>
              <a:rPr lang="ko-KR" altLang="en-US" sz="2000"/>
              <a:t>가 </a:t>
            </a:r>
            <a:r>
              <a:rPr lang="en-US" altLang="ko-KR" sz="2000" i="1"/>
              <a:t>S</a:t>
            </a:r>
            <a:r>
              <a:rPr lang="ko-KR" altLang="en-US" sz="2000"/>
              <a:t>의 어디에 있는지의 위치</a:t>
            </a:r>
            <a:r>
              <a:rPr lang="en-US" altLang="ko-KR" sz="2000"/>
              <a:t>. </a:t>
            </a:r>
            <a:r>
              <a:rPr lang="ko-KR" altLang="en-US" sz="2000"/>
              <a:t>만약 </a:t>
            </a:r>
            <a:r>
              <a:rPr lang="en-US" altLang="ko-KR" sz="2000" i="1"/>
              <a:t>x</a:t>
            </a:r>
            <a:r>
              <a:rPr lang="ko-KR" altLang="en-US" sz="2000"/>
              <a:t>가 </a:t>
            </a:r>
            <a:r>
              <a:rPr lang="en-US" altLang="ko-KR" sz="2000" i="1"/>
              <a:t>S</a:t>
            </a:r>
            <a:r>
              <a:rPr lang="ko-KR" altLang="en-US" sz="2000"/>
              <a:t>에 없다면 </a:t>
            </a:r>
            <a:r>
              <a:rPr lang="en-US" altLang="ko-KR" sz="2000"/>
              <a:t>0</a:t>
            </a:r>
          </a:p>
          <a:p>
            <a:pPr eaLnBrk="1" hangingPunct="1"/>
            <a:r>
              <a:rPr lang="ko-KR" altLang="en-US" sz="2000"/>
              <a:t>설계전략</a:t>
            </a:r>
            <a:r>
              <a:rPr lang="en-US" altLang="ko-KR" sz="2000"/>
              <a:t>:</a:t>
            </a:r>
          </a:p>
          <a:p>
            <a:pPr lvl="1" eaLnBrk="1" hangingPunct="1"/>
            <a:r>
              <a:rPr lang="en-US" altLang="ko-KR" i="1"/>
              <a:t>x</a:t>
            </a:r>
            <a:r>
              <a:rPr lang="ko-KR" altLang="en-US"/>
              <a:t>가 배열의 중간에 위치하고 있는 항목과 같으면</a:t>
            </a:r>
            <a:r>
              <a:rPr lang="en-US" altLang="ko-KR"/>
              <a:t>, </a:t>
            </a:r>
            <a:r>
              <a:rPr lang="en-US" altLang="ko-KR" i="1"/>
              <a:t>x </a:t>
            </a:r>
            <a:r>
              <a:rPr lang="ko-KR" altLang="en-US"/>
              <a:t>찾음</a:t>
            </a:r>
            <a:r>
              <a:rPr lang="en-US" altLang="ko-KR"/>
              <a:t>. </a:t>
            </a:r>
            <a:r>
              <a:rPr lang="ko-KR" altLang="en-US"/>
              <a:t>그렇지 않으면</a:t>
            </a:r>
            <a:r>
              <a:rPr lang="en-US" altLang="ko-KR"/>
              <a:t>:</a:t>
            </a:r>
          </a:p>
          <a:p>
            <a:pPr lvl="1" eaLnBrk="1" hangingPunct="1"/>
            <a:r>
              <a:rPr lang="ko-KR" altLang="en-US" b="1"/>
              <a:t>분할</a:t>
            </a:r>
            <a:r>
              <a:rPr lang="en-US" altLang="ko-KR"/>
              <a:t>: </a:t>
            </a:r>
            <a:r>
              <a:rPr lang="ko-KR" altLang="en-US"/>
              <a:t>배열을 반으로 나누어서 </a:t>
            </a:r>
            <a:r>
              <a:rPr lang="en-US" altLang="ko-KR" i="1"/>
              <a:t>x</a:t>
            </a:r>
            <a:r>
              <a:rPr lang="ko-KR" altLang="en-US"/>
              <a:t>가 중앙에 위치한 항목보다 작으면 왼쪽에 위치한 배열 반쪽을 선택하고</a:t>
            </a:r>
            <a:r>
              <a:rPr lang="en-US" altLang="ko-KR"/>
              <a:t>, </a:t>
            </a:r>
            <a:r>
              <a:rPr lang="ko-KR" altLang="en-US"/>
              <a:t>그렇지 않으면 오른쪽에 위치한 배열 반쪽을 선택한다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 b="1"/>
              <a:t>정복</a:t>
            </a:r>
            <a:r>
              <a:rPr lang="en-US" altLang="ko-KR"/>
              <a:t>: </a:t>
            </a:r>
            <a:r>
              <a:rPr lang="ko-KR" altLang="en-US"/>
              <a:t>선택된 반쪽 배열에서 </a:t>
            </a:r>
            <a:r>
              <a:rPr lang="en-US" altLang="ko-KR" i="1"/>
              <a:t>x</a:t>
            </a:r>
            <a:r>
              <a:rPr lang="ko-KR" altLang="en-US"/>
              <a:t>를 찾는다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통합</a:t>
            </a:r>
            <a:r>
              <a:rPr lang="en-US" altLang="ko-KR"/>
              <a:t>: (</a:t>
            </a:r>
            <a:r>
              <a:rPr lang="ko-KR" altLang="en-US"/>
              <a:t>필요 없음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00499-FA63-4699-ABE4-06BD62D1B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/>
              <a:t>이분검색</a:t>
            </a:r>
            <a:r>
              <a:rPr lang="en-US" altLang="ko-KR" sz="3400"/>
              <a:t>(Binary Search): </a:t>
            </a:r>
            <a:r>
              <a:rPr lang="ko-KR" altLang="en-US" sz="3400"/>
              <a:t>재귀 알고리즘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C465-974D-4698-BE0C-0BC40FB4520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2988" y="1268413"/>
            <a:ext cx="7156450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data,item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low, high):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이분 검색 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data=[1,3,5,6,7,9,10,14,17,19]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location=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(data,17,0,n-1)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print(location)</a:t>
            </a:r>
          </a:p>
          <a:p>
            <a:pPr>
              <a:defRPr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3833" y="476672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이분검색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9465-C7EE-4034-B4F5-7BAA7855559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99592" y="1196752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실습프로그램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이분검색 알고리즘을 객체지향방법으로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1988840"/>
            <a:ext cx="5976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data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Binsearch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특정값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위치의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특정값이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 않을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9731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2502D-5CA3-4BF4-8DA6-B9E31F2D274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합병정렬</a:t>
            </a:r>
            <a:r>
              <a:rPr lang="en-US" altLang="ko-KR"/>
              <a:t>(mergesort)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/>
              <a:t>문제</a:t>
            </a:r>
            <a:r>
              <a:rPr lang="en-US" altLang="ko-KR" sz="2000"/>
              <a:t>: </a:t>
            </a:r>
            <a:r>
              <a:rPr lang="en-US" altLang="ko-KR" sz="2000" i="1"/>
              <a:t>n</a:t>
            </a:r>
            <a:r>
              <a:rPr lang="ko-KR" altLang="en-US" sz="2000"/>
              <a:t>개의 정수를 비내림차순으로 정렬하시오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/>
              <a:t>입력</a:t>
            </a:r>
            <a:r>
              <a:rPr lang="en-US" altLang="ko-KR" sz="2000"/>
              <a:t>: </a:t>
            </a:r>
            <a:r>
              <a:rPr lang="ko-KR" altLang="en-US" sz="2000"/>
              <a:t>정수 </a:t>
            </a:r>
            <a:r>
              <a:rPr lang="en-US" altLang="ko-KR" sz="2000" i="1"/>
              <a:t>n</a:t>
            </a:r>
            <a:r>
              <a:rPr lang="en-US" altLang="ko-KR" sz="2000"/>
              <a:t>, </a:t>
            </a:r>
            <a:r>
              <a:rPr lang="ko-KR" altLang="en-US" sz="2000"/>
              <a:t>크기가 </a:t>
            </a:r>
            <a:r>
              <a:rPr lang="en-US" altLang="ko-KR" sz="2000" i="1"/>
              <a:t>n</a:t>
            </a:r>
            <a:r>
              <a:rPr lang="ko-KR" altLang="en-US" sz="2000"/>
              <a:t>인 배열 </a:t>
            </a:r>
            <a:r>
              <a:rPr lang="en-US" altLang="ko-KR" sz="2000" i="1"/>
              <a:t>S</a:t>
            </a:r>
            <a:r>
              <a:rPr lang="en-US" altLang="ko-KR" sz="2000"/>
              <a:t>[1..</a:t>
            </a:r>
            <a:r>
              <a:rPr lang="en-US" altLang="ko-KR" sz="2000" i="1"/>
              <a:t>n</a:t>
            </a:r>
            <a:r>
              <a:rPr lang="en-US" altLang="ko-KR" sz="200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/>
              <a:t>출력</a:t>
            </a:r>
            <a:r>
              <a:rPr lang="en-US" altLang="ko-KR" sz="2000"/>
              <a:t>: </a:t>
            </a:r>
            <a:r>
              <a:rPr lang="ko-KR" altLang="en-US" sz="2000"/>
              <a:t>비내림차순으로 정렬된 배열 </a:t>
            </a:r>
            <a:r>
              <a:rPr lang="en-US" altLang="ko-KR" sz="2000" i="1"/>
              <a:t>S</a:t>
            </a:r>
            <a:r>
              <a:rPr lang="en-US" altLang="ko-KR" sz="2000"/>
              <a:t>[1..</a:t>
            </a:r>
            <a:r>
              <a:rPr lang="en-US" altLang="ko-KR" sz="2000" i="1"/>
              <a:t>n</a:t>
            </a:r>
            <a:r>
              <a:rPr lang="en-US" altLang="ko-KR" sz="200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/>
              <a:t>보기</a:t>
            </a:r>
            <a:r>
              <a:rPr lang="en-US" altLang="ko-KR" sz="2000"/>
              <a:t>: 27, 10, 12, 20, 25, 13, 15, 22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16D60-8BC3-4522-AC03-23A618E826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합병정렬</a:t>
            </a:r>
          </a:p>
        </p:txBody>
      </p:sp>
      <p:sp>
        <p:nvSpPr>
          <p:cNvPr id="2253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253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3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253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4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254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255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255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255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DC175-1FE3-4157-9BAC-D2A3472B98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합병</a:t>
            </a:r>
            <a:r>
              <a:rPr lang="en-US" altLang="ko-KR"/>
              <a:t>(merge)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/>
              <a:t>문제</a:t>
            </a:r>
            <a:r>
              <a:rPr lang="en-US" altLang="ko-KR" sz="2000"/>
              <a:t>: </a:t>
            </a:r>
            <a:r>
              <a:rPr lang="ko-KR" altLang="en-US" sz="2000"/>
              <a:t>두 개의 정렬된 배열을 하나의 정렬된 배열로 합병하시오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/>
              <a:t>입력</a:t>
            </a:r>
            <a:r>
              <a:rPr lang="en-US" altLang="ko-KR" sz="2000"/>
              <a:t>: (1) </a:t>
            </a:r>
            <a:r>
              <a:rPr lang="ko-KR" altLang="en-US" sz="2000"/>
              <a:t>양의 정수 </a:t>
            </a:r>
            <a:r>
              <a:rPr lang="en-US" altLang="ko-KR" sz="2000" i="1"/>
              <a:t>h</a:t>
            </a:r>
            <a:r>
              <a:rPr lang="en-US" altLang="ko-KR" sz="2000"/>
              <a:t>, </a:t>
            </a:r>
            <a:r>
              <a:rPr lang="en-US" altLang="ko-KR" sz="2000" i="1"/>
              <a:t>m</a:t>
            </a:r>
            <a:r>
              <a:rPr lang="en-US" altLang="ko-KR" sz="2000"/>
              <a:t>, (2) </a:t>
            </a:r>
            <a:r>
              <a:rPr lang="ko-KR" altLang="en-US" sz="2000"/>
              <a:t>정렬된 배열 </a:t>
            </a:r>
            <a:r>
              <a:rPr lang="en-US" altLang="ko-KR" sz="2000"/>
              <a:t>U[1..</a:t>
            </a:r>
            <a:r>
              <a:rPr lang="en-US" altLang="ko-KR" sz="2000" i="1"/>
              <a:t>h</a:t>
            </a:r>
            <a:r>
              <a:rPr lang="en-US" altLang="ko-KR" sz="2000"/>
              <a:t>], V[1..</a:t>
            </a:r>
            <a:r>
              <a:rPr lang="en-US" altLang="ko-KR" sz="2000" i="1"/>
              <a:t>m</a:t>
            </a:r>
            <a:r>
              <a:rPr lang="en-US" altLang="ko-KR" sz="200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/>
              <a:t>출력</a:t>
            </a:r>
            <a:r>
              <a:rPr lang="en-US" altLang="ko-KR" sz="2000"/>
              <a:t>: U</a:t>
            </a:r>
            <a:r>
              <a:rPr lang="ko-KR" altLang="en-US" sz="2000"/>
              <a:t>와 </a:t>
            </a:r>
            <a:r>
              <a:rPr lang="en-US" altLang="ko-KR" sz="2000"/>
              <a:t>V</a:t>
            </a:r>
            <a:r>
              <a:rPr lang="ko-KR" altLang="en-US" sz="2000"/>
              <a:t>에 있는 키들을 하나의 배열에 정렬한 </a:t>
            </a:r>
            <a:r>
              <a:rPr lang="en-US" altLang="ko-KR" sz="2000"/>
              <a:t>S[1..</a:t>
            </a:r>
            <a:r>
              <a:rPr lang="en-US" altLang="ko-KR" sz="2000" i="1"/>
              <a:t>h</a:t>
            </a:r>
            <a:r>
              <a:rPr lang="en-US" altLang="ko-KR" sz="2000"/>
              <a:t>+</a:t>
            </a:r>
            <a:r>
              <a:rPr lang="en-US" altLang="ko-KR" sz="2000" i="1"/>
              <a:t>m</a:t>
            </a:r>
            <a:r>
              <a:rPr lang="en-US" altLang="ko-KR" sz="2000"/>
              <a:t>]</a:t>
            </a:r>
          </a:p>
        </p:txBody>
      </p:sp>
      <p:sp>
        <p:nvSpPr>
          <p:cNvPr id="24581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582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4585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4589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0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1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2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3143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24593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24594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7950</TotalTime>
  <Words>1783</Words>
  <Application>Microsoft Office PowerPoint</Application>
  <PresentationFormat>화면 슬라이드 쇼(4:3)</PresentationFormat>
  <Paragraphs>301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818</cp:revision>
  <dcterms:created xsi:type="dcterms:W3CDTF">1999-08-17T02:45:08Z</dcterms:created>
  <dcterms:modified xsi:type="dcterms:W3CDTF">2020-09-14T01:46:25Z</dcterms:modified>
</cp:coreProperties>
</file>