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0" r:id="rId3"/>
    <p:sldId id="317" r:id="rId4"/>
    <p:sldId id="287" r:id="rId5"/>
    <p:sldId id="288" r:id="rId6"/>
    <p:sldId id="318" r:id="rId7"/>
    <p:sldId id="353" r:id="rId8"/>
    <p:sldId id="364" r:id="rId9"/>
    <p:sldId id="375" r:id="rId10"/>
    <p:sldId id="367" r:id="rId11"/>
    <p:sldId id="368" r:id="rId12"/>
    <p:sldId id="369" r:id="rId13"/>
    <p:sldId id="370" r:id="rId14"/>
    <p:sldId id="371" r:id="rId15"/>
    <p:sldId id="372" r:id="rId16"/>
    <p:sldId id="378" r:id="rId17"/>
    <p:sldId id="379" r:id="rId18"/>
    <p:sldId id="380" r:id="rId19"/>
    <p:sldId id="381" r:id="rId20"/>
    <p:sldId id="382" r:id="rId21"/>
    <p:sldId id="363" r:id="rId22"/>
    <p:sldId id="383" r:id="rId23"/>
    <p:sldId id="354" r:id="rId24"/>
    <p:sldId id="355" r:id="rId25"/>
    <p:sldId id="356" r:id="rId26"/>
    <p:sldId id="357" r:id="rId27"/>
    <p:sldId id="358" r:id="rId28"/>
    <p:sldId id="359" r:id="rId29"/>
    <p:sldId id="361" r:id="rId30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FFFFFF"/>
    <a:srgbClr val="22581C"/>
    <a:srgbClr val="D10729"/>
    <a:srgbClr val="CCFFCC"/>
    <a:srgbClr val="99FF99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5" autoAdjust="0"/>
    <p:restoredTop sz="87146" autoAdjust="0"/>
  </p:normalViewPr>
  <p:slideViewPr>
    <p:cSldViewPr showGuides="1">
      <p:cViewPr varScale="1">
        <p:scale>
          <a:sx n="121" d="100"/>
          <a:sy n="121" d="100"/>
        </p:scale>
        <p:origin x="16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31.wmf"/><Relationship Id="rId7" Type="http://schemas.openxmlformats.org/officeDocument/2006/relationships/image" Target="../media/image19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2 분할정복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algn="r"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49643886-863A-4BB6-A74B-B6E2B4FCC6BA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algn="r" defTabSz="936625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C70AAE4-B9DC-43C4-801A-8395009E87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065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2 분할정복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algn="r"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8ADE1347-E0CC-4DB8-BCB6-7D1027079856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3913"/>
            <a:ext cx="4891088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algn="r" defTabSz="936625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CBFD9B6-C59E-40A1-8B7A-9508B376BE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800348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9D36B3F-5EF0-4EBB-B779-BC7273FB36DD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2020-09-14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B3348A5-C034-42B7-890A-54FC2B248E03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5646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81DD69D-E33F-427E-ABB2-3061EEAA88D2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7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414F5D0-E730-424D-AF99-43903E7B8913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2020-09-14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E12DA94-FC40-4089-B2EE-BEFBCD64DD88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21332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7CF84EC-4207-42ED-9D62-68B660C30F3A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556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24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81925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7ADCE09-2700-426C-9336-CC3D8E658174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2020-09-14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81926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81927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CB3F2CC-65BB-438B-AB92-8234649472C1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14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알고리즘 강의 슬라이드 2 분할정복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ADE1347-E0CC-4DB8-BCB6-7D1027079856}" type="datetime1">
              <a:rPr lang="ko-KR" altLang="en-US" smtClean="0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CBFD9B6-C59E-40A1-8B7A-9508B376BE9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1396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알고리즘 강의 슬라이드 2 분할정복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ADE1347-E0CC-4DB8-BCB6-7D1027079856}" type="datetime1">
              <a:rPr lang="ko-KR" altLang="en-US" smtClean="0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CBFD9B6-C59E-40A1-8B7A-9508B376BE9F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714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C1969-3375-4590-BB5C-354FA2DA7E76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C1701-E92C-4DB1-9F74-B205AEA666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483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58CE7-009B-4265-BF95-39D7BEDF751D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026E4-BB82-4F74-9073-83416312A0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21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477C4-045F-47C4-8722-1D6D0742EBA7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DB668-0FF8-4E26-9245-8F9A51328E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13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>
                <a:solidFill>
                  <a:srgbClr val="3E020C"/>
                </a:solidFill>
              </a:defRPr>
            </a:lvl1pPr>
            <a:lvl2pPr>
              <a:defRPr sz="2000">
                <a:solidFill>
                  <a:srgbClr val="3E020C"/>
                </a:solidFill>
              </a:defRPr>
            </a:lvl2pPr>
            <a:lvl3pPr>
              <a:defRPr sz="2000">
                <a:solidFill>
                  <a:srgbClr val="3E020C"/>
                </a:solidFill>
              </a:defRPr>
            </a:lvl3pPr>
            <a:lvl4pPr>
              <a:defRPr sz="2000">
                <a:solidFill>
                  <a:srgbClr val="3E020C"/>
                </a:solidFill>
              </a:defRPr>
            </a:lvl4pPr>
            <a:lvl5pPr>
              <a:defRPr sz="2000">
                <a:solidFill>
                  <a:srgbClr val="3E020C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1F1C8-2339-43FA-8D75-2B424B4DBD9F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01013" y="6248400"/>
            <a:ext cx="50958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26E69-D873-41DE-B678-9B4C9EB0F7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283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5532D-9454-4DF9-AC16-913E40CA907F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47F53-084E-4BFD-B16D-EF4A5DAC11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715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9DDD3-375B-4CE3-8D7E-5ED780311317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5F7E-6301-4C36-9C18-A3EABD6DEF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939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1F05C-506D-40B9-9DAD-133267B43042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CAD83-11DA-4A83-AC70-0C865DB704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232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FDABA-5B9D-42F3-AFB3-C1CF93EF84C9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79465-C7EE-4034-B4F5-7BAA785555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972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5B063-77C3-4100-AB42-EB1B3809C0E2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94AEF-7108-4480-9AB9-1082694E6B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650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60E25-9A64-4E90-B0BE-104A37F3376B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BABC-37F3-4A80-AB18-83DD412C03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096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4B2F4-1BE8-44DC-98F4-75D29226EE77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2CB9B-F18F-49E6-9EDA-973C0D546C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053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0C95B48-8681-4A9F-9970-61ECDED3FCC2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/>
            </a:lvl1pPr>
          </a:lstStyle>
          <a:p>
            <a:pPr>
              <a:defRPr/>
            </a:pPr>
            <a:fld id="{5D383E8B-7221-4CB5-BE96-8C0C1DE185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3" r:id="rId1"/>
    <p:sldLayoutId id="2147484944" r:id="rId2"/>
    <p:sldLayoutId id="2147484945" r:id="rId3"/>
    <p:sldLayoutId id="2147484946" r:id="rId4"/>
    <p:sldLayoutId id="2147484947" r:id="rId5"/>
    <p:sldLayoutId id="2147484948" r:id="rId6"/>
    <p:sldLayoutId id="2147484949" r:id="rId7"/>
    <p:sldLayoutId id="2147484950" r:id="rId8"/>
    <p:sldLayoutId id="2147484951" r:id="rId9"/>
    <p:sldLayoutId id="2147484952" r:id="rId10"/>
    <p:sldLayoutId id="2147484953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png"/><Relationship Id="rId21" Type="http://schemas.openxmlformats.org/officeDocument/2006/relationships/image" Target="../media/image13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8.bin"/><Relationship Id="rId3" Type="http://schemas.openxmlformats.org/officeDocument/2006/relationships/image" Target="../media/image1.png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1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19.w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22.w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17.wmf"/><Relationship Id="rId22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nump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2&amp;v=cVMKXKoGu_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1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7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9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0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</a:t>
            </a:r>
            <a:r>
              <a:rPr lang="ko-KR" altLang="en-US" dirty="0"/>
              <a:t>장 </a:t>
            </a:r>
            <a:r>
              <a:rPr lang="ko-KR" altLang="en-US" dirty="0" err="1"/>
              <a:t>분할정복법</a:t>
            </a:r>
            <a:br>
              <a:rPr lang="en-US" altLang="ko-KR" dirty="0"/>
            </a:br>
            <a:r>
              <a:rPr lang="en-US" altLang="ko-KR" dirty="0"/>
              <a:t>(divide-and-conquer)</a:t>
            </a:r>
            <a:endParaRPr lang="ko-KR" altLang="en-US" dirty="0"/>
          </a:p>
        </p:txBody>
      </p:sp>
      <p:sp>
        <p:nvSpPr>
          <p:cNvPr id="15363" name="부제목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2F99A-875A-4A2D-AA94-45980083A481}"/>
              </a:ext>
            </a:extLst>
          </p:cNvPr>
          <p:cNvSpPr/>
          <p:nvPr/>
        </p:nvSpPr>
        <p:spPr>
          <a:xfrm>
            <a:off x="5724128" y="290756"/>
            <a:ext cx="3125337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실습 소요 시간 </a:t>
            </a:r>
            <a:r>
              <a:rPr lang="en-US" altLang="ko-KR" dirty="0"/>
              <a:t>100</a:t>
            </a:r>
            <a:r>
              <a:rPr lang="ko-KR" altLang="en-US" dirty="0"/>
              <a:t>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869E1B-7887-4EA9-B57A-C354D71A599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ko-KR" altLang="en-US">
                <a:sym typeface="Symbol" panose="05050102010706020507" pitchFamily="18" charset="2"/>
              </a:rPr>
              <a:t>쉬트라쎈</a:t>
            </a:r>
            <a:r>
              <a:rPr lang="en-US" altLang="ko-KR">
                <a:sym typeface="Symbol" panose="05050102010706020507" pitchFamily="18" charset="2"/>
              </a:rPr>
              <a:t>(Strassen)</a:t>
            </a:r>
            <a:r>
              <a:rPr lang="ko-KR" altLang="en-US">
                <a:sym typeface="Symbol" panose="05050102010706020507" pitchFamily="18" charset="2"/>
              </a:rPr>
              <a:t>의 방법</a:t>
            </a:r>
            <a:endParaRPr lang="ko-KR" altLang="en-US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334000"/>
          </a:xfrm>
        </p:spPr>
        <p:txBody>
          <a:bodyPr/>
          <a:lstStyle/>
          <a:p>
            <a:pPr eaLnBrk="1" hangingPunct="1"/>
            <a:r>
              <a:rPr lang="ko-KR" altLang="en-US" sz="1800" dirty="0"/>
              <a:t>문제</a:t>
            </a:r>
            <a:r>
              <a:rPr lang="en-US" altLang="ko-KR" sz="1800" dirty="0"/>
              <a:t>: </a:t>
            </a:r>
            <a:r>
              <a:rPr lang="ko-KR" altLang="en-US" sz="1800" dirty="0"/>
              <a:t>두 </a:t>
            </a:r>
            <a:r>
              <a:rPr lang="en-US" altLang="ko-KR" sz="1800" dirty="0"/>
              <a:t>2 </a:t>
            </a:r>
            <a:r>
              <a:rPr lang="en-US" altLang="ko-KR" sz="1800" dirty="0">
                <a:sym typeface="Symbol" panose="05050102010706020507" pitchFamily="18" charset="2"/>
              </a:rPr>
              <a:t> 2 </a:t>
            </a:r>
            <a:r>
              <a:rPr lang="ko-KR" altLang="en-US" sz="1800" dirty="0">
                <a:sym typeface="Symbol" panose="05050102010706020507" pitchFamily="18" charset="2"/>
              </a:rPr>
              <a:t>행렬 </a:t>
            </a:r>
            <a:r>
              <a:rPr lang="en-US" altLang="ko-KR" sz="1800" i="1" dirty="0">
                <a:sym typeface="Symbol" panose="05050102010706020507" pitchFamily="18" charset="2"/>
              </a:rPr>
              <a:t>A</a:t>
            </a:r>
            <a:r>
              <a:rPr lang="ko-KR" altLang="en-US" sz="1800" dirty="0">
                <a:sym typeface="Symbol" panose="05050102010706020507" pitchFamily="18" charset="2"/>
              </a:rPr>
              <a:t>와 </a:t>
            </a:r>
            <a:r>
              <a:rPr lang="en-US" altLang="ko-KR" sz="1800" i="1" dirty="0">
                <a:sym typeface="Symbol" panose="05050102010706020507" pitchFamily="18" charset="2"/>
              </a:rPr>
              <a:t>B</a:t>
            </a:r>
            <a:r>
              <a:rPr lang="ko-KR" altLang="en-US" sz="1800" dirty="0">
                <a:sym typeface="Symbol" panose="05050102010706020507" pitchFamily="18" charset="2"/>
              </a:rPr>
              <a:t>의 곱</a:t>
            </a:r>
            <a:r>
              <a:rPr lang="en-US" altLang="ko-KR" sz="1800" dirty="0">
                <a:sym typeface="Symbol" panose="05050102010706020507" pitchFamily="18" charset="2"/>
              </a:rPr>
              <a:t>(product) </a:t>
            </a:r>
            <a:r>
              <a:rPr lang="en-US" altLang="ko-KR" sz="1800" i="1" dirty="0">
                <a:sym typeface="Symbol" panose="05050102010706020507" pitchFamily="18" charset="2"/>
              </a:rPr>
              <a:t>C</a:t>
            </a:r>
            <a:r>
              <a:rPr lang="en-US" altLang="ko-KR" sz="1800" dirty="0">
                <a:sym typeface="Symbol" panose="05050102010706020507" pitchFamily="18" charset="2"/>
              </a:rPr>
              <a:t>,</a:t>
            </a:r>
          </a:p>
          <a:p>
            <a:pPr eaLnBrk="1" hangingPunct="1"/>
            <a:endParaRPr lang="en-US" altLang="ko-KR" sz="1800" dirty="0">
              <a:sym typeface="Symbol" panose="05050102010706020507" pitchFamily="18" charset="2"/>
            </a:endParaRPr>
          </a:p>
          <a:p>
            <a:pPr eaLnBrk="1" hangingPunct="1"/>
            <a:endParaRPr lang="en-US" altLang="ko-KR" sz="1800" dirty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1800" dirty="0" err="1">
                <a:sym typeface="Symbol" panose="05050102010706020507" pitchFamily="18" charset="2"/>
              </a:rPr>
              <a:t>쉬트라쎈</a:t>
            </a:r>
            <a:r>
              <a:rPr lang="en-US" altLang="ko-KR" sz="1800" dirty="0">
                <a:sym typeface="Symbol" panose="05050102010706020507" pitchFamily="18" charset="2"/>
              </a:rPr>
              <a:t>(Strassen)</a:t>
            </a:r>
            <a:r>
              <a:rPr lang="ko-KR" altLang="en-US" sz="1800" dirty="0">
                <a:sym typeface="Symbol" panose="05050102010706020507" pitchFamily="18" charset="2"/>
              </a:rPr>
              <a:t>의 해</a:t>
            </a:r>
            <a:r>
              <a:rPr lang="en-US" altLang="ko-KR" sz="1800" dirty="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ko-KR" sz="1800" dirty="0">
              <a:sym typeface="Symbol" panose="05050102010706020507" pitchFamily="18" charset="2"/>
            </a:endParaRPr>
          </a:p>
          <a:p>
            <a:pPr eaLnBrk="1" hangingPunct="1"/>
            <a:endParaRPr lang="en-US" altLang="ko-KR" sz="1800" dirty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dirty="0">
                <a:sym typeface="Symbol" panose="05050102010706020507" pitchFamily="18" charset="2"/>
              </a:rPr>
              <a:t>	</a:t>
            </a:r>
            <a:r>
              <a:rPr lang="ko-KR" altLang="en-US" sz="1800" dirty="0">
                <a:sym typeface="Symbol" panose="05050102010706020507" pitchFamily="18" charset="2"/>
              </a:rPr>
              <a:t>여기서</a:t>
            </a:r>
          </a:p>
          <a:p>
            <a:pPr eaLnBrk="1" hangingPunct="1"/>
            <a:endParaRPr lang="ko-KR" altLang="en-US" sz="1800" dirty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dirty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dirty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dirty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dirty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dirty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1800" dirty="0">
                <a:sym typeface="Symbol" panose="05050102010706020507" pitchFamily="18" charset="2"/>
              </a:rPr>
              <a:t>시간복잡도 분석</a:t>
            </a:r>
            <a:r>
              <a:rPr lang="en-US" altLang="ko-KR" sz="1800" dirty="0">
                <a:sym typeface="Symbol" panose="05050102010706020507" pitchFamily="18" charset="2"/>
              </a:rPr>
              <a:t>: </a:t>
            </a:r>
            <a:r>
              <a:rPr lang="ko-KR" altLang="en-US" sz="1800" dirty="0" err="1">
                <a:sym typeface="Symbol" panose="05050102010706020507" pitchFamily="18" charset="2"/>
              </a:rPr>
              <a:t>쉬트라쎈의</a:t>
            </a:r>
            <a:r>
              <a:rPr lang="ko-KR" altLang="en-US" sz="1800" dirty="0">
                <a:sym typeface="Symbol" panose="05050102010706020507" pitchFamily="18" charset="2"/>
              </a:rPr>
              <a:t> 방법은 </a:t>
            </a:r>
            <a:r>
              <a:rPr lang="en-US" altLang="ko-KR" sz="1800" dirty="0">
                <a:sym typeface="Symbol" panose="05050102010706020507" pitchFamily="18" charset="2"/>
              </a:rPr>
              <a:t>7</a:t>
            </a:r>
            <a:r>
              <a:rPr lang="ko-KR" altLang="en-US" sz="1800" dirty="0">
                <a:sym typeface="Symbol" panose="05050102010706020507" pitchFamily="18" charset="2"/>
              </a:rPr>
              <a:t>번의 곱셈과 </a:t>
            </a:r>
            <a:r>
              <a:rPr lang="en-US" altLang="ko-KR" sz="1800" dirty="0">
                <a:sym typeface="Symbol" panose="05050102010706020507" pitchFamily="18" charset="2"/>
              </a:rPr>
              <a:t>18</a:t>
            </a:r>
            <a:r>
              <a:rPr lang="ko-KR" altLang="en-US" sz="1800" dirty="0">
                <a:sym typeface="Symbol" panose="05050102010706020507" pitchFamily="18" charset="2"/>
              </a:rPr>
              <a:t>번의 덧셈</a:t>
            </a:r>
            <a:r>
              <a:rPr lang="en-US" altLang="ko-KR" sz="1800" dirty="0">
                <a:sym typeface="Symbol" panose="05050102010706020507" pitchFamily="18" charset="2"/>
              </a:rPr>
              <a:t>/</a:t>
            </a:r>
            <a:r>
              <a:rPr lang="ko-KR" altLang="en-US" sz="1800" dirty="0">
                <a:sym typeface="Symbol" panose="05050102010706020507" pitchFamily="18" charset="2"/>
              </a:rPr>
              <a:t>뺄셈을 필요</a:t>
            </a:r>
            <a:r>
              <a:rPr lang="en-US" altLang="ko-KR" sz="1800" dirty="0">
                <a:sym typeface="Symbol" panose="05050102010706020507" pitchFamily="18" charset="2"/>
              </a:rPr>
              <a:t>. </a:t>
            </a:r>
          </a:p>
          <a:p>
            <a:pPr eaLnBrk="1" hangingPunct="1"/>
            <a:r>
              <a:rPr lang="ko-KR" altLang="en-US" sz="1800" dirty="0">
                <a:sym typeface="Symbol" panose="05050102010706020507" pitchFamily="18" charset="2"/>
              </a:rPr>
              <a:t>언뜻 봐서는 전혀 좋아지지 않았다</a:t>
            </a:r>
            <a:r>
              <a:rPr lang="en-US" altLang="ko-KR" sz="1800" dirty="0">
                <a:sym typeface="Symbol" panose="05050102010706020507" pitchFamily="18" charset="2"/>
              </a:rPr>
              <a:t>! </a:t>
            </a:r>
          </a:p>
          <a:p>
            <a:pPr eaLnBrk="1" hangingPunct="1"/>
            <a:r>
              <a:rPr lang="ko-KR" altLang="en-US" sz="1800" dirty="0">
                <a:sym typeface="Symbol" panose="05050102010706020507" pitchFamily="18" charset="2"/>
              </a:rPr>
              <a:t>그러나 행렬의 크기가 커지면 </a:t>
            </a:r>
            <a:r>
              <a:rPr lang="ko-KR" altLang="en-US" sz="1800" dirty="0" err="1">
                <a:sym typeface="Symbol" panose="05050102010706020507" pitchFamily="18" charset="2"/>
              </a:rPr>
              <a:t>쉬트라쎈의</a:t>
            </a:r>
            <a:r>
              <a:rPr lang="ko-KR" altLang="en-US" sz="1800" dirty="0">
                <a:sym typeface="Symbol" panose="05050102010706020507" pitchFamily="18" charset="2"/>
              </a:rPr>
              <a:t> 방법이</a:t>
            </a:r>
            <a:r>
              <a:rPr lang="en-US" altLang="ko-KR" sz="1800" dirty="0">
                <a:sym typeface="Symbol" panose="05050102010706020507" pitchFamily="18" charset="2"/>
              </a:rPr>
              <a:t> </a:t>
            </a:r>
            <a:r>
              <a:rPr lang="ko-KR" altLang="en-US" sz="1800" dirty="0">
                <a:sym typeface="Symbol" panose="05050102010706020507" pitchFamily="18" charset="2"/>
              </a:rPr>
              <a:t>효율적임</a:t>
            </a:r>
            <a:r>
              <a:rPr lang="en-US" altLang="ko-KR" sz="1800" dirty="0">
                <a:sym typeface="Symbol" panose="05050102010706020507" pitchFamily="18" charset="2"/>
              </a:rPr>
              <a:t>.</a:t>
            </a:r>
            <a:endParaRPr lang="en-US" altLang="ko-KR" dirty="0">
              <a:sym typeface="Symbol" panose="05050102010706020507" pitchFamily="18" charset="2"/>
            </a:endParaRPr>
          </a:p>
        </p:txBody>
      </p:sp>
      <p:graphicFrame>
        <p:nvGraphicFramePr>
          <p:cNvPr id="75781" name="Object 1024"/>
          <p:cNvGraphicFramePr>
            <a:graphicFrameLocks noChangeAspect="1"/>
          </p:cNvGraphicFramePr>
          <p:nvPr/>
        </p:nvGraphicFramePr>
        <p:xfrm>
          <a:off x="2209800" y="1066800"/>
          <a:ext cx="32908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" name="수식" r:id="rId4" imgW="2171700" imgH="482600" progId="Equation.3">
                  <p:embed/>
                </p:oleObj>
              </mc:Choice>
              <mc:Fallback>
                <p:oleObj name="수식" r:id="rId4" imgW="2171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329088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1025"/>
          <p:cNvGraphicFramePr>
            <a:graphicFrameLocks noChangeAspect="1"/>
          </p:cNvGraphicFramePr>
          <p:nvPr/>
        </p:nvGraphicFramePr>
        <p:xfrm>
          <a:off x="1828800" y="2057400"/>
          <a:ext cx="410051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" name="수식" r:id="rId6" imgW="2705100" imgH="482600" progId="Equation.3">
                  <p:embed/>
                </p:oleObj>
              </mc:Choice>
              <mc:Fallback>
                <p:oleObj name="수식" r:id="rId6" imgW="2705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4100513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1026"/>
          <p:cNvGraphicFramePr>
            <a:graphicFrameLocks noChangeAspect="1"/>
          </p:cNvGraphicFramePr>
          <p:nvPr/>
        </p:nvGraphicFramePr>
        <p:xfrm>
          <a:off x="2579688" y="2971800"/>
          <a:ext cx="25257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" name="수식" r:id="rId8" imgW="1637589" imgH="215806" progId="Equation.3">
                  <p:embed/>
                </p:oleObj>
              </mc:Choice>
              <mc:Fallback>
                <p:oleObj name="수식" r:id="rId8" imgW="163758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2971800"/>
                        <a:ext cx="25257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1027"/>
          <p:cNvGraphicFramePr>
            <a:graphicFrameLocks noChangeAspect="1"/>
          </p:cNvGraphicFramePr>
          <p:nvPr/>
        </p:nvGraphicFramePr>
        <p:xfrm>
          <a:off x="2552700" y="3244850"/>
          <a:ext cx="18986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" name="수식" r:id="rId10" imgW="1231366" imgH="215806" progId="Equation.3">
                  <p:embed/>
                </p:oleObj>
              </mc:Choice>
              <mc:Fallback>
                <p:oleObj name="수식" r:id="rId10" imgW="123136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244850"/>
                        <a:ext cx="18986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1028"/>
          <p:cNvGraphicFramePr>
            <a:graphicFrameLocks noChangeAspect="1"/>
          </p:cNvGraphicFramePr>
          <p:nvPr/>
        </p:nvGraphicFramePr>
        <p:xfrm>
          <a:off x="2582863" y="3500438"/>
          <a:ext cx="18811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" name="Equation" r:id="rId12" imgW="1219200" imgH="228600" progId="Equation.3">
                  <p:embed/>
                </p:oleObj>
              </mc:Choice>
              <mc:Fallback>
                <p:oleObj name="Equation" r:id="rId12" imgW="1219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3500438"/>
                        <a:ext cx="188118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29"/>
          <p:cNvGraphicFramePr>
            <a:graphicFrameLocks noChangeAspect="1"/>
          </p:cNvGraphicFramePr>
          <p:nvPr/>
        </p:nvGraphicFramePr>
        <p:xfrm>
          <a:off x="2571750" y="3786188"/>
          <a:ext cx="19002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" name="Equation" r:id="rId14" imgW="1231366" imgH="215806" progId="Equation.3">
                  <p:embed/>
                </p:oleObj>
              </mc:Choice>
              <mc:Fallback>
                <p:oleObj name="Equation" r:id="rId14" imgW="123136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786188"/>
                        <a:ext cx="190023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030"/>
          <p:cNvGraphicFramePr>
            <a:graphicFrameLocks noChangeAspect="1"/>
          </p:cNvGraphicFramePr>
          <p:nvPr/>
        </p:nvGraphicFramePr>
        <p:xfrm>
          <a:off x="2563813" y="4049713"/>
          <a:ext cx="18986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" name="수식" r:id="rId16" imgW="1231366" imgH="228501" progId="Equation.3">
                  <p:embed/>
                </p:oleObj>
              </mc:Choice>
              <mc:Fallback>
                <p:oleObj name="수식" r:id="rId16" imgW="123136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4049713"/>
                        <a:ext cx="18986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031"/>
          <p:cNvGraphicFramePr>
            <a:graphicFrameLocks noChangeAspect="1"/>
          </p:cNvGraphicFramePr>
          <p:nvPr/>
        </p:nvGraphicFramePr>
        <p:xfrm>
          <a:off x="2555875" y="4321175"/>
          <a:ext cx="250666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수식" r:id="rId18" imgW="1625600" imgH="228600" progId="Equation.3">
                  <p:embed/>
                </p:oleObj>
              </mc:Choice>
              <mc:Fallback>
                <p:oleObj name="수식" r:id="rId18" imgW="162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321175"/>
                        <a:ext cx="250666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032"/>
          <p:cNvGraphicFramePr>
            <a:graphicFrameLocks noChangeAspect="1"/>
          </p:cNvGraphicFramePr>
          <p:nvPr/>
        </p:nvGraphicFramePr>
        <p:xfrm>
          <a:off x="2549525" y="4581525"/>
          <a:ext cx="2565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" name="수식" r:id="rId20" imgW="1663700" imgH="228600" progId="Equation.3">
                  <p:embed/>
                </p:oleObj>
              </mc:Choice>
              <mc:Fallback>
                <p:oleObj name="수식" r:id="rId20" imgW="1663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4581525"/>
                        <a:ext cx="2565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99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B3CC20-6C53-47E6-8199-66E3B118DE3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ko-KR" i="1"/>
              <a:t>n</a:t>
            </a:r>
            <a:r>
              <a:rPr lang="en-US" altLang="ko-KR"/>
              <a:t> </a:t>
            </a:r>
            <a:r>
              <a:rPr lang="en-US" altLang="ko-KR">
                <a:sym typeface="Symbol" panose="05050102010706020507" pitchFamily="18" charset="2"/>
              </a:rPr>
              <a:t> </a:t>
            </a:r>
            <a:r>
              <a:rPr lang="en-US" altLang="ko-KR" i="1">
                <a:sym typeface="Symbol" panose="05050102010706020507" pitchFamily="18" charset="2"/>
              </a:rPr>
              <a:t>n</a:t>
            </a:r>
            <a:r>
              <a:rPr lang="en-US" altLang="ko-KR"/>
              <a:t> </a:t>
            </a:r>
            <a:r>
              <a:rPr lang="ko-KR" altLang="en-US"/>
              <a:t>행렬곱셈</a:t>
            </a:r>
            <a:r>
              <a:rPr lang="en-US" altLang="ko-KR"/>
              <a:t>: </a:t>
            </a:r>
            <a:r>
              <a:rPr lang="ko-KR" altLang="en-US"/>
              <a:t>쉬트라쎈의 방법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029200"/>
          </a:xfrm>
        </p:spPr>
        <p:txBody>
          <a:bodyPr/>
          <a:lstStyle/>
          <a:p>
            <a:pPr eaLnBrk="1" hangingPunct="1"/>
            <a:r>
              <a:rPr lang="ko-KR" altLang="en-US" sz="2000"/>
              <a:t>문제</a:t>
            </a:r>
            <a:r>
              <a:rPr lang="en-US" altLang="ko-KR" sz="2000"/>
              <a:t>:</a:t>
            </a:r>
            <a:r>
              <a:rPr lang="en-US" altLang="ko-KR" sz="2000" i="1"/>
              <a:t> n</a:t>
            </a:r>
            <a:r>
              <a:rPr lang="ko-KR" altLang="en-US" sz="2000"/>
              <a:t>이 </a:t>
            </a:r>
            <a:r>
              <a:rPr lang="en-US" altLang="ko-KR" sz="2000"/>
              <a:t>2</a:t>
            </a:r>
            <a:r>
              <a:rPr lang="ko-KR" altLang="en-US" sz="2000"/>
              <a:t>의 거듭제곱이고</a:t>
            </a:r>
            <a:r>
              <a:rPr lang="en-US" altLang="ko-KR" sz="2000"/>
              <a:t>, </a:t>
            </a:r>
            <a:r>
              <a:rPr lang="ko-KR" altLang="en-US" sz="2000"/>
              <a:t>각 행렬을 </a:t>
            </a:r>
            <a:r>
              <a:rPr lang="en-US" altLang="ko-KR" sz="2000"/>
              <a:t>4</a:t>
            </a:r>
            <a:r>
              <a:rPr lang="ko-KR" altLang="en-US" sz="2000"/>
              <a:t>개의 부분행렬</a:t>
            </a:r>
            <a:r>
              <a:rPr lang="en-US" altLang="ko-KR" sz="2000"/>
              <a:t>(submatrix)</a:t>
            </a:r>
            <a:r>
              <a:rPr lang="ko-KR" altLang="en-US" sz="2000"/>
              <a:t>로 나눈다고 가정하자</a:t>
            </a:r>
            <a:r>
              <a:rPr lang="en-US" altLang="ko-KR" sz="2000"/>
              <a:t>. </a:t>
            </a:r>
            <a:r>
              <a:rPr lang="ko-KR" altLang="en-US" sz="2000"/>
              <a:t>두 </a:t>
            </a:r>
            <a:r>
              <a:rPr lang="en-US" altLang="ko-KR" sz="2000" i="1"/>
              <a:t>n</a:t>
            </a:r>
            <a:r>
              <a:rPr lang="en-US" altLang="ko-KR" sz="2000"/>
              <a:t> </a:t>
            </a:r>
            <a:r>
              <a:rPr lang="en-US" altLang="ko-KR" sz="2000">
                <a:sym typeface="Symbol" panose="05050102010706020507" pitchFamily="18" charset="2"/>
              </a:rPr>
              <a:t> </a:t>
            </a:r>
            <a:r>
              <a:rPr lang="en-US" altLang="ko-KR" sz="2000" i="1">
                <a:sym typeface="Symbol" panose="05050102010706020507" pitchFamily="18" charset="2"/>
              </a:rPr>
              <a:t>n</a:t>
            </a:r>
            <a:r>
              <a:rPr lang="en-US" altLang="ko-KR" sz="2000">
                <a:sym typeface="Symbol" panose="05050102010706020507" pitchFamily="18" charset="2"/>
              </a:rPr>
              <a:t> </a:t>
            </a:r>
            <a:r>
              <a:rPr lang="ko-KR" altLang="en-US" sz="2000">
                <a:sym typeface="Symbol" panose="05050102010706020507" pitchFamily="18" charset="2"/>
              </a:rPr>
              <a:t>행렬 </a:t>
            </a:r>
            <a:r>
              <a:rPr lang="en-US" altLang="ko-KR" sz="2000" i="1">
                <a:sym typeface="Symbol" panose="05050102010706020507" pitchFamily="18" charset="2"/>
              </a:rPr>
              <a:t>A</a:t>
            </a:r>
            <a:r>
              <a:rPr lang="ko-KR" altLang="en-US" sz="2000">
                <a:sym typeface="Symbol" panose="05050102010706020507" pitchFamily="18" charset="2"/>
              </a:rPr>
              <a:t>와 </a:t>
            </a:r>
            <a:r>
              <a:rPr lang="en-US" altLang="ko-KR" sz="2000" i="1">
                <a:sym typeface="Symbol" panose="05050102010706020507" pitchFamily="18" charset="2"/>
              </a:rPr>
              <a:t>B</a:t>
            </a:r>
            <a:r>
              <a:rPr lang="ko-KR" altLang="en-US" sz="2000">
                <a:sym typeface="Symbol" panose="05050102010706020507" pitchFamily="18" charset="2"/>
              </a:rPr>
              <a:t>의 곱 </a:t>
            </a:r>
            <a:r>
              <a:rPr lang="en-US" altLang="ko-KR" sz="2000" i="1">
                <a:sym typeface="Symbol" panose="05050102010706020507" pitchFamily="18" charset="2"/>
              </a:rPr>
              <a:t>C</a:t>
            </a:r>
            <a:r>
              <a:rPr lang="en-US" altLang="ko-KR" sz="200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ko-KR" sz="2000">
              <a:sym typeface="Symbol" panose="05050102010706020507" pitchFamily="18" charset="2"/>
            </a:endParaRPr>
          </a:p>
          <a:p>
            <a:pPr eaLnBrk="1" hangingPunct="1"/>
            <a:endParaRPr lang="en-US" altLang="ko-KR" sz="200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2000">
                <a:sym typeface="Symbol" panose="05050102010706020507" pitchFamily="18" charset="2"/>
              </a:rPr>
              <a:t>쉬트라쎈</a:t>
            </a:r>
            <a:r>
              <a:rPr lang="en-US" altLang="ko-KR" sz="2000">
                <a:sym typeface="Symbol" panose="05050102010706020507" pitchFamily="18" charset="2"/>
              </a:rPr>
              <a:t>(Strassen)</a:t>
            </a:r>
            <a:r>
              <a:rPr lang="ko-KR" altLang="en-US" sz="2000">
                <a:sym typeface="Symbol" panose="05050102010706020507" pitchFamily="18" charset="2"/>
              </a:rPr>
              <a:t>의 해</a:t>
            </a:r>
            <a:r>
              <a:rPr lang="en-US" altLang="ko-KR" sz="200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ko-KR" sz="2000">
              <a:sym typeface="Symbol" panose="05050102010706020507" pitchFamily="18" charset="2"/>
            </a:endParaRPr>
          </a:p>
          <a:p>
            <a:pPr eaLnBrk="1" hangingPunct="1"/>
            <a:endParaRPr lang="en-US" altLang="ko-KR" sz="200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>
                <a:sym typeface="Symbol" panose="05050102010706020507" pitchFamily="18" charset="2"/>
              </a:rPr>
              <a:t>	</a:t>
            </a:r>
            <a:r>
              <a:rPr lang="ko-KR" altLang="en-US" sz="2000">
                <a:sym typeface="Symbol" panose="05050102010706020507" pitchFamily="18" charset="2"/>
              </a:rPr>
              <a:t>여기서</a:t>
            </a:r>
            <a:endParaRPr lang="ko-KR" altLang="en-US" sz="2000"/>
          </a:p>
        </p:txBody>
      </p:sp>
      <p:graphicFrame>
        <p:nvGraphicFramePr>
          <p:cNvPr id="76805" name="Object 1024"/>
          <p:cNvGraphicFramePr>
            <a:graphicFrameLocks noChangeAspect="1"/>
          </p:cNvGraphicFramePr>
          <p:nvPr/>
        </p:nvGraphicFramePr>
        <p:xfrm>
          <a:off x="2057400" y="1765300"/>
          <a:ext cx="3759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" name="수식" r:id="rId4" imgW="2336800" imgH="482600" progId="Equation.3">
                  <p:embed/>
                </p:oleObj>
              </mc:Choice>
              <mc:Fallback>
                <p:oleObj name="수식" r:id="rId4" imgW="2336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65300"/>
                        <a:ext cx="37592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1025"/>
          <p:cNvGraphicFramePr>
            <a:graphicFrameLocks noChangeAspect="1"/>
          </p:cNvGraphicFramePr>
          <p:nvPr/>
        </p:nvGraphicFramePr>
        <p:xfrm>
          <a:off x="1600200" y="2819400"/>
          <a:ext cx="48736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" name="수식" r:id="rId6" imgW="3022600" imgH="482600" progId="Equation.3">
                  <p:embed/>
                </p:oleObj>
              </mc:Choice>
              <mc:Fallback>
                <p:oleObj name="수식" r:id="rId6" imgW="3022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48736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1026"/>
          <p:cNvGraphicFramePr>
            <a:graphicFrameLocks noChangeAspect="1"/>
          </p:cNvGraphicFramePr>
          <p:nvPr/>
        </p:nvGraphicFramePr>
        <p:xfrm>
          <a:off x="2209800" y="3886200"/>
          <a:ext cx="29940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" name="수식" r:id="rId8" imgW="1764534" imgH="215806" progId="Equation.3">
                  <p:embed/>
                </p:oleObj>
              </mc:Choice>
              <mc:Fallback>
                <p:oleObj name="수식" r:id="rId8" imgW="176453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29940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1027"/>
          <p:cNvGraphicFramePr>
            <a:graphicFrameLocks noChangeAspect="1"/>
          </p:cNvGraphicFramePr>
          <p:nvPr/>
        </p:nvGraphicFramePr>
        <p:xfrm>
          <a:off x="2176463" y="4203700"/>
          <a:ext cx="23193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" name="수식" r:id="rId10" imgW="1333500" imgH="215900" progId="Equation.3">
                  <p:embed/>
                </p:oleObj>
              </mc:Choice>
              <mc:Fallback>
                <p:oleObj name="수식" r:id="rId10" imgW="1333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4203700"/>
                        <a:ext cx="231933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1028"/>
          <p:cNvGraphicFramePr>
            <a:graphicFrameLocks noChangeAspect="1"/>
          </p:cNvGraphicFramePr>
          <p:nvPr/>
        </p:nvGraphicFramePr>
        <p:xfrm>
          <a:off x="2178050" y="4498975"/>
          <a:ext cx="23971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" name="Equation" r:id="rId12" imgW="1333500" imgH="228600" progId="Equation.3">
                  <p:embed/>
                </p:oleObj>
              </mc:Choice>
              <mc:Fallback>
                <p:oleObj name="Equation" r:id="rId12" imgW="1333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4498975"/>
                        <a:ext cx="23971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29"/>
          <p:cNvGraphicFramePr>
            <a:graphicFrameLocks noChangeAspect="1"/>
          </p:cNvGraphicFramePr>
          <p:nvPr/>
        </p:nvGraphicFramePr>
        <p:xfrm>
          <a:off x="2176463" y="4779963"/>
          <a:ext cx="23304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" name="Equation" r:id="rId14" imgW="1345616" imgH="215806" progId="Equation.3">
                  <p:embed/>
                </p:oleObj>
              </mc:Choice>
              <mc:Fallback>
                <p:oleObj name="Equation" r:id="rId14" imgW="134561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4779963"/>
                        <a:ext cx="23304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030"/>
          <p:cNvGraphicFramePr>
            <a:graphicFrameLocks noChangeAspect="1"/>
          </p:cNvGraphicFramePr>
          <p:nvPr/>
        </p:nvGraphicFramePr>
        <p:xfrm>
          <a:off x="2185988" y="5076825"/>
          <a:ext cx="22558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" name="Equation" r:id="rId16" imgW="1333500" imgH="228600" progId="Equation.3">
                  <p:embed/>
                </p:oleObj>
              </mc:Choice>
              <mc:Fallback>
                <p:oleObj name="Equation" r:id="rId16" imgW="1333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5076825"/>
                        <a:ext cx="22558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031"/>
          <p:cNvGraphicFramePr>
            <a:graphicFrameLocks noChangeAspect="1"/>
          </p:cNvGraphicFramePr>
          <p:nvPr/>
        </p:nvGraphicFramePr>
        <p:xfrm>
          <a:off x="2176463" y="5387975"/>
          <a:ext cx="2960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0" name="수식" r:id="rId18" imgW="1765300" imgH="228600" progId="Equation.3">
                  <p:embed/>
                </p:oleObj>
              </mc:Choice>
              <mc:Fallback>
                <p:oleObj name="수식" r:id="rId18" imgW="1765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5387975"/>
                        <a:ext cx="29606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032"/>
          <p:cNvGraphicFramePr>
            <a:graphicFrameLocks noChangeAspect="1"/>
          </p:cNvGraphicFramePr>
          <p:nvPr/>
        </p:nvGraphicFramePr>
        <p:xfrm>
          <a:off x="2165350" y="5713413"/>
          <a:ext cx="30035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" name="수식" r:id="rId20" imgW="1790700" imgH="228600" progId="Equation.3">
                  <p:embed/>
                </p:oleObj>
              </mc:Choice>
              <mc:Fallback>
                <p:oleObj name="수식" r:id="rId20" imgW="1790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5713413"/>
                        <a:ext cx="300355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6814" name="직선 연결선 15"/>
          <p:cNvCxnSpPr>
            <a:cxnSpLocks noChangeShapeType="1"/>
          </p:cNvCxnSpPr>
          <p:nvPr/>
        </p:nvCxnSpPr>
        <p:spPr bwMode="auto">
          <a:xfrm>
            <a:off x="2178050" y="2171700"/>
            <a:ext cx="9286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5" name="직선 연결선 20"/>
          <p:cNvCxnSpPr>
            <a:cxnSpLocks noChangeShapeType="1"/>
          </p:cNvCxnSpPr>
          <p:nvPr/>
        </p:nvCxnSpPr>
        <p:spPr bwMode="auto">
          <a:xfrm>
            <a:off x="3500438" y="2143125"/>
            <a:ext cx="9286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6" name="직선 연결선 21"/>
          <p:cNvCxnSpPr>
            <a:cxnSpLocks noChangeShapeType="1"/>
          </p:cNvCxnSpPr>
          <p:nvPr/>
        </p:nvCxnSpPr>
        <p:spPr bwMode="auto">
          <a:xfrm>
            <a:off x="4786313" y="2143125"/>
            <a:ext cx="9286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7" name="직선 연결선 23"/>
          <p:cNvCxnSpPr>
            <a:cxnSpLocks noChangeShapeType="1"/>
          </p:cNvCxnSpPr>
          <p:nvPr/>
        </p:nvCxnSpPr>
        <p:spPr bwMode="auto">
          <a:xfrm rot="5400000">
            <a:off x="2358232" y="2142331"/>
            <a:ext cx="5715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8" name="직선 연결선 24"/>
          <p:cNvCxnSpPr>
            <a:cxnSpLocks noChangeShapeType="1"/>
          </p:cNvCxnSpPr>
          <p:nvPr/>
        </p:nvCxnSpPr>
        <p:spPr bwMode="auto">
          <a:xfrm rot="5400000">
            <a:off x="3680619" y="2153444"/>
            <a:ext cx="5715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9" name="직선 연결선 25"/>
          <p:cNvCxnSpPr>
            <a:cxnSpLocks noChangeShapeType="1"/>
          </p:cNvCxnSpPr>
          <p:nvPr/>
        </p:nvCxnSpPr>
        <p:spPr bwMode="auto">
          <a:xfrm rot="5400000">
            <a:off x="4929982" y="2142331"/>
            <a:ext cx="5715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0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357733"/>
              </p:ext>
            </p:extLst>
          </p:nvPr>
        </p:nvGraphicFramePr>
        <p:xfrm>
          <a:off x="6625536" y="3833012"/>
          <a:ext cx="1851025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" name="수식" r:id="rId22" imgW="1079280" imgH="1054080" progId="Equation.3">
                  <p:embed/>
                </p:oleObj>
              </mc:Choice>
              <mc:Fallback>
                <p:oleObj name="수식" r:id="rId22" imgW="107928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5536" y="3833012"/>
                        <a:ext cx="1851025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079601" y="4023981"/>
            <a:ext cx="534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+mn-lt"/>
              </a:rPr>
              <a:t>A</a:t>
            </a:r>
            <a:r>
              <a:rPr lang="en-US" altLang="ko-KR" sz="2000" baseline="-25000">
                <a:latin typeface="+mn-lt"/>
              </a:rPr>
              <a:t>11</a:t>
            </a:r>
            <a:endParaRPr lang="ko-KR" altLang="en-US" sz="2000" baseline="-25000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84404" y="4048095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+mn-lt"/>
              </a:rPr>
              <a:t>A</a:t>
            </a:r>
            <a:r>
              <a:rPr lang="en-US" altLang="ko-KR" sz="2000" baseline="-25000">
                <a:latin typeface="+mn-lt"/>
              </a:rPr>
              <a:t>12</a:t>
            </a:r>
            <a:endParaRPr lang="ko-KR" altLang="en-US" sz="2000" baseline="-250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1351" y="5111654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+mn-lt"/>
              </a:rPr>
              <a:t>A</a:t>
            </a:r>
            <a:r>
              <a:rPr lang="en-US" altLang="ko-KR" sz="2000" baseline="-25000">
                <a:latin typeface="+mn-lt"/>
              </a:rPr>
              <a:t>21</a:t>
            </a:r>
            <a:endParaRPr lang="ko-KR" altLang="en-US" sz="2000" baseline="-250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84404" y="5111654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+mn-lt"/>
              </a:rPr>
              <a:t>A</a:t>
            </a:r>
            <a:r>
              <a:rPr lang="en-US" altLang="ko-KR" sz="2000" baseline="-25000">
                <a:latin typeface="+mn-lt"/>
              </a:rPr>
              <a:t>22</a:t>
            </a:r>
            <a:endParaRPr lang="ko-KR" altLang="en-US" sz="2000" baseline="-25000" dirty="0">
              <a:latin typeface="+mn-lt"/>
            </a:endParaRPr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7522027" y="3694230"/>
            <a:ext cx="0" cy="2088232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6522423" y="4774350"/>
            <a:ext cx="2232248" cy="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4020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20518F-C561-45CC-9998-D290EF6EA00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ko-KR" altLang="en-US"/>
              <a:t>쉬트라쎈의 알고리즘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b="1" dirty="0">
                <a:latin typeface="+mn-ea"/>
              </a:rPr>
              <a:t>문제</a:t>
            </a:r>
            <a:r>
              <a:rPr lang="en-US" altLang="ko-KR" sz="2000" dirty="0">
                <a:latin typeface="+mn-ea"/>
              </a:rPr>
              <a:t>: </a:t>
            </a:r>
            <a:r>
              <a:rPr lang="en-US" altLang="ko-KR" sz="2000" i="1" dirty="0"/>
              <a:t>n</a:t>
            </a:r>
            <a:r>
              <a:rPr lang="ko-KR" altLang="en-US" sz="2000" dirty="0">
                <a:latin typeface="+mn-ea"/>
              </a:rPr>
              <a:t>이 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의 거듭제곱일 때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i="1" dirty="0"/>
              <a:t>n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  <a:sym typeface="Symbol" pitchFamily="18" charset="2"/>
              </a:rPr>
              <a:t> </a:t>
            </a:r>
            <a:r>
              <a:rPr lang="en-US" altLang="ko-KR" sz="2000" i="1" dirty="0">
                <a:sym typeface="Symbol" pitchFamily="18" charset="2"/>
              </a:rPr>
              <a:t>n</a:t>
            </a:r>
            <a:r>
              <a:rPr lang="en-US" altLang="ko-KR" sz="2000" dirty="0">
                <a:latin typeface="+mn-ea"/>
                <a:sym typeface="Symbol" pitchFamily="18" charset="2"/>
              </a:rPr>
              <a:t> </a:t>
            </a:r>
            <a:r>
              <a:rPr lang="ko-KR" altLang="en-US" sz="2000" dirty="0">
                <a:latin typeface="+mn-ea"/>
                <a:sym typeface="Symbol" pitchFamily="18" charset="2"/>
              </a:rPr>
              <a:t>크기의 두 행렬의 곱을 구하시오</a:t>
            </a:r>
            <a:r>
              <a:rPr lang="en-US" altLang="ko-KR" sz="2000" dirty="0">
                <a:latin typeface="+mn-ea"/>
                <a:sym typeface="Symbol" pitchFamily="18" charset="2"/>
              </a:rPr>
              <a:t>.</a:t>
            </a:r>
          </a:p>
          <a:p>
            <a:pPr eaLnBrk="1" hangingPunct="1">
              <a:defRPr/>
            </a:pPr>
            <a:r>
              <a:rPr lang="ko-KR" altLang="en-US" sz="2000" b="1" dirty="0">
                <a:latin typeface="+mn-ea"/>
                <a:sym typeface="Symbol" pitchFamily="18" charset="2"/>
              </a:rPr>
              <a:t>입력</a:t>
            </a:r>
            <a:r>
              <a:rPr lang="en-US" altLang="ko-KR" sz="2000" dirty="0">
                <a:latin typeface="+mn-ea"/>
                <a:sym typeface="Symbol" pitchFamily="18" charset="2"/>
              </a:rPr>
              <a:t>: </a:t>
            </a:r>
            <a:r>
              <a:rPr lang="ko-KR" altLang="en-US" sz="2000" dirty="0">
                <a:latin typeface="+mn-ea"/>
                <a:sym typeface="Symbol" pitchFamily="18" charset="2"/>
              </a:rPr>
              <a:t>정수 </a:t>
            </a:r>
            <a:r>
              <a:rPr lang="en-US" altLang="ko-KR" sz="2000" i="1" dirty="0">
                <a:sym typeface="Symbol" pitchFamily="18" charset="2"/>
              </a:rPr>
              <a:t>n</a:t>
            </a:r>
            <a:r>
              <a:rPr lang="en-US" altLang="ko-KR" sz="2000" dirty="0">
                <a:latin typeface="+mn-ea"/>
                <a:sym typeface="Symbol" pitchFamily="18" charset="2"/>
              </a:rPr>
              <a:t>, </a:t>
            </a:r>
            <a:r>
              <a:rPr lang="en-US" altLang="ko-KR" sz="2000" i="1" dirty="0"/>
              <a:t>n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  <a:sym typeface="Symbol" pitchFamily="18" charset="2"/>
              </a:rPr>
              <a:t> </a:t>
            </a:r>
            <a:r>
              <a:rPr lang="en-US" altLang="ko-KR" sz="2000" i="1" dirty="0">
                <a:sym typeface="Symbol" pitchFamily="18" charset="2"/>
              </a:rPr>
              <a:t>n</a:t>
            </a:r>
            <a:r>
              <a:rPr lang="en-US" altLang="ko-KR" sz="2000" dirty="0">
                <a:latin typeface="+mn-ea"/>
                <a:sym typeface="Symbol" pitchFamily="18" charset="2"/>
              </a:rPr>
              <a:t> </a:t>
            </a:r>
            <a:r>
              <a:rPr lang="ko-KR" altLang="en-US" sz="2000" dirty="0">
                <a:latin typeface="+mn-ea"/>
                <a:sym typeface="Symbol" pitchFamily="18" charset="2"/>
              </a:rPr>
              <a:t>크기의 행렬 </a:t>
            </a:r>
            <a:r>
              <a:rPr lang="en-US" altLang="ko-KR" sz="2000" dirty="0">
                <a:latin typeface="+mn-ea"/>
                <a:sym typeface="Symbol" pitchFamily="18" charset="2"/>
              </a:rPr>
              <a:t>A</a:t>
            </a:r>
            <a:r>
              <a:rPr lang="ko-KR" altLang="en-US" sz="2000" dirty="0">
                <a:latin typeface="+mn-ea"/>
                <a:sym typeface="Symbol" pitchFamily="18" charset="2"/>
              </a:rPr>
              <a:t>와 </a:t>
            </a:r>
            <a:r>
              <a:rPr lang="en-US" altLang="ko-KR" sz="2000" dirty="0">
                <a:latin typeface="+mn-ea"/>
                <a:sym typeface="Symbol" pitchFamily="18" charset="2"/>
              </a:rPr>
              <a:t>B</a:t>
            </a:r>
          </a:p>
          <a:p>
            <a:pPr eaLnBrk="1" hangingPunct="1">
              <a:defRPr/>
            </a:pPr>
            <a:r>
              <a:rPr lang="ko-KR" altLang="en-US" sz="2000" b="1" dirty="0">
                <a:latin typeface="+mn-ea"/>
                <a:sym typeface="Symbol" pitchFamily="18" charset="2"/>
              </a:rPr>
              <a:t>출력</a:t>
            </a:r>
            <a:r>
              <a:rPr lang="en-US" altLang="ko-KR" sz="2000" dirty="0">
                <a:latin typeface="+mn-ea"/>
                <a:sym typeface="Symbol" pitchFamily="18" charset="2"/>
              </a:rPr>
              <a:t>: </a:t>
            </a:r>
            <a:r>
              <a:rPr lang="ko-KR" altLang="en-US" sz="2000" dirty="0">
                <a:latin typeface="+mn-ea"/>
                <a:sym typeface="Symbol" pitchFamily="18" charset="2"/>
              </a:rPr>
              <a:t>행렬 </a:t>
            </a:r>
            <a:r>
              <a:rPr lang="en-US" altLang="ko-KR" sz="2000" dirty="0">
                <a:latin typeface="+mn-ea"/>
                <a:sym typeface="Symbol" pitchFamily="18" charset="2"/>
              </a:rPr>
              <a:t>A</a:t>
            </a:r>
            <a:r>
              <a:rPr lang="ko-KR" altLang="en-US" sz="2000" dirty="0">
                <a:latin typeface="+mn-ea"/>
                <a:sym typeface="Symbol" pitchFamily="18" charset="2"/>
              </a:rPr>
              <a:t>와 </a:t>
            </a:r>
            <a:r>
              <a:rPr lang="en-US" altLang="ko-KR" sz="2000" dirty="0">
                <a:latin typeface="+mn-ea"/>
                <a:sym typeface="Symbol" pitchFamily="18" charset="2"/>
              </a:rPr>
              <a:t>B</a:t>
            </a:r>
            <a:r>
              <a:rPr lang="ko-KR" altLang="en-US" sz="2000" dirty="0">
                <a:latin typeface="+mn-ea"/>
                <a:sym typeface="Symbol" pitchFamily="18" charset="2"/>
              </a:rPr>
              <a:t>의 곱인 </a:t>
            </a:r>
            <a:r>
              <a:rPr lang="en-US" altLang="ko-KR" sz="2000" dirty="0">
                <a:latin typeface="+mn-ea"/>
                <a:sym typeface="Symbol" pitchFamily="18" charset="2"/>
              </a:rPr>
              <a:t>C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	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void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strassen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(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int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n,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n*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n_matrix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A,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n*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n_matrix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B,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n*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n_matrix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&amp;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C)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		if (n &lt;= </a:t>
            </a:r>
            <a:r>
              <a:rPr lang="ko-KR" altLang="en-US" sz="1600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임계점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</a:t>
            </a:r>
            <a:r>
              <a:rPr lang="ko-KR" altLang="en-US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단순한 알고리즘을 사용하여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C = A * B</a:t>
            </a:r>
            <a:r>
              <a:rPr lang="ko-KR" altLang="en-US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를 계산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		else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A</a:t>
            </a:r>
            <a:r>
              <a:rPr lang="ko-KR" altLang="en-US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를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4</a:t>
            </a:r>
            <a:r>
              <a:rPr lang="ko-KR" altLang="en-US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개의 부분행렬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A</a:t>
            </a:r>
            <a:r>
              <a:rPr lang="en-US" altLang="ko-KR" sz="1600" baseline="-25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, A</a:t>
            </a:r>
            <a:r>
              <a:rPr lang="en-US" altLang="ko-KR" sz="1600" baseline="-25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12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, A</a:t>
            </a:r>
            <a:r>
              <a:rPr lang="en-US" altLang="ko-KR" sz="1600" baseline="-25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21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, A</a:t>
            </a:r>
            <a:r>
              <a:rPr lang="en-US" altLang="ko-KR" sz="1600" baseline="-25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22</a:t>
            </a:r>
            <a:r>
              <a:rPr lang="ko-KR" altLang="en-US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로 분할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B</a:t>
            </a:r>
            <a:r>
              <a:rPr lang="ko-KR" altLang="en-US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를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4</a:t>
            </a:r>
            <a:r>
              <a:rPr lang="ko-KR" altLang="en-US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개의 부분행렬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B</a:t>
            </a:r>
            <a:r>
              <a:rPr lang="en-US" altLang="ko-KR" sz="1600" baseline="-25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12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21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22</a:t>
            </a:r>
            <a:r>
              <a:rPr lang="ko-KR" altLang="en-US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로 분할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</a:t>
            </a:r>
            <a:r>
              <a:rPr lang="ko-KR" altLang="en-US" sz="1600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쉬트라쎈의</a:t>
            </a:r>
            <a:r>
              <a:rPr lang="ko-KR" altLang="en-US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방법을 사용하여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C = A * B</a:t>
            </a:r>
            <a:r>
              <a:rPr lang="ko-KR" altLang="en-US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를 계산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// </a:t>
            </a:r>
            <a:r>
              <a:rPr lang="ko-KR" altLang="en-US" sz="1600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되부르는</a:t>
            </a:r>
            <a:r>
              <a:rPr lang="ko-KR" altLang="en-US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호출의 예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: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strassen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(n/2, A</a:t>
            </a:r>
            <a:r>
              <a:rPr lang="en-US" altLang="ko-KR" sz="1600" baseline="-25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+A</a:t>
            </a:r>
            <a:r>
              <a:rPr lang="en-US" altLang="ko-KR" sz="1600" baseline="-25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12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+B</a:t>
            </a:r>
            <a:r>
              <a:rPr lang="en-US" altLang="ko-KR" sz="1600" baseline="-25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22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,M</a:t>
            </a:r>
            <a:r>
              <a:rPr lang="en-US" altLang="ko-KR" sz="1600" baseline="-25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1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	}</a:t>
            </a:r>
          </a:p>
          <a:p>
            <a:pPr eaLnBrk="1" hangingPunct="1">
              <a:defRPr/>
            </a:pPr>
            <a:endParaRPr lang="en-US" altLang="ko-KR" sz="2000" dirty="0">
              <a:latin typeface="+mn-ea"/>
              <a:sym typeface="Symbol" pitchFamily="18" charset="2"/>
            </a:endParaRPr>
          </a:p>
          <a:p>
            <a:pPr eaLnBrk="1" hangingPunct="1">
              <a:defRPr/>
            </a:pPr>
            <a:r>
              <a:rPr lang="ko-KR" altLang="en-US" sz="2000" dirty="0">
                <a:latin typeface="+mn-ea"/>
                <a:sym typeface="Symbol" pitchFamily="18" charset="2"/>
              </a:rPr>
              <a:t>용어</a:t>
            </a:r>
            <a:r>
              <a:rPr lang="en-US" altLang="ko-KR" sz="2000" dirty="0">
                <a:latin typeface="+mn-ea"/>
                <a:sym typeface="Symbol" pitchFamily="18" charset="2"/>
              </a:rPr>
              <a:t>: </a:t>
            </a:r>
            <a:r>
              <a:rPr lang="ko-KR" altLang="en-US" sz="2000" dirty="0" err="1">
                <a:latin typeface="+mn-ea"/>
                <a:sym typeface="Symbol" pitchFamily="18" charset="2"/>
              </a:rPr>
              <a:t>임계점</a:t>
            </a:r>
            <a:r>
              <a:rPr lang="en-US" altLang="ko-KR" sz="2000" dirty="0">
                <a:latin typeface="+mn-ea"/>
                <a:sym typeface="Symbol" pitchFamily="18" charset="2"/>
              </a:rPr>
              <a:t>(threshold)</a:t>
            </a:r>
            <a:r>
              <a:rPr lang="ko-KR" altLang="en-US" sz="2000" dirty="0">
                <a:latin typeface="+mn-ea"/>
                <a:sym typeface="Symbol" pitchFamily="18" charset="2"/>
              </a:rPr>
              <a:t>이란</a:t>
            </a:r>
            <a:r>
              <a:rPr lang="en-US" altLang="ko-KR" sz="2000" dirty="0">
                <a:latin typeface="+mn-ea"/>
                <a:sym typeface="Symbol" pitchFamily="18" charset="2"/>
              </a:rPr>
              <a:t>? </a:t>
            </a:r>
            <a:r>
              <a:rPr lang="ko-KR" altLang="en-US" sz="2000" dirty="0">
                <a:latin typeface="+mn-ea"/>
                <a:sym typeface="Symbol" pitchFamily="18" charset="2"/>
              </a:rPr>
              <a:t>두 알고리즘의 효율성이 교차하는 문제의 크기</a:t>
            </a:r>
            <a:r>
              <a:rPr lang="en-US" altLang="ko-KR" sz="2000" dirty="0">
                <a:latin typeface="+mn-ea"/>
                <a:sym typeface="Symbol" pitchFamily="18" charset="2"/>
              </a:rPr>
              <a:t>.</a:t>
            </a:r>
          </a:p>
        </p:txBody>
      </p:sp>
      <p:sp>
        <p:nvSpPr>
          <p:cNvPr id="77829" name="직사각형 5"/>
          <p:cNvSpPr>
            <a:spLocks noChangeArrowheads="1"/>
          </p:cNvSpPr>
          <p:nvPr/>
        </p:nvSpPr>
        <p:spPr bwMode="auto">
          <a:xfrm>
            <a:off x="285750" y="2071688"/>
            <a:ext cx="8501063" cy="3000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58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AE2476-C345-4D02-A334-425FBDB49DD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788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/>
              <a:t>분석</a:t>
            </a:r>
          </a:p>
        </p:txBody>
      </p:sp>
      <p:sp>
        <p:nvSpPr>
          <p:cNvPr id="286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49577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u="sng" dirty="0"/>
              <a:t>단순한 방법의 </a:t>
            </a:r>
            <a:r>
              <a:rPr lang="ko-KR" altLang="en-US" sz="2000" dirty="0"/>
              <a:t>시간복잡도 분석</a:t>
            </a:r>
            <a:endParaRPr lang="en-US" altLang="ko-KR" sz="2000" dirty="0"/>
          </a:p>
          <a:p>
            <a:pPr lvl="1" eaLnBrk="1" hangingPunct="1">
              <a:defRPr/>
            </a:pPr>
            <a:r>
              <a:rPr lang="en-US" altLang="ko-KR" i="1" dirty="0"/>
              <a:t>T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dirty="0"/>
              <a:t>): </a:t>
            </a:r>
            <a:r>
              <a:rPr lang="en-US" altLang="ko-KR" i="1" dirty="0"/>
              <a:t>n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sym typeface="Symbol" pitchFamily="18" charset="2"/>
              </a:rPr>
              <a:t> </a:t>
            </a:r>
            <a:r>
              <a:rPr lang="en-US" altLang="ko-KR" i="1" dirty="0">
                <a:sym typeface="Symbol" pitchFamily="18" charset="2"/>
              </a:rPr>
              <a:t>n</a:t>
            </a:r>
            <a:r>
              <a:rPr lang="en-US" altLang="ko-KR" dirty="0">
                <a:latin typeface="+mn-ea"/>
                <a:sym typeface="Symbol" pitchFamily="18" charset="2"/>
              </a:rPr>
              <a:t> </a:t>
            </a:r>
            <a:r>
              <a:rPr lang="ko-KR" altLang="en-US" dirty="0">
                <a:latin typeface="+mn-ea"/>
                <a:sym typeface="Symbol" pitchFamily="18" charset="2"/>
              </a:rPr>
              <a:t>크기의 행렬 </a:t>
            </a:r>
            <a:r>
              <a:rPr lang="en-US" altLang="ko-KR" dirty="0">
                <a:latin typeface="+mn-ea"/>
                <a:sym typeface="Symbol" pitchFamily="18" charset="2"/>
              </a:rPr>
              <a:t>A</a:t>
            </a:r>
            <a:r>
              <a:rPr lang="ko-KR" altLang="en-US" dirty="0">
                <a:latin typeface="+mn-ea"/>
                <a:sym typeface="Symbol" pitchFamily="18" charset="2"/>
              </a:rPr>
              <a:t>와 </a:t>
            </a:r>
            <a:r>
              <a:rPr lang="en-US" altLang="ko-KR" dirty="0">
                <a:latin typeface="+mn-ea"/>
                <a:sym typeface="Symbol" pitchFamily="18" charset="2"/>
              </a:rPr>
              <a:t>B</a:t>
            </a:r>
            <a:r>
              <a:rPr lang="ko-KR" altLang="en-US" dirty="0">
                <a:latin typeface="+mn-ea"/>
                <a:sym typeface="Symbol" pitchFamily="18" charset="2"/>
              </a:rPr>
              <a:t>를</a:t>
            </a:r>
            <a:r>
              <a:rPr lang="en-US" altLang="ko-KR" dirty="0">
                <a:latin typeface="+mn-ea"/>
                <a:sym typeface="Symbol" pitchFamily="18" charset="2"/>
              </a:rPr>
              <a:t> </a:t>
            </a:r>
            <a:r>
              <a:rPr lang="ko-KR" altLang="en-US" dirty="0">
                <a:latin typeface="+mn-ea"/>
                <a:sym typeface="Symbol" pitchFamily="18" charset="2"/>
              </a:rPr>
              <a:t>곱하는데 걸리는 시간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b="1" dirty="0"/>
              <a:t>단위연산</a:t>
            </a:r>
            <a:r>
              <a:rPr lang="en-US" altLang="ko-KR" dirty="0"/>
              <a:t>: </a:t>
            </a:r>
            <a:r>
              <a:rPr lang="ko-KR" altLang="en-US" dirty="0"/>
              <a:t>곱셈하는 연산</a:t>
            </a:r>
          </a:p>
          <a:p>
            <a:pPr lvl="1" eaLnBrk="1" hangingPunct="1">
              <a:defRPr/>
            </a:pPr>
            <a:r>
              <a:rPr lang="ko-KR" altLang="en-US" b="1" dirty="0"/>
              <a:t>입력크기</a:t>
            </a:r>
            <a:r>
              <a:rPr lang="en-US" altLang="ko-KR" dirty="0"/>
              <a:t>: </a:t>
            </a:r>
            <a:r>
              <a:rPr lang="ko-KR" altLang="en-US" dirty="0"/>
              <a:t>행과 열의 수</a:t>
            </a:r>
            <a:r>
              <a:rPr lang="en-US" altLang="ko-KR" dirty="0"/>
              <a:t>, </a:t>
            </a:r>
            <a:r>
              <a:rPr lang="en-US" altLang="ko-KR" i="1" dirty="0"/>
              <a:t>n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b="1" dirty="0"/>
              <a:t>모든 경우 </a:t>
            </a:r>
            <a:r>
              <a:rPr lang="ko-KR" altLang="en-US" dirty="0"/>
              <a:t>시간복잡도 분석</a:t>
            </a:r>
            <a:r>
              <a:rPr lang="en-US" altLang="ko-KR" dirty="0"/>
              <a:t>: </a:t>
            </a:r>
            <a:r>
              <a:rPr lang="ko-KR" altLang="en-US" dirty="0" err="1"/>
              <a:t>임계값을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이라고 하자</a:t>
            </a:r>
            <a:r>
              <a:rPr lang="en-US" altLang="ko-KR" dirty="0"/>
              <a:t>. (</a:t>
            </a:r>
            <a:r>
              <a:rPr lang="ko-KR" altLang="en-US" dirty="0" err="1"/>
              <a:t>임계값은</a:t>
            </a:r>
            <a:r>
              <a:rPr lang="ko-KR" altLang="en-US" dirty="0"/>
              <a:t> 차수에 전혀 영향을 미치지 않는다</a:t>
            </a:r>
            <a:r>
              <a:rPr lang="en-US" altLang="ko-KR" dirty="0"/>
              <a:t>.)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	</a:t>
            </a:r>
            <a:r>
              <a:rPr lang="ko-KR" altLang="en-US" dirty="0" err="1"/>
              <a:t>재현식은</a:t>
            </a:r>
            <a:endParaRPr lang="ko-KR" altLang="en-US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ko-KR" altLang="en-US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/>
              <a:t>	이 식을 전개해 보면</a:t>
            </a:r>
            <a:r>
              <a:rPr lang="en-US" altLang="ko-KR" dirty="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/>
          </a:p>
        </p:txBody>
      </p:sp>
      <p:graphicFrame>
        <p:nvGraphicFramePr>
          <p:cNvPr id="78853" name="Object 2048"/>
          <p:cNvGraphicFramePr>
            <a:graphicFrameLocks noChangeAspect="1"/>
          </p:cNvGraphicFramePr>
          <p:nvPr/>
        </p:nvGraphicFramePr>
        <p:xfrm>
          <a:off x="2536825" y="2795588"/>
          <a:ext cx="37369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수식" r:id="rId4" imgW="2400300" imgH="457200" progId="Equation.3">
                  <p:embed/>
                </p:oleObj>
              </mc:Choice>
              <mc:Fallback>
                <p:oleObj name="수식" r:id="rId4" imgW="2400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2795588"/>
                        <a:ext cx="37369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2049"/>
          <p:cNvGraphicFramePr>
            <a:graphicFrameLocks noChangeAspect="1"/>
          </p:cNvGraphicFramePr>
          <p:nvPr/>
        </p:nvGraphicFramePr>
        <p:xfrm>
          <a:off x="2195513" y="4076700"/>
          <a:ext cx="2711450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6" imgW="1587500" imgH="1473200" progId="Equation.3">
                  <p:embed/>
                </p:oleObj>
              </mc:Choice>
              <mc:Fallback>
                <p:oleObj name="Equation" r:id="rId6" imgW="1587500" imgH="147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76700"/>
                        <a:ext cx="2711450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1024"/>
          <p:cNvGraphicFramePr>
            <a:graphicFrameLocks noChangeAspect="1"/>
          </p:cNvGraphicFramePr>
          <p:nvPr/>
        </p:nvGraphicFramePr>
        <p:xfrm>
          <a:off x="5076825" y="4603750"/>
          <a:ext cx="3649663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수식" r:id="rId8" imgW="3365500" imgH="965200" progId="Equation.3">
                  <p:embed/>
                </p:oleObj>
              </mc:Choice>
              <mc:Fallback>
                <p:oleObj name="수식" r:id="rId8" imgW="33655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603750"/>
                        <a:ext cx="3649663" cy="1039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380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5FF340-6B57-451B-98A7-F10C5EC1623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798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5250" y="428625"/>
            <a:ext cx="8839200" cy="4957763"/>
          </a:xfrm>
        </p:spPr>
        <p:txBody>
          <a:bodyPr/>
          <a:lstStyle/>
          <a:p>
            <a:pPr eaLnBrk="1" hangingPunct="1"/>
            <a:r>
              <a:rPr lang="ko-KR" altLang="en-US" sz="2000" u="sng"/>
              <a:t>쉬트라센 방법의 </a:t>
            </a:r>
            <a:r>
              <a:rPr lang="ko-KR" altLang="en-US" sz="2000"/>
              <a:t>시간복잡도 분석 </a:t>
            </a:r>
            <a:r>
              <a:rPr lang="en-US" altLang="ko-KR" sz="2000"/>
              <a:t>I</a:t>
            </a:r>
          </a:p>
          <a:p>
            <a:pPr eaLnBrk="1" hangingPunct="1"/>
            <a:endParaRPr lang="en-US" altLang="ko-KR" sz="2000"/>
          </a:p>
          <a:p>
            <a:pPr lvl="1" eaLnBrk="1" hangingPunct="1"/>
            <a:r>
              <a:rPr lang="ko-KR" altLang="en-US" b="1"/>
              <a:t>단위연산</a:t>
            </a:r>
            <a:r>
              <a:rPr lang="en-US" altLang="ko-KR"/>
              <a:t>: </a:t>
            </a:r>
            <a:r>
              <a:rPr lang="ko-KR" altLang="en-US"/>
              <a:t>곱셈하는 연산</a:t>
            </a:r>
          </a:p>
          <a:p>
            <a:pPr lvl="1" eaLnBrk="1" hangingPunct="1"/>
            <a:r>
              <a:rPr lang="ko-KR" altLang="en-US" b="1"/>
              <a:t>입력크기</a:t>
            </a:r>
            <a:r>
              <a:rPr lang="en-US" altLang="ko-KR"/>
              <a:t>: </a:t>
            </a:r>
            <a:r>
              <a:rPr lang="ko-KR" altLang="en-US"/>
              <a:t>행과 열의 수</a:t>
            </a:r>
            <a:r>
              <a:rPr lang="en-US" altLang="ko-KR"/>
              <a:t>, </a:t>
            </a:r>
            <a:r>
              <a:rPr lang="en-US" altLang="ko-KR" i="1"/>
              <a:t>n</a:t>
            </a:r>
            <a:endParaRPr lang="en-US" altLang="ko-KR"/>
          </a:p>
          <a:p>
            <a:pPr lvl="1" eaLnBrk="1" hangingPunct="1"/>
            <a:r>
              <a:rPr lang="ko-KR" altLang="en-US" b="1"/>
              <a:t>모든 경우 </a:t>
            </a:r>
            <a:r>
              <a:rPr lang="ko-KR" altLang="en-US"/>
              <a:t>시간복잡도 분석</a:t>
            </a:r>
            <a:r>
              <a:rPr lang="en-US" altLang="ko-KR"/>
              <a:t>: </a:t>
            </a:r>
            <a:r>
              <a:rPr lang="ko-KR" altLang="en-US"/>
              <a:t>임계값을 </a:t>
            </a:r>
            <a:r>
              <a:rPr lang="en-US" altLang="ko-KR"/>
              <a:t>1</a:t>
            </a:r>
            <a:r>
              <a:rPr lang="ko-KR" altLang="en-US"/>
              <a:t>이라고 하자</a:t>
            </a:r>
            <a:r>
              <a:rPr lang="en-US" altLang="ko-KR"/>
              <a:t>. (</a:t>
            </a:r>
            <a:r>
              <a:rPr lang="ko-KR" altLang="en-US"/>
              <a:t>임계값은 차수에 전혀 영향을 미치지 않는다</a:t>
            </a:r>
            <a:r>
              <a:rPr lang="en-US" altLang="ko-KR"/>
              <a:t>.)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/>
              <a:t>	</a:t>
            </a:r>
            <a:r>
              <a:rPr lang="ko-KR" altLang="en-US"/>
              <a:t>재현식은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/>
          </a:p>
          <a:p>
            <a:pPr lvl="1" eaLnBrk="1" hangingPunct="1">
              <a:buFont typeface="Wingdings" panose="05000000000000000000" pitchFamily="2" charset="2"/>
              <a:buNone/>
            </a:pPr>
            <a:endParaRPr lang="ko-KR" altLang="en-US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/>
              <a:t>	이 식을 전개해 보면</a:t>
            </a:r>
            <a:r>
              <a:rPr lang="en-US" altLang="ko-KR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/>
          </a:p>
        </p:txBody>
      </p:sp>
      <p:graphicFrame>
        <p:nvGraphicFramePr>
          <p:cNvPr id="79876" name="Object 2048"/>
          <p:cNvGraphicFramePr>
            <a:graphicFrameLocks noChangeAspect="1"/>
          </p:cNvGraphicFramePr>
          <p:nvPr/>
        </p:nvGraphicFramePr>
        <p:xfrm>
          <a:off x="2339975" y="2668588"/>
          <a:ext cx="381476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수식" r:id="rId4" imgW="2451100" imgH="457200" progId="Equation.3">
                  <p:embed/>
                </p:oleObj>
              </mc:Choice>
              <mc:Fallback>
                <p:oleObj name="수식" r:id="rId4" imgW="2451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668588"/>
                        <a:ext cx="381476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2049"/>
          <p:cNvGraphicFramePr>
            <a:graphicFrameLocks noChangeAspect="1"/>
          </p:cNvGraphicFramePr>
          <p:nvPr/>
        </p:nvGraphicFramePr>
        <p:xfrm>
          <a:off x="3563938" y="3811588"/>
          <a:ext cx="242887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6" imgW="1612900" imgH="1473200" progId="Equation.3">
                  <p:embed/>
                </p:oleObj>
              </mc:Choice>
              <mc:Fallback>
                <p:oleObj name="Equation" r:id="rId6" imgW="1612900" imgH="147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811588"/>
                        <a:ext cx="242887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모서리가 둥근 직사각형 8"/>
          <p:cNvSpPr>
            <a:spLocks noChangeArrowheads="1"/>
          </p:cNvSpPr>
          <p:nvPr/>
        </p:nvSpPr>
        <p:spPr bwMode="auto">
          <a:xfrm>
            <a:off x="1071563" y="5849938"/>
            <a:ext cx="7000875" cy="7143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>
                <a:latin typeface="굴림" panose="020B0600000101010101" pitchFamily="50" charset="-127"/>
              </a:rPr>
              <a:t>행렬의 크기가 </a:t>
            </a:r>
            <a:r>
              <a:rPr lang="en-US" altLang="ko-KR" sz="1600">
                <a:latin typeface="굴림" panose="020B0600000101010101" pitchFamily="50" charset="-127"/>
              </a:rPr>
              <a:t>2</a:t>
            </a:r>
            <a:r>
              <a:rPr lang="ko-KR" altLang="en-US" sz="1600">
                <a:latin typeface="굴림" panose="020B0600000101010101" pitchFamily="50" charset="-127"/>
              </a:rPr>
              <a:t>의 지수가 아닌 경우에는 크기를 </a:t>
            </a:r>
            <a:r>
              <a:rPr lang="en-US" altLang="ko-KR" sz="1600">
                <a:latin typeface="굴림" panose="020B0600000101010101" pitchFamily="50" charset="-127"/>
              </a:rPr>
              <a:t>2</a:t>
            </a:r>
            <a:r>
              <a:rPr lang="ko-KR" altLang="en-US" sz="1600">
                <a:latin typeface="굴림" panose="020B0600000101010101" pitchFamily="50" charset="-127"/>
              </a:rPr>
              <a:t>의 지수로 만들기 위해 필요한 만큼의 </a:t>
            </a:r>
            <a:r>
              <a:rPr lang="en-US" altLang="ko-KR" sz="1600">
                <a:latin typeface="굴림" panose="020B0600000101010101" pitchFamily="50" charset="-127"/>
              </a:rPr>
              <a:t>0 </a:t>
            </a:r>
            <a:r>
              <a:rPr lang="ko-KR" altLang="en-US" sz="1600">
                <a:latin typeface="굴림" panose="020B0600000101010101" pitchFamily="50" charset="-127"/>
              </a:rPr>
              <a:t>데이터를 넣는다</a:t>
            </a:r>
            <a:r>
              <a:rPr lang="en-US" altLang="ko-KR" sz="1600">
                <a:latin typeface="굴림" panose="020B0600000101010101" pitchFamily="50" charset="-127"/>
              </a:rPr>
              <a:t>.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858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49A582-CA71-419B-A890-F1FDCB18ADC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14375"/>
            <a:ext cx="8839200" cy="4495800"/>
          </a:xfrm>
        </p:spPr>
        <p:txBody>
          <a:bodyPr/>
          <a:lstStyle/>
          <a:p>
            <a:pPr eaLnBrk="1" hangingPunct="1"/>
            <a:r>
              <a:rPr lang="ko-KR" altLang="en-US" sz="2000" u="sng"/>
              <a:t>쉬트라센방법</a:t>
            </a:r>
            <a:r>
              <a:rPr lang="ko-KR" altLang="en-US" sz="2000"/>
              <a:t>의 시간복잡도 분석 </a:t>
            </a:r>
            <a:r>
              <a:rPr lang="en-US" altLang="ko-KR" sz="2000"/>
              <a:t>II</a:t>
            </a:r>
          </a:p>
          <a:p>
            <a:pPr eaLnBrk="1" hangingPunct="1"/>
            <a:endParaRPr lang="en-US" altLang="ko-KR" sz="2000"/>
          </a:p>
          <a:p>
            <a:pPr lvl="1" eaLnBrk="1" hangingPunct="1"/>
            <a:r>
              <a:rPr lang="ko-KR" altLang="en-US" b="1"/>
              <a:t>단위연산</a:t>
            </a:r>
            <a:r>
              <a:rPr lang="en-US" altLang="ko-KR"/>
              <a:t>: </a:t>
            </a:r>
            <a:r>
              <a:rPr lang="ko-KR" altLang="en-US"/>
              <a:t>덧셈</a:t>
            </a:r>
            <a:r>
              <a:rPr lang="en-US" altLang="ko-KR"/>
              <a:t>/</a:t>
            </a:r>
            <a:r>
              <a:rPr lang="ko-KR" altLang="en-US"/>
              <a:t>뺄셈하는 연산</a:t>
            </a:r>
          </a:p>
          <a:p>
            <a:pPr lvl="1" eaLnBrk="1" hangingPunct="1"/>
            <a:r>
              <a:rPr lang="ko-KR" altLang="en-US" b="1"/>
              <a:t>입력크기</a:t>
            </a:r>
            <a:r>
              <a:rPr lang="en-US" altLang="ko-KR"/>
              <a:t>: </a:t>
            </a:r>
            <a:r>
              <a:rPr lang="ko-KR" altLang="en-US"/>
              <a:t>행과 열의 수</a:t>
            </a:r>
            <a:r>
              <a:rPr lang="en-US" altLang="ko-KR"/>
              <a:t>, </a:t>
            </a:r>
            <a:r>
              <a:rPr lang="en-US" altLang="ko-KR" i="1"/>
              <a:t>n</a:t>
            </a:r>
            <a:endParaRPr lang="en-US" altLang="ko-KR"/>
          </a:p>
          <a:p>
            <a:pPr lvl="1" eaLnBrk="1" hangingPunct="1"/>
            <a:r>
              <a:rPr lang="ko-KR" altLang="en-US" b="1"/>
              <a:t>모든 경우 </a:t>
            </a:r>
            <a:r>
              <a:rPr lang="ko-KR" altLang="en-US"/>
              <a:t>시간복잡도 분석</a:t>
            </a:r>
            <a:r>
              <a:rPr lang="en-US" altLang="ko-KR"/>
              <a:t>: </a:t>
            </a:r>
            <a:r>
              <a:rPr lang="ko-KR" altLang="en-US"/>
              <a:t>위에서와 마찬가지로 임계값을 </a:t>
            </a:r>
            <a:r>
              <a:rPr lang="en-US" altLang="ko-KR"/>
              <a:t>1</a:t>
            </a:r>
            <a:r>
              <a:rPr lang="ko-KR" altLang="en-US"/>
              <a:t>이라고 하자</a:t>
            </a:r>
            <a:r>
              <a:rPr lang="en-US" altLang="ko-KR"/>
              <a:t>. </a:t>
            </a:r>
            <a:r>
              <a:rPr lang="ko-KR" altLang="en-US"/>
              <a:t>재현식은</a:t>
            </a:r>
          </a:p>
          <a:p>
            <a:pPr lvl="1" eaLnBrk="1" hangingPunct="1"/>
            <a:endParaRPr lang="ko-KR" altLang="en-US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/>
              <a:t>	</a:t>
            </a:r>
            <a:endParaRPr lang="en-US" altLang="ko-KR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/>
              <a:t>도사정리의 </a:t>
            </a:r>
            <a:r>
              <a:rPr lang="en-US" altLang="ko-KR"/>
              <a:t>3</a:t>
            </a:r>
            <a:r>
              <a:rPr lang="ko-KR" altLang="en-US"/>
              <a:t>가지 중에서 </a:t>
            </a:r>
            <a:r>
              <a:rPr lang="en-US" altLang="ko-KR"/>
              <a:t>1</a:t>
            </a:r>
            <a:r>
              <a:rPr lang="ko-KR" altLang="en-US"/>
              <a:t>번을 이용하면 간단히 해를 구할 수 있다</a:t>
            </a:r>
            <a:r>
              <a:rPr lang="en-US" altLang="ko-KR"/>
              <a:t>.</a:t>
            </a:r>
          </a:p>
        </p:txBody>
      </p:sp>
      <p:graphicFrame>
        <p:nvGraphicFramePr>
          <p:cNvPr id="80900" name="Object 1024"/>
          <p:cNvGraphicFramePr>
            <a:graphicFrameLocks noChangeAspect="1"/>
          </p:cNvGraphicFramePr>
          <p:nvPr/>
        </p:nvGraphicFramePr>
        <p:xfrm>
          <a:off x="2397125" y="2625725"/>
          <a:ext cx="52339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2" name="수식" r:id="rId5" imgW="2971800" imgH="457200" progId="Equation.3">
                  <p:embed/>
                </p:oleObj>
              </mc:Choice>
              <mc:Fallback>
                <p:oleObj name="수식" r:id="rId5" imgW="297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2625725"/>
                        <a:ext cx="52339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1025"/>
          <p:cNvGraphicFramePr>
            <a:graphicFrameLocks noChangeAspect="1"/>
          </p:cNvGraphicFramePr>
          <p:nvPr/>
        </p:nvGraphicFramePr>
        <p:xfrm>
          <a:off x="2786063" y="4214813"/>
          <a:ext cx="214312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3" name="수식" r:id="rId7" imgW="1168400" imgH="736600" progId="Equation.3">
                  <p:embed/>
                </p:oleObj>
              </mc:Choice>
              <mc:Fallback>
                <p:oleObj name="수식" r:id="rId7" imgW="11684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214813"/>
                        <a:ext cx="2143125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577841"/>
              </p:ext>
            </p:extLst>
          </p:nvPr>
        </p:nvGraphicFramePr>
        <p:xfrm>
          <a:off x="5712934" y="4100218"/>
          <a:ext cx="2599381" cy="53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4" name="수식" r:id="rId9" imgW="3479760" imgH="545760" progId="Equation.3">
                  <p:embed/>
                </p:oleObj>
              </mc:Choice>
              <mc:Fallback>
                <p:oleObj name="수식" r:id="rId9" imgW="34797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934" y="4100218"/>
                        <a:ext cx="2599381" cy="53476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32735"/>
              </p:ext>
            </p:extLst>
          </p:nvPr>
        </p:nvGraphicFramePr>
        <p:xfrm>
          <a:off x="5718702" y="4743875"/>
          <a:ext cx="2399018" cy="26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" name="수식" r:id="rId11" imgW="1764534" imgH="215806" progId="Equation.3">
                  <p:embed/>
                </p:oleObj>
              </mc:Choice>
              <mc:Fallback>
                <p:oleObj name="수식" r:id="rId11" imgW="176453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702" y="4743875"/>
                        <a:ext cx="2399018" cy="26733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707510"/>
              </p:ext>
            </p:extLst>
          </p:nvPr>
        </p:nvGraphicFramePr>
        <p:xfrm>
          <a:off x="5705477" y="5019845"/>
          <a:ext cx="1858412" cy="221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6" name="수식" r:id="rId13" imgW="1333500" imgH="215900" progId="Equation.3">
                  <p:embed/>
                </p:oleObj>
              </mc:Choice>
              <mc:Fallback>
                <p:oleObj name="수식" r:id="rId13" imgW="1333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7" y="5019845"/>
                        <a:ext cx="1858412" cy="22152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556168"/>
              </p:ext>
            </p:extLst>
          </p:nvPr>
        </p:nvGraphicFramePr>
        <p:xfrm>
          <a:off x="5716073" y="5246300"/>
          <a:ext cx="1920741" cy="303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" name="Equation" r:id="rId15" imgW="1333500" imgH="228600" progId="Equation.3">
                  <p:embed/>
                </p:oleObj>
              </mc:Choice>
              <mc:Fallback>
                <p:oleObj name="Equation" r:id="rId15" imgW="1333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073" y="5246300"/>
                        <a:ext cx="1920741" cy="303679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000961"/>
              </p:ext>
            </p:extLst>
          </p:nvPr>
        </p:nvGraphicFramePr>
        <p:xfrm>
          <a:off x="5705476" y="5511878"/>
          <a:ext cx="1867316" cy="27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" name="Equation" r:id="rId17" imgW="1345616" imgH="215806" progId="Equation.3">
                  <p:embed/>
                </p:oleObj>
              </mc:Choice>
              <mc:Fallback>
                <p:oleObj name="Equation" r:id="rId17" imgW="134561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6" y="5511878"/>
                        <a:ext cx="1867316" cy="27319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930464"/>
              </p:ext>
            </p:extLst>
          </p:nvPr>
        </p:nvGraphicFramePr>
        <p:xfrm>
          <a:off x="5708444" y="5780139"/>
          <a:ext cx="1807531" cy="286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" name="Equation" r:id="rId19" imgW="1333500" imgH="228600" progId="Equation.3">
                  <p:embed/>
                </p:oleObj>
              </mc:Choice>
              <mc:Fallback>
                <p:oleObj name="Equation" r:id="rId19" imgW="1333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444" y="5780139"/>
                        <a:ext cx="1807531" cy="28609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305362"/>
              </p:ext>
            </p:extLst>
          </p:nvPr>
        </p:nvGraphicFramePr>
        <p:xfrm>
          <a:off x="5712934" y="6053088"/>
          <a:ext cx="2372305" cy="281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" name="수식" r:id="rId21" imgW="1765300" imgH="228600" progId="Equation.3">
                  <p:embed/>
                </p:oleObj>
              </mc:Choice>
              <mc:Fallback>
                <p:oleObj name="수식" r:id="rId21" imgW="1765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934" y="6053088"/>
                        <a:ext cx="2372305" cy="28140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292081"/>
              </p:ext>
            </p:extLst>
          </p:nvPr>
        </p:nvGraphicFramePr>
        <p:xfrm>
          <a:off x="5705285" y="6305629"/>
          <a:ext cx="24066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1" name="수식" r:id="rId23" imgW="1790700" imgH="228600" progId="Equation.3">
                  <p:embed/>
                </p:oleObj>
              </mc:Choice>
              <mc:Fallback>
                <p:oleObj name="수식" r:id="rId23" imgW="1790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285" y="6305629"/>
                        <a:ext cx="2406650" cy="2825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모서리가 둥근 사각형 설명선 13"/>
          <p:cNvSpPr/>
          <p:nvPr/>
        </p:nvSpPr>
        <p:spPr bwMode="auto">
          <a:xfrm>
            <a:off x="4438346" y="1285930"/>
            <a:ext cx="1080119" cy="521912"/>
          </a:xfrm>
          <a:prstGeom prst="wedgeRoundRectCallout">
            <a:avLst>
              <a:gd name="adj1" fmla="val -156893"/>
              <a:gd name="adj2" fmla="val 21543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kumimoji="1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</a:t>
            </a:r>
            <a:r>
              <a: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회의 곱셈 문제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>
            <a:off x="4283968" y="3182246"/>
            <a:ext cx="1080119" cy="343506"/>
          </a:xfrm>
          <a:prstGeom prst="wedgeRoundRectCallout">
            <a:avLst>
              <a:gd name="adj1" fmla="val -58263"/>
              <a:gd name="adj2" fmla="val -11858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kumimoji="1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18</a:t>
            </a:r>
            <a:r>
              <a: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회의 덧셈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48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 bwMode="auto">
          <a:xfrm>
            <a:off x="3851920" y="2372798"/>
            <a:ext cx="2139726" cy="233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763688" y="2372798"/>
            <a:ext cx="1656184" cy="233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419872" y="2060848"/>
            <a:ext cx="1368152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355806" y="6366694"/>
            <a:ext cx="509587" cy="457200"/>
          </a:xfrm>
        </p:spPr>
        <p:txBody>
          <a:bodyPr/>
          <a:lstStyle/>
          <a:p>
            <a:pPr>
              <a:defRPr/>
            </a:pPr>
            <a:fld id="{01A26E69-D873-41DE-B678-9B4C9EB0F7C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4032429" y="243372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2439" y="675520"/>
            <a:ext cx="80281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numerical python-</a:t>
            </a:r>
            <a:r>
              <a:rPr lang="ko-KR" altLang="en-US" sz="1400" dirty="0" err="1"/>
              <a:t>파이썬으로</a:t>
            </a:r>
            <a:r>
              <a:rPr lang="ko-KR" altLang="en-US" sz="1400" dirty="0"/>
              <a:t> 과학</a:t>
            </a:r>
            <a:r>
              <a:rPr lang="en-US" altLang="ko-KR" sz="1400" dirty="0"/>
              <a:t>,</a:t>
            </a:r>
            <a:r>
              <a:rPr lang="ko-KR" altLang="en-US" sz="1400" dirty="0"/>
              <a:t>공학 계산을 하기 위해 기본적인 패키지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다운로드 사이트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https://pypi.org/project/numpy/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파이썬의</a:t>
            </a:r>
            <a:r>
              <a:rPr lang="ko-KR" altLang="en-US" sz="1400" dirty="0"/>
              <a:t> 해당 버전에 연결된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</a:t>
            </a:r>
            <a:r>
              <a:rPr lang="ko-KR" altLang="en-US" sz="1400" dirty="0"/>
              <a:t>설치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설치는 </a:t>
            </a:r>
            <a:r>
              <a:rPr lang="en-US" altLang="ko-KR" sz="1400" dirty="0"/>
              <a:t>command </a:t>
            </a:r>
            <a:r>
              <a:rPr lang="ko-KR" altLang="en-US" sz="1400" dirty="0"/>
              <a:t>창에서 파일이 저장된 </a:t>
            </a:r>
            <a:r>
              <a:rPr lang="ko-KR" altLang="en-US" sz="1400" dirty="0" err="1"/>
              <a:t>디렉토리로</a:t>
            </a:r>
            <a:r>
              <a:rPr lang="ko-KR" altLang="en-US" sz="1400" dirty="0"/>
              <a:t> 이동 후 </a:t>
            </a:r>
            <a:r>
              <a:rPr lang="en-US" altLang="ko-KR" sz="1400" dirty="0"/>
              <a:t>“pip install </a:t>
            </a:r>
            <a:r>
              <a:rPr lang="ko-KR" altLang="en-US" sz="1400" dirty="0" err="1"/>
              <a:t>다운로드한</a:t>
            </a:r>
            <a:r>
              <a:rPr lang="ko-KR" altLang="en-US" sz="1400" dirty="0"/>
              <a:t> 파일명</a:t>
            </a:r>
            <a:r>
              <a:rPr lang="en-US" altLang="ko-KR" sz="1400" dirty="0"/>
              <a:t>”</a:t>
            </a:r>
            <a:r>
              <a:rPr lang="ko-KR" altLang="en-US" sz="1400" dirty="0"/>
              <a:t>  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프로그램 내에 사용 시 상단에 </a:t>
            </a:r>
            <a:r>
              <a:rPr lang="en-US" altLang="ko-KR" sz="1400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</a:t>
            </a:r>
            <a:r>
              <a:rPr lang="ko-KR" altLang="en-US" sz="1400" dirty="0"/>
              <a:t>또는 </a:t>
            </a:r>
            <a:r>
              <a:rPr lang="en-US" altLang="ko-KR" sz="1400" dirty="0"/>
              <a:t>import</a:t>
            </a:r>
            <a:r>
              <a:rPr lang="ko-KR" altLang="en-US" sz="1400" dirty="0"/>
              <a:t>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np </a:t>
            </a:r>
            <a:r>
              <a:rPr lang="ko-KR" altLang="en-US" sz="1400" dirty="0"/>
              <a:t>또는 </a:t>
            </a:r>
            <a:r>
              <a:rPr lang="en-US" altLang="ko-KR" sz="1400" dirty="0"/>
              <a:t>from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import 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AC042B-2B7D-446A-AAB6-A0A105611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9" y="2720687"/>
            <a:ext cx="4032448" cy="253347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6C1993-043A-4174-867D-32D2CB7D8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3994819"/>
            <a:ext cx="3608550" cy="2485266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7E3E7D-F7DD-4180-9DE8-A69E87CB9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761" y="3018215"/>
            <a:ext cx="3558514" cy="3391709"/>
          </a:xfrm>
          <a:prstGeom prst="rect">
            <a:avLst/>
          </a:prstGeom>
          <a:solidFill>
            <a:srgbClr val="FFFFFF"/>
          </a:solidFill>
          <a:ln>
            <a:solidFill>
              <a:srgbClr val="00B0F0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3B1775-6D35-4A37-A2DB-B03776EFCA9F}"/>
              </a:ext>
            </a:extLst>
          </p:cNvPr>
          <p:cNvSpPr/>
          <p:nvPr/>
        </p:nvSpPr>
        <p:spPr>
          <a:xfrm>
            <a:off x="251520" y="5264044"/>
            <a:ext cx="13244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https://numpy.org/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FA0CD5-469A-4CAA-824B-3C1DE15865D7}"/>
              </a:ext>
            </a:extLst>
          </p:cNvPr>
          <p:cNvSpPr/>
          <p:nvPr/>
        </p:nvSpPr>
        <p:spPr>
          <a:xfrm>
            <a:off x="1685908" y="6451665"/>
            <a:ext cx="2178802" cy="287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https://  </a:t>
            </a:r>
            <a:r>
              <a:rPr lang="en-US" altLang="ko-KR" sz="1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pypi.org/project/</a:t>
            </a:r>
            <a:r>
              <a:rPr lang="en-US" altLang="ko-KR" sz="10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</a:t>
            </a:r>
            <a:r>
              <a:rPr lang="en-US" altLang="ko-KR" sz="1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altLang="ko-KR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A32C0E-0356-4EDB-A3ED-4606BEEBC02A}"/>
              </a:ext>
            </a:extLst>
          </p:cNvPr>
          <p:cNvSpPr/>
          <p:nvPr/>
        </p:nvSpPr>
        <p:spPr>
          <a:xfrm>
            <a:off x="5578980" y="6451665"/>
            <a:ext cx="2178802" cy="287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https://  </a:t>
            </a:r>
            <a:r>
              <a:rPr lang="en-US" altLang="ko-KR" sz="1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pypi.org/project/</a:t>
            </a:r>
            <a:r>
              <a:rPr lang="en-US" altLang="ko-KR" sz="10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</a:t>
            </a:r>
            <a:r>
              <a:rPr lang="en-US" altLang="ko-KR" sz="1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734433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26E69-D873-41DE-B678-9B4C9EB0F7C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4274482" y="19036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3408" y="735300"/>
            <a:ext cx="597150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자료구조가 없으나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 지원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구조는 수학적인 표현처럼 행렬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행렬 원소를 표시할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구조에서는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 of list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형식으로도 표현 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줄여 쓰기 위해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as np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5616" y="3393564"/>
            <a:ext cx="2474579" cy="116955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a=[1,2,3]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20072" y="3393564"/>
            <a:ext cx="2474579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 2 3]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15616" y="4761716"/>
            <a:ext cx="2474579" cy="18158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c=[[1,2,3],[5,6,7]]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print(c[1][2])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print(d)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print(d[1,2])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print(d[1][2])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220072" y="4761716"/>
            <a:ext cx="2880941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[[1, 2, 3], [5, 6, 7]]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[[1 2 3]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[5 6 7]]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15616" y="2135991"/>
            <a:ext cx="2474579" cy="116955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a=[1,2,3]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20072" y="2135991"/>
            <a:ext cx="2474579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 2 3]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739151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26E69-D873-41DE-B678-9B4C9EB0F7CA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1331640" y="1196752"/>
            <a:ext cx="7071167" cy="688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import  * </a:t>
            </a:r>
            <a:r>
              <a:rPr lang="ko-KR" altLang="en-US" sz="1400" dirty="0"/>
              <a:t>사용 시에는 </a:t>
            </a:r>
            <a:r>
              <a:rPr lang="en-US" altLang="ko-KR" sz="1400" dirty="0" err="1"/>
              <a:t>numpy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함수명을</a:t>
            </a:r>
            <a:r>
              <a:rPr lang="ko-KR" altLang="en-US" sz="1400" dirty="0"/>
              <a:t>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</a:t>
            </a:r>
            <a:r>
              <a:rPr lang="ko-KR" altLang="en-US" sz="1400" dirty="0"/>
              <a:t>또는 </a:t>
            </a:r>
            <a:r>
              <a:rPr lang="en-US" altLang="ko-KR" sz="1400" dirty="0"/>
              <a:t>np </a:t>
            </a:r>
            <a:r>
              <a:rPr lang="ko-KR" altLang="en-US" sz="1400" dirty="0"/>
              <a:t>없이 사용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numpy</a:t>
            </a:r>
            <a:r>
              <a:rPr lang="en-US" altLang="ko-KR" sz="1400" dirty="0"/>
              <a:t> </a:t>
            </a:r>
            <a:r>
              <a:rPr lang="ko-KR" altLang="en-US" sz="1400" dirty="0"/>
              <a:t>의 함수를 강조하기 위해</a:t>
            </a:r>
            <a:r>
              <a:rPr lang="en-US" altLang="ko-KR" sz="1400" dirty="0"/>
              <a:t>(</a:t>
            </a:r>
            <a:r>
              <a:rPr lang="ko-KR" altLang="en-US" sz="1400" dirty="0"/>
              <a:t>혼돈하지 않기 위해</a:t>
            </a:r>
            <a:r>
              <a:rPr lang="en-US" altLang="ko-KR" sz="1400" dirty="0"/>
              <a:t>) 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np </a:t>
            </a:r>
            <a:r>
              <a:rPr lang="ko-KR" altLang="en-US" sz="1400" dirty="0"/>
              <a:t>권장</a:t>
            </a:r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2420888"/>
            <a:ext cx="2474579" cy="116955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a=[1,2,3]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b=array(a)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20072" y="2420888"/>
            <a:ext cx="2474579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 2 3]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499869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26E69-D873-41DE-B678-9B4C9EB0F7C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259632" y="1196752"/>
            <a:ext cx="2474579" cy="16004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a=[[1,2],[3,4]]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b=[[1,0],[2,5]]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c=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c @ d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64088" y="1196752"/>
            <a:ext cx="2474579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[[ 5 10]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[11 20]]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5816" y="692696"/>
            <a:ext cx="3193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행렬의 곱셈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operator</a:t>
            </a:r>
            <a:endParaRPr lang="ko-KR" altLang="en-US" sz="14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59632" y="3573016"/>
            <a:ext cx="2474579" cy="20313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a=[ [1,2],[3,4]]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b=[[1,0],[2,5]]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c=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c + d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= c-d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print(g)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64088" y="3573016"/>
            <a:ext cx="2474579" cy="11695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[[2 2]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[5 9]]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[[ 0  2]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[ 1 -1]]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5816" y="3114667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행렬의 덧셈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뺄셈 가능</a:t>
            </a:r>
          </a:p>
        </p:txBody>
      </p:sp>
    </p:spTree>
    <p:extLst>
      <p:ext uri="{BB962C8B-B14F-4D97-AF65-F5344CB8AC3E}">
        <p14:creationId xmlns:p14="http://schemas.microsoft.com/office/powerpoint/2010/main" val="98570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D2DF35-9E87-465F-8593-581E6360882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빠른정렬</a:t>
            </a:r>
            <a:r>
              <a:rPr lang="en-US" altLang="ko-KR"/>
              <a:t>(Quicksort)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 sz="2000"/>
              <a:t>1962</a:t>
            </a:r>
            <a:r>
              <a:rPr lang="ko-KR" altLang="en-US" sz="2000"/>
              <a:t>년에 영국의 호아</a:t>
            </a:r>
            <a:r>
              <a:rPr lang="en-US" altLang="ko-KR" sz="2000"/>
              <a:t>(C.A.R. Hoare)</a:t>
            </a:r>
            <a:r>
              <a:rPr lang="ko-KR" altLang="en-US" sz="2000"/>
              <a:t>의 의해서 고안</a:t>
            </a:r>
            <a:endParaRPr lang="en-US" altLang="ko-KR" sz="2000"/>
          </a:p>
          <a:p>
            <a:pPr eaLnBrk="1" hangingPunct="1">
              <a:lnSpc>
                <a:spcPts val="2800"/>
              </a:lnSpc>
            </a:pPr>
            <a:endParaRPr lang="ko-KR" altLang="en-US" sz="2000"/>
          </a:p>
          <a:p>
            <a:pPr eaLnBrk="1" hangingPunct="1">
              <a:lnSpc>
                <a:spcPts val="2800"/>
              </a:lnSpc>
            </a:pPr>
            <a:r>
              <a:rPr lang="ko-KR" altLang="en-US" sz="2000"/>
              <a:t>빠른정렬</a:t>
            </a:r>
            <a:r>
              <a:rPr lang="en-US" altLang="ko-KR" sz="2000"/>
              <a:t>(quicksort)</a:t>
            </a:r>
            <a:r>
              <a:rPr lang="ko-KR" altLang="en-US" sz="2000"/>
              <a:t>란 이름이 오해의 여지가 있음</a:t>
            </a:r>
            <a:r>
              <a:rPr lang="en-US" altLang="ko-KR" sz="2000"/>
              <a:t>. </a:t>
            </a:r>
            <a:r>
              <a:rPr lang="ko-KR" altLang="en-US" sz="2000"/>
              <a:t>왜냐하면 사실 절대적으로 가장 빠른 정렬 알고리즘이라고 할 수는 없기 때문이다</a:t>
            </a:r>
            <a:r>
              <a:rPr lang="en-US" altLang="ko-KR" sz="2000"/>
              <a:t>. </a:t>
            </a:r>
            <a:r>
              <a:rPr lang="ko-KR" altLang="en-US" sz="2000"/>
              <a:t>차라리 “분할교환정렬</a:t>
            </a:r>
            <a:r>
              <a:rPr lang="en-US" altLang="ko-KR" sz="2000"/>
              <a:t>(partition exchange sort)”</a:t>
            </a:r>
            <a:r>
              <a:rPr lang="ko-KR" altLang="en-US" sz="2000"/>
              <a:t>라고 부르는 게 더 정확함</a:t>
            </a:r>
            <a:r>
              <a:rPr lang="en-US" altLang="ko-KR" sz="2000"/>
              <a:t>.</a:t>
            </a:r>
          </a:p>
          <a:p>
            <a:pPr eaLnBrk="1" hangingPunct="1">
              <a:lnSpc>
                <a:spcPts val="2800"/>
              </a:lnSpc>
            </a:pPr>
            <a:endParaRPr lang="en-US" altLang="ko-KR" sz="2000"/>
          </a:p>
          <a:p>
            <a:pPr eaLnBrk="1" hangingPunct="1">
              <a:lnSpc>
                <a:spcPts val="2800"/>
              </a:lnSpc>
            </a:pPr>
            <a:r>
              <a:rPr lang="ko-KR" altLang="en-US" sz="2000"/>
              <a:t>보기</a:t>
            </a:r>
            <a:r>
              <a:rPr lang="en-US" altLang="ko-KR" sz="2000"/>
              <a:t>: 15 22 13 27 12 10 20 25</a:t>
            </a:r>
          </a:p>
        </p:txBody>
      </p:sp>
      <p:sp>
        <p:nvSpPr>
          <p:cNvPr id="37894" name="TextBox 2"/>
          <p:cNvSpPr txBox="1">
            <a:spLocks noChangeArrowheads="1"/>
          </p:cNvSpPr>
          <p:nvPr/>
        </p:nvSpPr>
        <p:spPr bwMode="auto">
          <a:xfrm>
            <a:off x="407988" y="5391150"/>
            <a:ext cx="2135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>
                <a:latin typeface="굴림" panose="020B0600000101010101" pitchFamily="50" charset="-127"/>
              </a:rPr>
              <a:t>빠른정렬 영상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27584" y="5975862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3"/>
              </a:rPr>
              <a:t>https://www.youtube.com/watch?time_continue=2&amp;v=cVMKXKoGu_Y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26E69-D873-41DE-B678-9B4C9EB0F7CA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779912" y="62068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행렬의 초기화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8152" y="1755501"/>
            <a:ext cx="5184576" cy="116955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[[2 for j in range(3)]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range(2)]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00594" y="1755501"/>
            <a:ext cx="2736304" cy="95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[[2, 2, 2], [2, 2, 2]]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[[2 2 2]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[2 2 2]]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cxnSp>
        <p:nvCxnSpPr>
          <p:cNvPr id="9" name="직선 화살표 연결선 8"/>
          <p:cNvCxnSpPr/>
          <p:nvPr/>
        </p:nvCxnSpPr>
        <p:spPr bwMode="auto">
          <a:xfrm flipH="1" flipV="1">
            <a:off x="2232368" y="2231975"/>
            <a:ext cx="648072" cy="864096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flipH="1" flipV="1">
            <a:off x="4282211" y="2222817"/>
            <a:ext cx="542445" cy="873254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268388" y="3096071"/>
            <a:ext cx="1554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(row)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2028" y="3096071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(column)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591154" y="3033008"/>
          <a:ext cx="13551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61854" y="4293096"/>
            <a:ext cx="6329300" cy="73866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range(3)] for j in range(2)])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48264" y="4293096"/>
            <a:ext cx="153482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[[0 1 2]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 2 3]]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4753734" y="5373216"/>
          <a:ext cx="13551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895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79465-C7EE-4034-B4F5-7BAA78555591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235496" y="657732"/>
            <a:ext cx="8673008" cy="500136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>
              <a:defRPr/>
            </a:pP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strassen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(n, A, B, C):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threshold = 2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A11 = array([[A[rows][cols] for cols in range(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(n/2))]for rows in range(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(n/2))])</a:t>
            </a:r>
          </a:p>
          <a:p>
            <a:pPr>
              <a:defRPr/>
            </a:pP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ko-KR" altLang="en-US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print(A11, A12, A21, A22, B11, B12, B21, B22)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(n &lt;= threshold):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 = array(A) @ array(B)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M1 = M2 = M3 = M4 = M5 = M6 = M7 = array([])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M1=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strassen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(n/2), (A11 + A22) , (B11 + B22), M1)</a:t>
            </a:r>
          </a:p>
          <a:p>
            <a:pPr>
              <a:defRPr/>
            </a:pP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ko-KR" altLang="en-US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 </a:t>
            </a: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 = 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vstack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hstack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([M1+M4 -M5 + M7, M3 + M5]),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hstack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([M2 + M4, M1 + M3 - M2 + M6]) ])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C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4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 = [[1 for cols in range(n)]for rows in range(n)]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#B = [[2 for cols in range(n)]for rows in range(n)]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A=[ [1,2,0,2], [3,1,0,0], [0,1,1,2],[2,0,2,0]]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B=[ [0,3,0,2], [1,1,4,0], [1,1,0,2],[0,5,2,0]]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array(A)@array(B)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[[0 for cols in range(n)]for rows in range(n)]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strassen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A, B, D)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print(D)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51573" y="4797153"/>
            <a:ext cx="2220827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[[ 2 15 12  2]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[ 1 10  4  6]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[ 2 12  8  2]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[ 2  8  0  8]]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[[ 2 15 12  2]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[ 1 10  4  6]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[ 2 12  8  2]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[ 2  8  0  8]]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988" y="106466"/>
            <a:ext cx="4112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실습프로그램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쉬트라센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</a:p>
        </p:txBody>
      </p:sp>
    </p:spTree>
    <p:extLst>
      <p:ext uri="{BB962C8B-B14F-4D97-AF65-F5344CB8AC3E}">
        <p14:creationId xmlns:p14="http://schemas.microsoft.com/office/powerpoint/2010/main" val="3767236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26E69-D873-41DE-B678-9B4C9EB0F7CA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861709" y="29523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행렬의 병합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1854" y="1268760"/>
            <a:ext cx="5184576" cy="20313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a=[[1,2],[3,4]]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b=[[6,7],[8,9]]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hp.hstack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c,d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hp.vstack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c,d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74296" y="1268760"/>
            <a:ext cx="2736304" cy="18158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[[1 2 6 7]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[3 4 8 9]]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[[1 2]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[3 4]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[6 7]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[8 9]]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cxnSp>
        <p:nvCxnSpPr>
          <p:cNvPr id="14" name="직선 화살표 연결선 13"/>
          <p:cNvCxnSpPr/>
          <p:nvPr/>
        </p:nvCxnSpPr>
        <p:spPr bwMode="auto">
          <a:xfrm flipH="1" flipV="1">
            <a:off x="2854142" y="2726235"/>
            <a:ext cx="1944216" cy="2214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329678" y="3585330"/>
            <a:ext cx="1473480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horizontal stack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 bwMode="auto">
          <a:xfrm flipH="1">
            <a:off x="2854142" y="3085788"/>
            <a:ext cx="899472" cy="0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3735388" y="3084642"/>
            <a:ext cx="0" cy="500688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>
            <a:off x="4798358" y="2735535"/>
            <a:ext cx="0" cy="849795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854142" y="3585330"/>
            <a:ext cx="1240724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vertical stack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3474504" y="4396020"/>
          <a:ext cx="90345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787412" y="5212411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14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4728770" y="4396020"/>
          <a:ext cx="90345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041678" y="52124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endParaRPr lang="ko-KR" altLang="en-US" sz="14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5625390" y="5602513"/>
          <a:ext cx="90345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6528846" y="5602513"/>
          <a:ext cx="90345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980500" y="5222240"/>
          <a:ext cx="90345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980500" y="5963920"/>
          <a:ext cx="90345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>
            <a:endCxn id="38" idx="0"/>
          </p:cNvCxnSpPr>
          <p:nvPr/>
        </p:nvCxnSpPr>
        <p:spPr bwMode="auto">
          <a:xfrm flipH="1">
            <a:off x="2432228" y="4005064"/>
            <a:ext cx="1042276" cy="1217176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>
            <a:off x="5446430" y="3935525"/>
            <a:ext cx="1131728" cy="1544580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17470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3895B8-51A0-455B-8EBB-E7014D41EAB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/>
              <a:t>큰 정수 계산법</a:t>
            </a:r>
            <a:endParaRPr lang="en-US" altLang="ko-KR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28688"/>
            <a:ext cx="8991600" cy="550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/>
              <a:t>하드웨어의 용량을 초과하는 정수연산 </a:t>
            </a:r>
            <a:r>
              <a:rPr lang="en-US" altLang="ko-KR"/>
              <a:t>– </a:t>
            </a:r>
            <a:r>
              <a:rPr lang="ko-KR" altLang="en-US"/>
              <a:t>천문학</a:t>
            </a:r>
            <a:endParaRPr lang="en-US" altLang="ko-KR"/>
          </a:p>
          <a:p>
            <a:pPr lvl="1" eaLnBrk="1" hangingPunct="1">
              <a:lnSpc>
                <a:spcPct val="90000"/>
              </a:lnSpc>
            </a:pPr>
            <a:r>
              <a:rPr lang="ko-KR" altLang="en-US"/>
              <a:t>정수 배열을 이용한 큰 정수의 표현</a:t>
            </a:r>
            <a:endParaRPr lang="en-US" altLang="ko-KR"/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543,127                         5        4        3        1       2       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/>
              <a:t>                                                S[6]   S[5]   S[4]   S[3]   S[2]   S[1]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i="1"/>
              <a:t>n</a:t>
            </a:r>
            <a:r>
              <a:rPr lang="en-US" altLang="ko-KR"/>
              <a:t>: </a:t>
            </a:r>
            <a:r>
              <a:rPr lang="ko-KR" altLang="en-US"/>
              <a:t>큰</a:t>
            </a:r>
            <a:r>
              <a:rPr lang="en-US" altLang="ko-KR"/>
              <a:t> </a:t>
            </a:r>
            <a:r>
              <a:rPr lang="ko-KR" altLang="en-US"/>
              <a:t>정수의 숫자</a:t>
            </a:r>
            <a:r>
              <a:rPr lang="en-US" altLang="ko-KR"/>
              <a:t>(digit) </a:t>
            </a:r>
            <a:r>
              <a:rPr lang="ko-KR" altLang="en-US"/>
              <a:t>개수</a:t>
            </a:r>
            <a:r>
              <a:rPr lang="en-US" altLang="ko-KR"/>
              <a:t>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/>
              <a:t>        - </a:t>
            </a:r>
            <a:r>
              <a:rPr lang="ko-KR" altLang="en-US"/>
              <a:t>단순 곱셈은 </a:t>
            </a:r>
            <a:r>
              <a:rPr lang="en-US" altLang="ko-KR" i="1"/>
              <a:t>n</a:t>
            </a:r>
            <a:r>
              <a:rPr lang="en-US" altLang="ko-KR" baseline="30000"/>
              <a:t> 2</a:t>
            </a:r>
            <a:r>
              <a:rPr lang="ko-KR" altLang="en-US"/>
              <a:t>시간 걸림</a:t>
            </a:r>
            <a:r>
              <a:rPr lang="en-US" altLang="ko-KR"/>
              <a:t>. </a:t>
            </a:r>
            <a:r>
              <a:rPr lang="ko-KR" altLang="en-US"/>
              <a:t>덧셈</a:t>
            </a:r>
            <a:r>
              <a:rPr lang="en-US" altLang="ko-KR"/>
              <a:t>/</a:t>
            </a:r>
            <a:r>
              <a:rPr lang="ko-KR" altLang="en-US"/>
              <a:t>뺄셈은 </a:t>
            </a:r>
            <a:r>
              <a:rPr lang="en-US" altLang="ko-KR"/>
              <a:t>1</a:t>
            </a:r>
            <a:r>
              <a:rPr lang="ko-KR" altLang="en-US"/>
              <a:t>차 시간에 수행 가능</a:t>
            </a:r>
            <a:endParaRPr lang="en-US" altLang="ko-KR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/>
              <a:t>        - 1</a:t>
            </a:r>
            <a:r>
              <a:rPr lang="ko-KR" altLang="en-US"/>
              <a:t>차시간 가능</a:t>
            </a:r>
            <a:r>
              <a:rPr lang="en-US" altLang="ko-KR"/>
              <a:t>: </a:t>
            </a:r>
            <a:r>
              <a:rPr lang="en-US" altLang="ko-KR" i="1"/>
              <a:t>u</a:t>
            </a:r>
            <a:r>
              <a:rPr lang="en-US" altLang="ko-KR">
                <a:sym typeface="Symbol" panose="05050102010706020507" pitchFamily="18" charset="2"/>
              </a:rPr>
              <a:t>  </a:t>
            </a:r>
            <a:r>
              <a:rPr lang="en-US" altLang="ko-KR"/>
              <a:t>10</a:t>
            </a:r>
            <a:r>
              <a:rPr lang="en-US" altLang="ko-KR" i="1" baseline="30000"/>
              <a:t>m</a:t>
            </a:r>
            <a:r>
              <a:rPr lang="en-US" altLang="ko-KR"/>
              <a:t>,  </a:t>
            </a:r>
            <a:r>
              <a:rPr lang="en-US" altLang="ko-KR" i="1"/>
              <a:t>u</a:t>
            </a:r>
            <a:r>
              <a:rPr lang="en-US" altLang="ko-KR"/>
              <a:t> divide 10</a:t>
            </a:r>
            <a:r>
              <a:rPr lang="en-US" altLang="ko-KR" i="1" baseline="30000"/>
              <a:t>m</a:t>
            </a:r>
            <a:r>
              <a:rPr lang="en-US" altLang="ko-KR" baseline="30000"/>
              <a:t> </a:t>
            </a:r>
            <a:r>
              <a:rPr lang="en-US" altLang="ko-KR"/>
              <a:t>, </a:t>
            </a:r>
            <a:r>
              <a:rPr lang="en-US" altLang="ko-KR" i="1"/>
              <a:t>u</a:t>
            </a:r>
            <a:r>
              <a:rPr lang="en-US" altLang="ko-KR"/>
              <a:t> mod 10</a:t>
            </a:r>
            <a:r>
              <a:rPr lang="en-US" altLang="ko-KR" i="1" baseline="30000"/>
              <a:t>m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>
                <a:sym typeface="Symbol" panose="05050102010706020507" pitchFamily="18" charset="2"/>
              </a:rPr>
              <a:t>567,832  = 567 10</a:t>
            </a:r>
            <a:r>
              <a:rPr lang="en-US" altLang="ko-KR" baseline="30000">
                <a:sym typeface="Symbol" panose="05050102010706020507" pitchFamily="18" charset="2"/>
              </a:rPr>
              <a:t>3</a:t>
            </a:r>
            <a:r>
              <a:rPr lang="en-US" altLang="ko-KR">
                <a:sym typeface="Symbol" panose="05050102010706020507" pitchFamily="18" charset="2"/>
              </a:rPr>
              <a:t> + 832 ,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>
                <a:sym typeface="Symbol" panose="05050102010706020507" pitchFamily="18" charset="2"/>
              </a:rPr>
              <a:t>9,423,723 = 9423 10</a:t>
            </a:r>
            <a:r>
              <a:rPr lang="en-US" altLang="ko-KR" baseline="30000">
                <a:sym typeface="Symbol" panose="05050102010706020507" pitchFamily="18" charset="2"/>
              </a:rPr>
              <a:t>3</a:t>
            </a:r>
            <a:r>
              <a:rPr lang="en-US" altLang="ko-KR">
                <a:sym typeface="Symbol" panose="05050102010706020507" pitchFamily="18" charset="2"/>
              </a:rPr>
              <a:t> + 723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>
                <a:sym typeface="Symbol" panose="05050102010706020507" pitchFamily="18" charset="2"/>
              </a:rPr>
              <a:t>                    </a:t>
            </a:r>
            <a:r>
              <a:rPr lang="en-US" altLang="ko-KR" i="1"/>
              <a:t>u</a:t>
            </a:r>
            <a:r>
              <a:rPr lang="en-US" altLang="ko-KR">
                <a:sym typeface="Symbol" panose="05050102010706020507" pitchFamily="18" charset="2"/>
              </a:rPr>
              <a:t> =   </a:t>
            </a:r>
            <a:r>
              <a:rPr lang="en-US" altLang="ko-KR" i="1">
                <a:sym typeface="Symbol" panose="05050102010706020507" pitchFamily="18" charset="2"/>
              </a:rPr>
              <a:t>x </a:t>
            </a:r>
            <a:r>
              <a:rPr lang="en-US" altLang="ko-KR">
                <a:sym typeface="Symbol" panose="05050102010706020507" pitchFamily="18" charset="2"/>
              </a:rPr>
              <a:t> </a:t>
            </a:r>
            <a:r>
              <a:rPr lang="en-US" altLang="ko-KR"/>
              <a:t>10</a:t>
            </a:r>
            <a:r>
              <a:rPr lang="en-US" altLang="ko-KR" i="1" baseline="30000"/>
              <a:t>m</a:t>
            </a:r>
            <a:r>
              <a:rPr lang="en-US" altLang="ko-KR" i="1"/>
              <a:t>   </a:t>
            </a:r>
            <a:r>
              <a:rPr lang="en-US" altLang="ko-KR"/>
              <a:t> +    </a:t>
            </a:r>
            <a:r>
              <a:rPr lang="en-US" altLang="ko-KR" i="1"/>
              <a:t>y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i="1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i="1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i="1"/>
              <a:t> u</a:t>
            </a:r>
            <a:r>
              <a:rPr lang="en-US" altLang="ko-KR">
                <a:sym typeface="Symbol" panose="05050102010706020507" pitchFamily="18" charset="2"/>
              </a:rPr>
              <a:t> = </a:t>
            </a:r>
            <a:r>
              <a:rPr lang="en-US" altLang="ko-KR" i="1">
                <a:sym typeface="Symbol" panose="05050102010706020507" pitchFamily="18" charset="2"/>
              </a:rPr>
              <a:t>x</a:t>
            </a:r>
            <a:r>
              <a:rPr lang="en-US" altLang="ko-KR">
                <a:sym typeface="Symbol" panose="05050102010706020507" pitchFamily="18" charset="2"/>
              </a:rPr>
              <a:t>  </a:t>
            </a:r>
            <a:r>
              <a:rPr lang="en-US" altLang="ko-KR"/>
              <a:t>10</a:t>
            </a:r>
            <a:r>
              <a:rPr lang="en-US" altLang="ko-KR" i="1" baseline="30000"/>
              <a:t>m </a:t>
            </a:r>
            <a:r>
              <a:rPr lang="en-US" altLang="ko-KR"/>
              <a:t>+ </a:t>
            </a:r>
            <a:r>
              <a:rPr lang="en-US" altLang="ko-KR" i="1"/>
              <a:t>y, v</a:t>
            </a:r>
            <a:r>
              <a:rPr lang="en-US" altLang="ko-KR">
                <a:sym typeface="Symbol" panose="05050102010706020507" pitchFamily="18" charset="2"/>
              </a:rPr>
              <a:t> = </a:t>
            </a:r>
            <a:r>
              <a:rPr lang="en-US" altLang="ko-KR" i="1">
                <a:sym typeface="Symbol" panose="05050102010706020507" pitchFamily="18" charset="2"/>
              </a:rPr>
              <a:t>w</a:t>
            </a:r>
            <a:r>
              <a:rPr lang="en-US" altLang="ko-KR">
                <a:sym typeface="Symbol" panose="05050102010706020507" pitchFamily="18" charset="2"/>
              </a:rPr>
              <a:t>  </a:t>
            </a:r>
            <a:r>
              <a:rPr lang="en-US" altLang="ko-KR"/>
              <a:t>10</a:t>
            </a:r>
            <a:r>
              <a:rPr lang="en-US" altLang="ko-KR" i="1" baseline="30000"/>
              <a:t>m </a:t>
            </a:r>
            <a:r>
              <a:rPr lang="en-US" altLang="ko-KR"/>
              <a:t>+ </a:t>
            </a:r>
            <a:r>
              <a:rPr lang="en-US" altLang="ko-KR" i="1"/>
              <a:t>z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i="1"/>
              <a:t>u</a:t>
            </a:r>
            <a:r>
              <a:rPr lang="en-US" altLang="ko-KR">
                <a:sym typeface="Symbol" panose="05050102010706020507" pitchFamily="18" charset="2"/>
              </a:rPr>
              <a:t>  </a:t>
            </a:r>
            <a:r>
              <a:rPr lang="en-US" altLang="ko-KR" i="1"/>
              <a:t>v = </a:t>
            </a:r>
            <a:r>
              <a:rPr lang="en-US" altLang="ko-KR"/>
              <a:t>(</a:t>
            </a:r>
            <a:r>
              <a:rPr lang="en-US" altLang="ko-KR" i="1">
                <a:sym typeface="Symbol" panose="05050102010706020507" pitchFamily="18" charset="2"/>
              </a:rPr>
              <a:t>x</a:t>
            </a:r>
            <a:r>
              <a:rPr lang="en-US" altLang="ko-KR">
                <a:sym typeface="Symbol" panose="05050102010706020507" pitchFamily="18" charset="2"/>
              </a:rPr>
              <a:t>  </a:t>
            </a:r>
            <a:r>
              <a:rPr lang="en-US" altLang="ko-KR"/>
              <a:t>10</a:t>
            </a:r>
            <a:r>
              <a:rPr lang="en-US" altLang="ko-KR" i="1" baseline="30000"/>
              <a:t>m </a:t>
            </a:r>
            <a:r>
              <a:rPr lang="en-US" altLang="ko-KR"/>
              <a:t>+ </a:t>
            </a:r>
            <a:r>
              <a:rPr lang="en-US" altLang="ko-KR" i="1"/>
              <a:t>y</a:t>
            </a:r>
            <a:r>
              <a:rPr lang="en-US" altLang="ko-KR"/>
              <a:t>)</a:t>
            </a:r>
            <a:r>
              <a:rPr lang="en-US" altLang="ko-KR">
                <a:sym typeface="Symbol" panose="05050102010706020507" pitchFamily="18" charset="2"/>
              </a:rPr>
              <a:t> </a:t>
            </a:r>
            <a:r>
              <a:rPr lang="en-US" altLang="ko-KR"/>
              <a:t>(</a:t>
            </a:r>
            <a:r>
              <a:rPr lang="en-US" altLang="ko-KR" i="1">
                <a:sym typeface="Symbol" panose="05050102010706020507" pitchFamily="18" charset="2"/>
              </a:rPr>
              <a:t>w</a:t>
            </a:r>
            <a:r>
              <a:rPr lang="en-US" altLang="ko-KR">
                <a:sym typeface="Symbol" panose="05050102010706020507" pitchFamily="18" charset="2"/>
              </a:rPr>
              <a:t>  </a:t>
            </a:r>
            <a:r>
              <a:rPr lang="en-US" altLang="ko-KR"/>
              <a:t>10</a:t>
            </a:r>
            <a:r>
              <a:rPr lang="en-US" altLang="ko-KR" i="1" baseline="30000"/>
              <a:t>m </a:t>
            </a:r>
            <a:r>
              <a:rPr lang="en-US" altLang="ko-KR"/>
              <a:t>+ </a:t>
            </a:r>
            <a:r>
              <a:rPr lang="en-US" altLang="ko-KR" i="1"/>
              <a:t>z</a:t>
            </a:r>
            <a:r>
              <a:rPr lang="en-US" altLang="ko-KR"/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/>
              <a:t>         = </a:t>
            </a:r>
            <a:r>
              <a:rPr lang="en-US" altLang="ko-KR" i="1">
                <a:sym typeface="Symbol" panose="05050102010706020507" pitchFamily="18" charset="2"/>
              </a:rPr>
              <a:t>xw</a:t>
            </a:r>
            <a:r>
              <a:rPr lang="en-US" altLang="ko-KR">
                <a:sym typeface="Symbol" panose="05050102010706020507" pitchFamily="18" charset="2"/>
              </a:rPr>
              <a:t>  </a:t>
            </a:r>
            <a:r>
              <a:rPr lang="en-US" altLang="ko-KR"/>
              <a:t>10</a:t>
            </a:r>
            <a:r>
              <a:rPr lang="en-US" altLang="ko-KR" baseline="30000"/>
              <a:t>2</a:t>
            </a:r>
            <a:r>
              <a:rPr lang="en-US" altLang="ko-KR" i="1" baseline="30000"/>
              <a:t>m </a:t>
            </a:r>
            <a:r>
              <a:rPr lang="en-US" altLang="ko-KR"/>
              <a:t>+ (</a:t>
            </a:r>
            <a:r>
              <a:rPr lang="en-US" altLang="ko-KR" i="1"/>
              <a:t>xz+wy</a:t>
            </a:r>
            <a:r>
              <a:rPr lang="en-US" altLang="ko-KR"/>
              <a:t>) </a:t>
            </a:r>
            <a:r>
              <a:rPr lang="en-US" altLang="ko-KR">
                <a:sym typeface="Symbol" panose="05050102010706020507" pitchFamily="18" charset="2"/>
              </a:rPr>
              <a:t> </a:t>
            </a:r>
            <a:r>
              <a:rPr lang="en-US" altLang="ko-KR"/>
              <a:t>10</a:t>
            </a:r>
            <a:r>
              <a:rPr lang="en-US" altLang="ko-KR" i="1" baseline="30000"/>
              <a:t>m </a:t>
            </a:r>
            <a:r>
              <a:rPr lang="en-US" altLang="ko-KR"/>
              <a:t>+</a:t>
            </a:r>
            <a:r>
              <a:rPr lang="en-US" altLang="ko-KR" i="1"/>
              <a:t> yz</a:t>
            </a: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1143000" y="4522788"/>
            <a:ext cx="714375" cy="285750"/>
          </a:xfrm>
          <a:prstGeom prst="wedgeRoundRectCallout">
            <a:avLst>
              <a:gd name="adj1" fmla="val 51620"/>
              <a:gd name="adj2" fmla="val -13976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1" dirty="0">
                <a:latin typeface="+mn-lt"/>
              </a:rPr>
              <a:t>n</a:t>
            </a:r>
            <a:r>
              <a:rPr lang="en-US" altLang="ko-KR" sz="1200" dirty="0">
                <a:latin typeface="+mn-lt"/>
              </a:rPr>
              <a:t> digits</a:t>
            </a:r>
            <a:endParaRPr lang="ko-KR" altLang="en-US" sz="1200" dirty="0">
              <a:latin typeface="+mn-lt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2357438" y="4451350"/>
            <a:ext cx="928687" cy="285750"/>
          </a:xfrm>
          <a:prstGeom prst="wedgeRoundRectCallout">
            <a:avLst>
              <a:gd name="adj1" fmla="val -27540"/>
              <a:gd name="adj2" fmla="val -9629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1" dirty="0">
                <a:latin typeface="+mn-lt"/>
              </a:rPr>
              <a:t>        </a:t>
            </a:r>
            <a:r>
              <a:rPr lang="en-US" altLang="ko-KR" sz="1200" dirty="0">
                <a:latin typeface="+mn-lt"/>
              </a:rPr>
              <a:t>digits</a:t>
            </a:r>
            <a:endParaRPr lang="ko-KR" altLang="en-US" sz="1200" dirty="0">
              <a:latin typeface="+mn-lt"/>
            </a:endParaRPr>
          </a:p>
        </p:txBody>
      </p:sp>
      <p:graphicFrame>
        <p:nvGraphicFramePr>
          <p:cNvPr id="84999" name="Object 2"/>
          <p:cNvGraphicFramePr>
            <a:graphicFrameLocks noChangeAspect="1"/>
          </p:cNvGraphicFramePr>
          <p:nvPr/>
        </p:nvGraphicFramePr>
        <p:xfrm>
          <a:off x="2392363" y="4511675"/>
          <a:ext cx="406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4" imgW="406224" imgH="228501" progId="Equation.3">
                  <p:embed/>
                </p:oleObj>
              </mc:Choice>
              <mc:Fallback>
                <p:oleObj name="Equation" r:id="rId4" imgW="40622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4511675"/>
                        <a:ext cx="406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모서리가 둥근 사각형 설명선 9"/>
          <p:cNvSpPr/>
          <p:nvPr/>
        </p:nvSpPr>
        <p:spPr bwMode="auto">
          <a:xfrm>
            <a:off x="3714750" y="4451350"/>
            <a:ext cx="928688" cy="285750"/>
          </a:xfrm>
          <a:prstGeom prst="wedgeRoundRectCallout">
            <a:avLst>
              <a:gd name="adj1" fmla="val -27540"/>
              <a:gd name="adj2" fmla="val -9629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1" dirty="0">
                <a:latin typeface="+mn-lt"/>
              </a:rPr>
              <a:t>        </a:t>
            </a:r>
            <a:r>
              <a:rPr lang="en-US" altLang="ko-KR" sz="1200" dirty="0">
                <a:latin typeface="+mn-lt"/>
              </a:rPr>
              <a:t>digits</a:t>
            </a:r>
            <a:endParaRPr lang="ko-KR" altLang="en-US" sz="1200" dirty="0">
              <a:latin typeface="+mn-lt"/>
            </a:endParaRPr>
          </a:p>
        </p:txBody>
      </p:sp>
      <p:graphicFrame>
        <p:nvGraphicFramePr>
          <p:cNvPr id="85001" name="Object 3"/>
          <p:cNvGraphicFramePr>
            <a:graphicFrameLocks noChangeAspect="1"/>
          </p:cNvGraphicFramePr>
          <p:nvPr/>
        </p:nvGraphicFramePr>
        <p:xfrm>
          <a:off x="3740150" y="4486275"/>
          <a:ext cx="406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6" imgW="406224" imgH="228501" progId="Equation.3">
                  <p:embed/>
                </p:oleObj>
              </mc:Choice>
              <mc:Fallback>
                <p:oleObj name="Equation" r:id="rId6" imgW="40622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4486275"/>
                        <a:ext cx="406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4"/>
          <p:cNvGraphicFramePr>
            <a:graphicFrameLocks noChangeAspect="1"/>
          </p:cNvGraphicFramePr>
          <p:nvPr/>
        </p:nvGraphicFramePr>
        <p:xfrm>
          <a:off x="5145088" y="4056063"/>
          <a:ext cx="5461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8" imgW="545863" imgH="431613" progId="Equation.3">
                  <p:embed/>
                </p:oleObj>
              </mc:Choice>
              <mc:Fallback>
                <p:oleObj name="Equation" r:id="rId8" imgW="54586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4056063"/>
                        <a:ext cx="5461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50151" y="3830290"/>
            <a:ext cx="980723" cy="138499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>
                <a:latin typeface="+mn-lt"/>
              </a:rPr>
              <a:t>      aaaa</a:t>
            </a:r>
          </a:p>
          <a:p>
            <a:pPr algn="just"/>
            <a:r>
              <a:rPr lang="en-US" altLang="ko-KR" sz="1400">
                <a:latin typeface="+mn-lt"/>
              </a:rPr>
              <a:t>x    bbbb</a:t>
            </a:r>
          </a:p>
          <a:p>
            <a:pPr algn="just"/>
            <a:r>
              <a:rPr lang="en-US" altLang="ko-KR" sz="1400">
                <a:latin typeface="+mn-lt"/>
              </a:rPr>
              <a:t>      cccc</a:t>
            </a:r>
          </a:p>
          <a:p>
            <a:pPr algn="just"/>
            <a:r>
              <a:rPr lang="en-US" altLang="ko-KR" sz="1400">
                <a:latin typeface="+mn-lt"/>
              </a:rPr>
              <a:t>    cccc   </a:t>
            </a:r>
          </a:p>
          <a:p>
            <a:pPr algn="just"/>
            <a:r>
              <a:rPr lang="en-US" altLang="ko-KR" sz="1400">
                <a:latin typeface="+mn-lt"/>
              </a:rPr>
              <a:t>  cccc  </a:t>
            </a:r>
          </a:p>
          <a:p>
            <a:pPr algn="just"/>
            <a:r>
              <a:rPr lang="en-US" altLang="ko-KR" sz="1400">
                <a:latin typeface="+mn-lt"/>
              </a:rPr>
              <a:t> cccc   </a:t>
            </a:r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7550151" y="4320108"/>
            <a:ext cx="98072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4063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4C3E04-AFE9-4AF4-B2BA-832F959C603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00063"/>
            <a:ext cx="8991600" cy="1500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/>
              <a:t>큰</a:t>
            </a:r>
            <a:r>
              <a:rPr lang="en-US" altLang="ko-KR"/>
              <a:t> </a:t>
            </a:r>
            <a:r>
              <a:rPr lang="ko-KR" altLang="en-US"/>
              <a:t>정수곱셈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/>
              <a:t>문제</a:t>
            </a:r>
            <a:r>
              <a:rPr lang="en-US" altLang="ko-KR"/>
              <a:t>: 2</a:t>
            </a:r>
            <a:r>
              <a:rPr lang="ko-KR" altLang="en-US"/>
              <a:t>개의 큰 정수 </a:t>
            </a:r>
            <a:r>
              <a:rPr lang="en-US" altLang="ko-KR" i="1"/>
              <a:t>u</a:t>
            </a:r>
            <a:r>
              <a:rPr lang="ko-KR" altLang="en-US"/>
              <a:t>와</a:t>
            </a:r>
            <a:r>
              <a:rPr lang="ko-KR" altLang="en-US" i="1"/>
              <a:t> </a:t>
            </a:r>
            <a:r>
              <a:rPr lang="en-US" altLang="ko-KR" i="1"/>
              <a:t>v</a:t>
            </a:r>
            <a:r>
              <a:rPr lang="ko-KR" altLang="en-US"/>
              <a:t>를 곱하라</a:t>
            </a:r>
            <a:endParaRPr lang="en-US" altLang="ko-KR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>
                <a:sym typeface="Symbol" panose="05050102010706020507" pitchFamily="18" charset="2"/>
              </a:rPr>
              <a:t>입력</a:t>
            </a:r>
            <a:r>
              <a:rPr lang="en-US" altLang="ko-KR">
                <a:sym typeface="Symbol" panose="05050102010706020507" pitchFamily="18" charset="2"/>
              </a:rPr>
              <a:t>: </a:t>
            </a:r>
            <a:r>
              <a:rPr lang="ko-KR" altLang="en-US"/>
              <a:t>큰 정수 </a:t>
            </a:r>
            <a:r>
              <a:rPr lang="en-US" altLang="ko-KR" i="1"/>
              <a:t>u</a:t>
            </a:r>
            <a:r>
              <a:rPr lang="ko-KR" altLang="en-US"/>
              <a:t>와</a:t>
            </a:r>
            <a:r>
              <a:rPr lang="ko-KR" altLang="en-US" i="1"/>
              <a:t> </a:t>
            </a:r>
            <a:r>
              <a:rPr lang="en-US" altLang="ko-KR" i="1"/>
              <a:t>v, </a:t>
            </a:r>
            <a:r>
              <a:rPr lang="ko-KR" altLang="en-US"/>
              <a:t>크기</a:t>
            </a:r>
            <a:r>
              <a:rPr lang="ko-KR" altLang="en-US" i="1"/>
              <a:t> </a:t>
            </a:r>
            <a:r>
              <a:rPr lang="en-US" altLang="ko-KR" i="1"/>
              <a:t>n</a:t>
            </a:r>
            <a:endParaRPr lang="en-US" altLang="ko-KR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>
                <a:sym typeface="Symbol" panose="05050102010706020507" pitchFamily="18" charset="2"/>
              </a:rPr>
              <a:t>출력</a:t>
            </a:r>
            <a:r>
              <a:rPr lang="en-US" altLang="ko-KR">
                <a:sym typeface="Symbol" panose="05050102010706020507" pitchFamily="18" charset="2"/>
              </a:rPr>
              <a:t>: prod(</a:t>
            </a:r>
            <a:r>
              <a:rPr lang="en-US" altLang="ko-KR" i="1">
                <a:sym typeface="Symbol" panose="05050102010706020507" pitchFamily="18" charset="2"/>
              </a:rPr>
              <a:t>u</a:t>
            </a:r>
            <a:r>
              <a:rPr lang="ko-KR" altLang="en-US">
                <a:sym typeface="Symbol" panose="05050102010706020507" pitchFamily="18" charset="2"/>
              </a:rPr>
              <a:t>와</a:t>
            </a:r>
            <a:r>
              <a:rPr lang="en-US" altLang="ko-KR">
                <a:sym typeface="Symbol" panose="05050102010706020507" pitchFamily="18" charset="2"/>
              </a:rPr>
              <a:t> </a:t>
            </a:r>
            <a:r>
              <a:rPr lang="en-US" altLang="ko-KR" i="1">
                <a:sym typeface="Symbol" panose="05050102010706020507" pitchFamily="18" charset="2"/>
              </a:rPr>
              <a:t>v</a:t>
            </a:r>
            <a:r>
              <a:rPr lang="ko-KR" altLang="en-US">
                <a:sym typeface="Symbol" panose="05050102010706020507" pitchFamily="18" charset="2"/>
              </a:rPr>
              <a:t>의 곱</a:t>
            </a:r>
            <a:r>
              <a:rPr lang="en-US" altLang="ko-KR"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>
              <a:sym typeface="Symbol" panose="05050102010706020507" pitchFamily="18" charset="2"/>
            </a:endParaRPr>
          </a:p>
        </p:txBody>
      </p:sp>
      <p:sp>
        <p:nvSpPr>
          <p:cNvPr id="86020" name="직사각형 7"/>
          <p:cNvSpPr>
            <a:spLocks noChangeArrowheads="1"/>
          </p:cNvSpPr>
          <p:nvPr/>
        </p:nvSpPr>
        <p:spPr bwMode="auto">
          <a:xfrm>
            <a:off x="857250" y="2000250"/>
            <a:ext cx="7500938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prod(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u,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v){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x, y, w, z;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n = maximum(u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, v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 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(u == 0 || v == 0)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else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&lt;= threshold)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일반적인 방법으로 구한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u × v 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m = ⎣n/2⎦;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x = u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y = u mod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w = v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z = v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prod(x, w) ×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2m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(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prod(x, z)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prod(w, y)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×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prod(y, z);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021" name="직사각형 8"/>
          <p:cNvSpPr>
            <a:spLocks noChangeArrowheads="1"/>
          </p:cNvSpPr>
          <p:nvPr/>
        </p:nvSpPr>
        <p:spPr bwMode="auto">
          <a:xfrm>
            <a:off x="714375" y="2000250"/>
            <a:ext cx="7715250" cy="42862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365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DBD7AA-7E9D-4404-A3EB-A36864416B0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15963"/>
            <a:ext cx="8839200" cy="5181600"/>
          </a:xfrm>
        </p:spPr>
        <p:txBody>
          <a:bodyPr/>
          <a:lstStyle/>
          <a:p>
            <a:pPr eaLnBrk="1" hangingPunct="1"/>
            <a:r>
              <a:rPr lang="en-US" altLang="ko-KR" sz="2000"/>
              <a:t>prod </a:t>
            </a:r>
            <a:r>
              <a:rPr lang="ko-KR" altLang="en-US" sz="2000"/>
              <a:t>최악의 경우 시간복잡도 분석</a:t>
            </a:r>
            <a:r>
              <a:rPr lang="en-US" altLang="ko-KR" sz="2000"/>
              <a:t>:</a:t>
            </a:r>
          </a:p>
          <a:p>
            <a:pPr lvl="1" eaLnBrk="1" hangingPunct="1"/>
            <a:r>
              <a:rPr lang="ko-KR" altLang="en-US" b="1"/>
              <a:t>단위연산</a:t>
            </a:r>
            <a:r>
              <a:rPr lang="en-US" altLang="ko-KR"/>
              <a:t>: </a:t>
            </a:r>
            <a:r>
              <a:rPr lang="ko-KR" altLang="en-US"/>
              <a:t>덧셈</a:t>
            </a:r>
            <a:r>
              <a:rPr lang="en-US" altLang="ko-KR"/>
              <a:t>, </a:t>
            </a:r>
            <a:r>
              <a:rPr lang="ko-KR" altLang="en-US"/>
              <a:t>뺄셈</a:t>
            </a:r>
            <a:r>
              <a:rPr lang="en-US" altLang="ko-KR"/>
              <a:t>, divide </a:t>
            </a:r>
            <a:r>
              <a:rPr lang="es-ES" altLang="ko-KR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altLang="ko-KR">
                <a:cs typeface="Courier New" panose="02070309020205020404" pitchFamily="49" charset="0"/>
              </a:rPr>
              <a:t>mod </a:t>
            </a:r>
            <a:r>
              <a:rPr lang="es-ES" altLang="ko-KR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altLang="ko-KR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/>
          </a:p>
          <a:p>
            <a:pPr lvl="1" eaLnBrk="1" hangingPunct="1"/>
            <a:r>
              <a:rPr lang="ko-KR" altLang="en-US" b="1"/>
              <a:t>입력크기</a:t>
            </a:r>
            <a:r>
              <a:rPr lang="en-US" altLang="ko-KR"/>
              <a:t>: </a:t>
            </a:r>
            <a:r>
              <a:rPr lang="ko-KR" altLang="en-US"/>
              <a:t>정수의 자리수</a:t>
            </a:r>
            <a:r>
              <a:rPr lang="en-US" altLang="ko-KR"/>
              <a:t>, </a:t>
            </a:r>
            <a:r>
              <a:rPr lang="en-US" altLang="ko-KR" i="1"/>
              <a:t>n</a:t>
            </a:r>
            <a:endParaRPr lang="en-US" altLang="ko-KR"/>
          </a:p>
          <a:p>
            <a:pPr lvl="1" eaLnBrk="1" hangingPunct="1"/>
            <a:r>
              <a:rPr lang="en-US" altLang="ko-KR" i="1"/>
              <a:t>n</a:t>
            </a:r>
            <a:r>
              <a:rPr lang="ko-KR" altLang="en-US"/>
              <a:t>이</a:t>
            </a:r>
            <a:r>
              <a:rPr lang="en-US" altLang="ko-KR"/>
              <a:t> 2</a:t>
            </a:r>
            <a:r>
              <a:rPr lang="ko-KR" altLang="en-US"/>
              <a:t>의 거듭제곱 형태라고 가정</a:t>
            </a:r>
            <a:endParaRPr lang="en-US" altLang="ko-KR"/>
          </a:p>
          <a:p>
            <a:pPr lvl="1" eaLnBrk="1" hangingPunct="1"/>
            <a:r>
              <a:rPr lang="ko-KR" altLang="en-US" sz="1800"/>
              <a:t>덧셈</a:t>
            </a:r>
            <a:r>
              <a:rPr lang="en-US" altLang="ko-KR" sz="1800"/>
              <a:t>, </a:t>
            </a:r>
            <a:r>
              <a:rPr lang="ko-KR" altLang="en-US"/>
              <a:t>뺄셈</a:t>
            </a:r>
            <a:r>
              <a:rPr lang="en-US" altLang="ko-KR"/>
              <a:t>, divide </a:t>
            </a:r>
            <a:r>
              <a:rPr lang="es-ES" altLang="ko-KR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altLang="ko-KR">
                <a:cs typeface="Courier New" panose="02070309020205020404" pitchFamily="49" charset="0"/>
              </a:rPr>
              <a:t>mod </a:t>
            </a:r>
            <a:r>
              <a:rPr lang="es-ES" altLang="ko-KR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altLang="ko-KR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에</a:t>
            </a:r>
            <a:r>
              <a:rPr lang="es-ES" altLang="ko-KR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있는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차시간 연산은 모두 </a:t>
            </a:r>
            <a:r>
              <a:rPr lang="en-US" altLang="ko-KR" i="1">
                <a:cs typeface="Courier New" panose="02070309020205020404" pitchFamily="49" charset="0"/>
              </a:rPr>
              <a:t>cn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으로 표시</a:t>
            </a:r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eaLnBrk="1" hangingPunct="1"/>
            <a:endParaRPr lang="ko-KR" altLang="en-US" sz="2000"/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971550" y="2924175"/>
          <a:ext cx="685006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수식" r:id="rId4" imgW="3784600" imgH="1092200" progId="Equation.3">
                  <p:embed/>
                </p:oleObj>
              </mc:Choice>
              <mc:Fallback>
                <p:oleObj name="수식" r:id="rId4" imgW="37846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6850063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모서리가 둥근 사각형 설명선 5"/>
          <p:cNvSpPr/>
          <p:nvPr/>
        </p:nvSpPr>
        <p:spPr bwMode="auto">
          <a:xfrm>
            <a:off x="2700338" y="5097463"/>
            <a:ext cx="2438400" cy="595312"/>
          </a:xfrm>
          <a:prstGeom prst="wedgeRoundRectCallout">
            <a:avLst>
              <a:gd name="adj1" fmla="val -60638"/>
              <a:gd name="adj2" fmla="val -8637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  <a:latin typeface="+mn-lt"/>
              </a:rPr>
              <a:t>Appendix Theorem B.5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  <a:latin typeface="+mn-lt"/>
              </a:rPr>
              <a:t>The Master Theorem</a:t>
            </a:r>
            <a:endParaRPr lang="ko-KR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7046" name="TextBox 2"/>
          <p:cNvSpPr txBox="1">
            <a:spLocks noChangeArrowheads="1"/>
          </p:cNvSpPr>
          <p:nvPr/>
        </p:nvSpPr>
        <p:spPr bwMode="auto">
          <a:xfrm>
            <a:off x="2411413" y="3660775"/>
            <a:ext cx="5546725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s=threshold</a:t>
            </a:r>
            <a:r>
              <a:rPr lang="ko-KR" altLang="en-US" sz="1400">
                <a:latin typeface="굴림" panose="020B0600000101010101" pitchFamily="50" charset="-127"/>
              </a:rPr>
              <a:t>보다 작거나 같은 문제크기</a:t>
            </a:r>
            <a:r>
              <a:rPr lang="en-US" altLang="ko-KR" sz="1400">
                <a:latin typeface="굴림" panose="020B0600000101010101" pitchFamily="50" charset="-127"/>
              </a:rPr>
              <a:t>. W(s)</a:t>
            </a:r>
            <a:r>
              <a:rPr lang="ko-KR" altLang="en-US" sz="1400">
                <a:latin typeface="굴림" panose="020B0600000101010101" pitchFamily="50" charset="-127"/>
              </a:rPr>
              <a:t>의 단위연산 횟수는 </a:t>
            </a:r>
            <a:r>
              <a:rPr lang="en-US" altLang="ko-KR" sz="1400">
                <a:latin typeface="굴림" panose="020B0600000101010101" pitchFamily="50" charset="-127"/>
              </a:rPr>
              <a:t>0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939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7C9CC3-2CA0-4E15-B386-AB194253D62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895350"/>
            <a:ext cx="8839200" cy="51816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/>
              <a:t>개선된 방법</a:t>
            </a:r>
            <a:r>
              <a:rPr lang="en-US" altLang="ko-KR" sz="2000" dirty="0"/>
              <a:t>:</a:t>
            </a:r>
          </a:p>
          <a:p>
            <a:pPr lvl="1" eaLnBrk="1" hangingPunct="1">
              <a:defRPr/>
            </a:pPr>
            <a:r>
              <a:rPr lang="ko-KR" altLang="en-US" dirty="0"/>
              <a:t>이전 방법에서는 </a:t>
            </a:r>
            <a:r>
              <a:rPr lang="en-US" altLang="ko-KR" i="1" dirty="0" err="1"/>
              <a:t>xw</a:t>
            </a:r>
            <a:r>
              <a:rPr lang="en-US" altLang="ko-KR" i="1" dirty="0"/>
              <a:t>, </a:t>
            </a:r>
            <a:r>
              <a:rPr lang="en-US" altLang="ko-KR" i="1" dirty="0" err="1"/>
              <a:t>xz+yw</a:t>
            </a:r>
            <a:r>
              <a:rPr lang="en-US" altLang="ko-KR" i="1" dirty="0"/>
              <a:t>, </a:t>
            </a:r>
            <a:r>
              <a:rPr lang="en-US" altLang="ko-KR" i="1" dirty="0" err="1"/>
              <a:t>yz</a:t>
            </a:r>
            <a:r>
              <a:rPr lang="ko-KR" altLang="en-US" dirty="0"/>
              <a:t>의 계산 필요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 4</a:t>
            </a:r>
            <a:r>
              <a:rPr lang="ko-KR" altLang="en-US" dirty="0"/>
              <a:t>회의 곱셈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/>
              <a:t>개선방법</a:t>
            </a:r>
            <a:r>
              <a:rPr lang="en-US" altLang="ko-KR"/>
              <a:t>: </a:t>
            </a:r>
            <a:r>
              <a:rPr lang="en-US" altLang="ko-KR" i="1"/>
              <a:t>r</a:t>
            </a:r>
            <a:r>
              <a:rPr lang="ko-KR" altLang="en-US"/>
              <a:t> 계산 추가</a:t>
            </a:r>
            <a:endParaRPr lang="en-US" altLang="ko-KR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b="1" dirty="0"/>
              <a:t>       </a:t>
            </a:r>
            <a:r>
              <a:rPr lang="en-US" altLang="ko-KR" b="1" i="1" dirty="0"/>
              <a:t>        </a:t>
            </a:r>
            <a:r>
              <a:rPr lang="en-US" altLang="ko-KR" i="1" dirty="0"/>
              <a:t>r = </a:t>
            </a:r>
            <a:r>
              <a:rPr lang="en-US" altLang="ko-KR" dirty="0"/>
              <a:t>(</a:t>
            </a:r>
            <a:r>
              <a:rPr lang="en-US" altLang="ko-KR" i="1" dirty="0" err="1"/>
              <a:t>x+y</a:t>
            </a:r>
            <a:r>
              <a:rPr lang="en-US" altLang="ko-KR" dirty="0"/>
              <a:t>)</a:t>
            </a:r>
            <a:r>
              <a:rPr lang="en-US" altLang="ko-KR" dirty="0">
                <a:sym typeface="Symbol" panose="05050102010706020507" pitchFamily="18" charset="2"/>
              </a:rPr>
              <a:t> </a:t>
            </a:r>
            <a:r>
              <a:rPr lang="en-US" altLang="ko-KR" dirty="0"/>
              <a:t>(</a:t>
            </a:r>
            <a:r>
              <a:rPr lang="en-US" altLang="ko-KR" i="1" dirty="0" err="1"/>
              <a:t>w+z</a:t>
            </a:r>
            <a:r>
              <a:rPr lang="en-US" altLang="ko-KR" dirty="0"/>
              <a:t>)</a:t>
            </a:r>
            <a:r>
              <a:rPr lang="en-US" altLang="ko-KR" i="1" dirty="0"/>
              <a:t>=</a:t>
            </a:r>
            <a:r>
              <a:rPr lang="en-US" altLang="ko-KR" i="1" dirty="0" err="1"/>
              <a:t>xw</a:t>
            </a:r>
            <a:r>
              <a:rPr lang="en-US" altLang="ko-KR" i="1" dirty="0"/>
              <a:t>+</a:t>
            </a:r>
            <a:r>
              <a:rPr lang="en-US" altLang="ko-KR" dirty="0"/>
              <a:t>(</a:t>
            </a:r>
            <a:r>
              <a:rPr lang="en-US" altLang="ko-KR" i="1" dirty="0" err="1"/>
              <a:t>xz+yw</a:t>
            </a:r>
            <a:r>
              <a:rPr lang="en-US" altLang="ko-KR" dirty="0"/>
              <a:t>)</a:t>
            </a:r>
            <a:r>
              <a:rPr lang="en-US" altLang="ko-KR" i="1" dirty="0"/>
              <a:t>+</a:t>
            </a:r>
            <a:r>
              <a:rPr lang="en-US" altLang="ko-KR" i="1" dirty="0" err="1"/>
              <a:t>yz</a:t>
            </a:r>
            <a:endParaRPr lang="en-US" altLang="ko-KR" i="1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i="1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i="1" dirty="0"/>
              <a:t>               </a:t>
            </a:r>
            <a:r>
              <a:rPr lang="en-US" altLang="ko-KR" i="1" dirty="0" err="1"/>
              <a:t>xz+yw</a:t>
            </a:r>
            <a:r>
              <a:rPr lang="en-US" altLang="ko-KR" i="1" dirty="0"/>
              <a:t> = r – </a:t>
            </a:r>
            <a:r>
              <a:rPr lang="en-US" altLang="ko-KR" i="1" dirty="0" err="1"/>
              <a:t>xw</a:t>
            </a:r>
            <a:r>
              <a:rPr lang="en-US" altLang="ko-KR" i="1" dirty="0"/>
              <a:t> – </a:t>
            </a:r>
            <a:r>
              <a:rPr lang="en-US" altLang="ko-KR" i="1" dirty="0" err="1"/>
              <a:t>yz</a:t>
            </a:r>
            <a:endParaRPr lang="en-US" altLang="ko-KR" i="1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i="1" dirty="0"/>
              <a:t>          </a:t>
            </a:r>
          </a:p>
          <a:p>
            <a:pPr lvl="1" indent="242888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(1)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계산 수행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242888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dirty="0">
                <a:latin typeface="굴림" panose="020B0600000101010101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계산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i="1" dirty="0" err="1"/>
              <a:t>xw</a:t>
            </a:r>
            <a:r>
              <a:rPr lang="en-US" altLang="ko-KR" i="1" dirty="0"/>
              <a:t>, </a:t>
            </a:r>
            <a:r>
              <a:rPr lang="en-US" altLang="ko-KR" i="1" dirty="0" err="1"/>
              <a:t>yz</a:t>
            </a:r>
            <a:r>
              <a:rPr lang="en-US" altLang="ko-KR" i="1" dirty="0"/>
              <a:t> </a:t>
            </a:r>
            <a:r>
              <a:rPr lang="ko-KR" altLang="en-US" dirty="0"/>
              <a:t>구함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242888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lang="en-US" altLang="ko-KR" i="1" dirty="0">
                <a:ea typeface="맑은 고딕" panose="020B0503020000020004" pitchFamily="50" charset="-127"/>
              </a:rPr>
              <a:t>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값에서 ②</a:t>
            </a:r>
            <a:r>
              <a:rPr lang="en-US" altLang="ko-KR" dirty="0">
                <a:latin typeface="굴림" panose="020B0600000101010101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③의 계산 결과를 빼줌</a:t>
            </a:r>
            <a:r>
              <a:rPr lang="ko-KR" altLang="en-US" dirty="0">
                <a:latin typeface="굴림" panose="020B0600000101010101" pitchFamily="50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</a:rPr>
              <a:t>: </a:t>
            </a:r>
            <a:r>
              <a:rPr lang="en-US" altLang="ko-KR" i="1" dirty="0" err="1"/>
              <a:t>xz+yw</a:t>
            </a:r>
            <a:r>
              <a:rPr lang="en-US" altLang="ko-KR" i="1" dirty="0"/>
              <a:t> </a:t>
            </a:r>
            <a:r>
              <a:rPr lang="ko-KR" altLang="en-US" dirty="0"/>
              <a:t>구함</a:t>
            </a:r>
            <a:endParaRPr lang="en-US" altLang="ko-KR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i="1" dirty="0"/>
              <a:t>    - </a:t>
            </a:r>
            <a:r>
              <a:rPr lang="ko-KR" altLang="en-US" dirty="0"/>
              <a:t>결과적으로</a:t>
            </a:r>
            <a:r>
              <a:rPr lang="ko-KR" altLang="en-US" i="1" dirty="0"/>
              <a:t> </a:t>
            </a:r>
            <a:r>
              <a:rPr lang="en-US" altLang="ko-KR" i="1" dirty="0" err="1"/>
              <a:t>xw</a:t>
            </a:r>
            <a:r>
              <a:rPr lang="en-US" altLang="ko-KR" i="1" dirty="0"/>
              <a:t>, </a:t>
            </a:r>
            <a:r>
              <a:rPr lang="en-US" altLang="ko-KR" i="1" dirty="0" err="1"/>
              <a:t>xz+yw</a:t>
            </a:r>
            <a:r>
              <a:rPr lang="en-US" altLang="ko-KR" i="1" dirty="0"/>
              <a:t>, </a:t>
            </a:r>
            <a:r>
              <a:rPr lang="en-US" altLang="ko-KR" i="1" dirty="0" err="1"/>
              <a:t>yz</a:t>
            </a:r>
            <a:r>
              <a:rPr lang="ko-KR" altLang="en-US" dirty="0"/>
              <a:t>을 계산하는데</a:t>
            </a:r>
            <a:r>
              <a:rPr lang="en-US" altLang="ko-KR" dirty="0"/>
              <a:t>, </a:t>
            </a:r>
            <a:r>
              <a:rPr lang="ko-KR" altLang="en-US" dirty="0"/>
              <a:t>덧셈</a:t>
            </a:r>
            <a:r>
              <a:rPr lang="en-US" altLang="ko-KR" dirty="0"/>
              <a:t>/</a:t>
            </a:r>
            <a:r>
              <a:rPr lang="ko-KR" altLang="en-US" dirty="0"/>
              <a:t>뺄셈의 회수는 증가지만</a:t>
            </a:r>
            <a:r>
              <a:rPr lang="en-US" altLang="ko-KR" dirty="0"/>
              <a:t>, </a:t>
            </a:r>
            <a:r>
              <a:rPr lang="ko-KR" altLang="en-US" dirty="0"/>
              <a:t>곱셈은 </a:t>
            </a:r>
            <a:r>
              <a:rPr lang="en-US" altLang="ko-KR" dirty="0"/>
              <a:t>3</a:t>
            </a:r>
            <a:r>
              <a:rPr lang="ko-KR" altLang="en-US" dirty="0"/>
              <a:t>회 필요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sz="2000" dirty="0"/>
          </a:p>
        </p:txBody>
      </p:sp>
      <p:sp>
        <p:nvSpPr>
          <p:cNvPr id="88068" name="타원 5"/>
          <p:cNvSpPr>
            <a:spLocks noChangeArrowheads="1"/>
          </p:cNvSpPr>
          <p:nvPr/>
        </p:nvSpPr>
        <p:spPr bwMode="auto">
          <a:xfrm>
            <a:off x="2679700" y="1962150"/>
            <a:ext cx="193675" cy="608013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8069" name="타원 6"/>
          <p:cNvSpPr>
            <a:spLocks noChangeArrowheads="1"/>
          </p:cNvSpPr>
          <p:nvPr/>
        </p:nvSpPr>
        <p:spPr bwMode="auto">
          <a:xfrm>
            <a:off x="2947988" y="2708275"/>
            <a:ext cx="428625" cy="511175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8070" name="타원 7"/>
          <p:cNvSpPr>
            <a:spLocks noChangeArrowheads="1"/>
          </p:cNvSpPr>
          <p:nvPr/>
        </p:nvSpPr>
        <p:spPr bwMode="auto">
          <a:xfrm>
            <a:off x="3519488" y="2708275"/>
            <a:ext cx="357187" cy="500063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8071" name="TextBox 1"/>
          <p:cNvSpPr txBox="1">
            <a:spLocks noChangeArrowheads="1"/>
          </p:cNvSpPr>
          <p:nvPr/>
        </p:nvSpPr>
        <p:spPr bwMode="auto">
          <a:xfrm>
            <a:off x="3014663" y="2401888"/>
            <a:ext cx="3635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88072" name="TextBox 2"/>
          <p:cNvSpPr txBox="1">
            <a:spLocks noChangeArrowheads="1"/>
          </p:cNvSpPr>
          <p:nvPr/>
        </p:nvSpPr>
        <p:spPr bwMode="auto">
          <a:xfrm>
            <a:off x="2381250" y="2347913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88073" name="TextBox 9"/>
          <p:cNvSpPr txBox="1">
            <a:spLocks noChangeArrowheads="1"/>
          </p:cNvSpPr>
          <p:nvPr/>
        </p:nvSpPr>
        <p:spPr bwMode="auto">
          <a:xfrm>
            <a:off x="3544888" y="2416175"/>
            <a:ext cx="36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59375" y="2940050"/>
            <a:ext cx="3455988" cy="5365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0" rIns="0">
            <a:spAutoFit/>
          </a:bodyPr>
          <a:lstStyle/>
          <a:p>
            <a:pPr lvl="1" indent="-3651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indent="-3651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xw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xz+wy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endParaRPr lang="en-US" altLang="ko-K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075" name="직선 화살표 연결선 4"/>
          <p:cNvCxnSpPr>
            <a:cxnSpLocks noChangeShapeType="1"/>
          </p:cNvCxnSpPr>
          <p:nvPr/>
        </p:nvCxnSpPr>
        <p:spPr bwMode="auto">
          <a:xfrm flipV="1">
            <a:off x="4633913" y="3429000"/>
            <a:ext cx="1233487" cy="64770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6" name="직선 화살표 연결선 13"/>
          <p:cNvCxnSpPr>
            <a:cxnSpLocks noChangeShapeType="1"/>
          </p:cNvCxnSpPr>
          <p:nvPr/>
        </p:nvCxnSpPr>
        <p:spPr bwMode="auto">
          <a:xfrm flipV="1">
            <a:off x="4633913" y="3452813"/>
            <a:ext cx="3538537" cy="650875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7" name="직선 화살표 연결선 16"/>
          <p:cNvCxnSpPr>
            <a:cxnSpLocks noChangeShapeType="1"/>
          </p:cNvCxnSpPr>
          <p:nvPr/>
        </p:nvCxnSpPr>
        <p:spPr bwMode="auto">
          <a:xfrm flipV="1">
            <a:off x="6624638" y="3486150"/>
            <a:ext cx="477837" cy="75565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98387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AA1D3A-608E-48E2-9BD8-AB5331EA3C5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00063"/>
            <a:ext cx="8991600" cy="1500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/>
              <a:t>큰</a:t>
            </a:r>
            <a:r>
              <a:rPr lang="en-US" altLang="ko-KR"/>
              <a:t> </a:t>
            </a:r>
            <a:r>
              <a:rPr lang="ko-KR" altLang="en-US"/>
              <a:t>정수곱셈</a:t>
            </a:r>
            <a:r>
              <a:rPr lang="en-US" altLang="ko-KR"/>
              <a:t>2</a:t>
            </a:r>
            <a:endParaRPr lang="ko-KR" altLang="en-US"/>
          </a:p>
          <a:p>
            <a:pPr lvl="1" eaLnBrk="1" hangingPunct="1">
              <a:lnSpc>
                <a:spcPct val="90000"/>
              </a:lnSpc>
            </a:pPr>
            <a:r>
              <a:rPr lang="ko-KR" altLang="en-US" b="1"/>
              <a:t>문제</a:t>
            </a:r>
            <a:r>
              <a:rPr lang="en-US" altLang="ko-KR"/>
              <a:t>: 2</a:t>
            </a:r>
            <a:r>
              <a:rPr lang="ko-KR" altLang="en-US"/>
              <a:t>개의 큰 정수 </a:t>
            </a:r>
            <a:r>
              <a:rPr lang="en-US" altLang="ko-KR" i="1"/>
              <a:t>u</a:t>
            </a:r>
            <a:r>
              <a:rPr lang="ko-KR" altLang="en-US"/>
              <a:t>와</a:t>
            </a:r>
            <a:r>
              <a:rPr lang="ko-KR" altLang="en-US" i="1"/>
              <a:t> </a:t>
            </a:r>
            <a:r>
              <a:rPr lang="en-US" altLang="ko-KR" i="1"/>
              <a:t>v</a:t>
            </a:r>
            <a:r>
              <a:rPr lang="ko-KR" altLang="en-US"/>
              <a:t>를 곱하라</a:t>
            </a:r>
            <a:endParaRPr lang="en-US" altLang="ko-KR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>
                <a:sym typeface="Symbol" panose="05050102010706020507" pitchFamily="18" charset="2"/>
              </a:rPr>
              <a:t>입력</a:t>
            </a:r>
            <a:r>
              <a:rPr lang="en-US" altLang="ko-KR">
                <a:sym typeface="Symbol" panose="05050102010706020507" pitchFamily="18" charset="2"/>
              </a:rPr>
              <a:t>: </a:t>
            </a:r>
            <a:r>
              <a:rPr lang="ko-KR" altLang="en-US"/>
              <a:t>큰 정수 </a:t>
            </a:r>
            <a:r>
              <a:rPr lang="en-US" altLang="ko-KR" i="1"/>
              <a:t>u</a:t>
            </a:r>
            <a:r>
              <a:rPr lang="ko-KR" altLang="en-US"/>
              <a:t>와</a:t>
            </a:r>
            <a:r>
              <a:rPr lang="ko-KR" altLang="en-US" i="1"/>
              <a:t> </a:t>
            </a:r>
            <a:r>
              <a:rPr lang="en-US" altLang="ko-KR" i="1"/>
              <a:t>v, </a:t>
            </a:r>
            <a:r>
              <a:rPr lang="ko-KR" altLang="en-US"/>
              <a:t>크기</a:t>
            </a:r>
            <a:r>
              <a:rPr lang="ko-KR" altLang="en-US" i="1"/>
              <a:t> </a:t>
            </a:r>
            <a:r>
              <a:rPr lang="en-US" altLang="ko-KR" i="1"/>
              <a:t>n</a:t>
            </a:r>
            <a:endParaRPr lang="en-US" altLang="ko-KR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>
                <a:sym typeface="Symbol" panose="05050102010706020507" pitchFamily="18" charset="2"/>
              </a:rPr>
              <a:t>출력</a:t>
            </a:r>
            <a:r>
              <a:rPr lang="en-US" altLang="ko-KR">
                <a:sym typeface="Symbol" panose="05050102010706020507" pitchFamily="18" charset="2"/>
              </a:rPr>
              <a:t>: prod2(</a:t>
            </a:r>
            <a:r>
              <a:rPr lang="en-US" altLang="ko-KR" i="1">
                <a:sym typeface="Symbol" panose="05050102010706020507" pitchFamily="18" charset="2"/>
              </a:rPr>
              <a:t>u</a:t>
            </a:r>
            <a:r>
              <a:rPr lang="ko-KR" altLang="en-US">
                <a:sym typeface="Symbol" panose="05050102010706020507" pitchFamily="18" charset="2"/>
              </a:rPr>
              <a:t>와</a:t>
            </a:r>
            <a:r>
              <a:rPr lang="en-US" altLang="ko-KR">
                <a:sym typeface="Symbol" panose="05050102010706020507" pitchFamily="18" charset="2"/>
              </a:rPr>
              <a:t> </a:t>
            </a:r>
            <a:r>
              <a:rPr lang="en-US" altLang="ko-KR" i="1">
                <a:sym typeface="Symbol" panose="05050102010706020507" pitchFamily="18" charset="2"/>
              </a:rPr>
              <a:t>v</a:t>
            </a:r>
            <a:r>
              <a:rPr lang="ko-KR" altLang="en-US">
                <a:sym typeface="Symbol" panose="05050102010706020507" pitchFamily="18" charset="2"/>
              </a:rPr>
              <a:t>의 곱</a:t>
            </a:r>
            <a:r>
              <a:rPr lang="en-US" altLang="ko-KR"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>
              <a:sym typeface="Symbol" panose="05050102010706020507" pitchFamily="18" charset="2"/>
            </a:endParaRPr>
          </a:p>
        </p:txBody>
      </p:sp>
      <p:sp>
        <p:nvSpPr>
          <p:cNvPr id="89092" name="직사각형 7"/>
          <p:cNvSpPr>
            <a:spLocks noChangeArrowheads="1"/>
          </p:cNvSpPr>
          <p:nvPr/>
        </p:nvSpPr>
        <p:spPr bwMode="auto">
          <a:xfrm>
            <a:off x="857250" y="2000250"/>
            <a:ext cx="750093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prod2(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u,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v){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x, y, w, z, r, p, 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n = maximum(u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, v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 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(u == 0 || v == 0)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else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&lt;= threshold)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일반적인 방법으로 구한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u × v 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m = ⎣n/2⎦;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x = u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y = u mod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w = v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z = v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r = prod2(x+y,w+z);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p = prod2(x, w);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q = prod2(y, z);</a:t>
            </a:r>
            <a:endParaRPr lang="pl-PL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2m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(r–p-q)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093" name="직사각형 8"/>
          <p:cNvSpPr>
            <a:spLocks noChangeArrowheads="1"/>
          </p:cNvSpPr>
          <p:nvPr/>
        </p:nvSpPr>
        <p:spPr bwMode="auto">
          <a:xfrm>
            <a:off x="714375" y="2000250"/>
            <a:ext cx="7572375" cy="457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499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6693FF-FD49-4B09-A438-E07451F1A39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928688"/>
            <a:ext cx="8839200" cy="5181600"/>
          </a:xfrm>
        </p:spPr>
        <p:txBody>
          <a:bodyPr/>
          <a:lstStyle/>
          <a:p>
            <a:pPr eaLnBrk="1" hangingPunct="1"/>
            <a:r>
              <a:rPr lang="en-US" altLang="ko-KR" sz="2000"/>
              <a:t>prod2 </a:t>
            </a:r>
            <a:r>
              <a:rPr lang="ko-KR" altLang="en-US" sz="2000"/>
              <a:t>최악의 경우 시간복잡도 분석</a:t>
            </a:r>
            <a:r>
              <a:rPr lang="en-US" altLang="ko-KR" sz="200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/>
              <a:t>                                                           </a:t>
            </a:r>
          </a:p>
          <a:p>
            <a:pPr lvl="1" eaLnBrk="1" hangingPunct="1"/>
            <a:r>
              <a:rPr lang="en-US" altLang="ko-KR"/>
              <a:t>prod2(</a:t>
            </a:r>
            <a:r>
              <a:rPr lang="en-US" altLang="ko-KR" i="1"/>
              <a:t>x+y</a:t>
            </a:r>
            <a:r>
              <a:rPr lang="en-US" altLang="ko-KR"/>
              <a:t>, </a:t>
            </a:r>
            <a:r>
              <a:rPr lang="en-US" altLang="ko-KR" i="1"/>
              <a:t>w+z</a:t>
            </a:r>
            <a:r>
              <a:rPr lang="en-US" altLang="ko-KR"/>
              <a:t>)    </a:t>
            </a:r>
            <a:r>
              <a:rPr lang="en-US" altLang="ko-KR" i="1"/>
              <a:t>n</a:t>
            </a:r>
            <a:r>
              <a:rPr lang="en-US" altLang="ko-KR"/>
              <a:t>/2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≤</a:t>
            </a:r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ko-KR" altLang="en-US"/>
              <a:t>입력크기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≤</a:t>
            </a:r>
            <a:r>
              <a:rPr lang="en-US" altLang="ko-KR"/>
              <a:t> </a:t>
            </a:r>
            <a:r>
              <a:rPr lang="en-US" altLang="ko-KR" i="1"/>
              <a:t>n</a:t>
            </a:r>
            <a:r>
              <a:rPr lang="en-US" altLang="ko-KR"/>
              <a:t>/2+1</a:t>
            </a:r>
          </a:p>
          <a:p>
            <a:pPr lvl="1" eaLnBrk="1" hangingPunct="1"/>
            <a:r>
              <a:rPr lang="en-US" altLang="ko-KR"/>
              <a:t>prod2(</a:t>
            </a:r>
            <a:r>
              <a:rPr lang="en-US" altLang="ko-KR" i="1"/>
              <a:t>x, w</a:t>
            </a:r>
            <a:r>
              <a:rPr lang="en-US" altLang="ko-KR"/>
              <a:t>)                       </a:t>
            </a:r>
            <a:r>
              <a:rPr lang="en-US" altLang="ko-KR" i="1"/>
              <a:t>n</a:t>
            </a:r>
            <a:r>
              <a:rPr lang="en-US" altLang="ko-KR"/>
              <a:t>/2 </a:t>
            </a:r>
          </a:p>
          <a:p>
            <a:pPr lvl="1" eaLnBrk="1" hangingPunct="1"/>
            <a:r>
              <a:rPr lang="en-US" altLang="ko-KR"/>
              <a:t>prod2(</a:t>
            </a:r>
            <a:r>
              <a:rPr lang="en-US" altLang="ko-KR" i="1"/>
              <a:t>y,z</a:t>
            </a:r>
            <a:r>
              <a:rPr lang="en-US" altLang="ko-KR"/>
              <a:t>)                         </a:t>
            </a:r>
            <a:r>
              <a:rPr lang="en-US" altLang="ko-KR" i="1"/>
              <a:t>n</a:t>
            </a:r>
            <a:r>
              <a:rPr lang="en-US" altLang="ko-KR"/>
              <a:t>/2 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eaLnBrk="1" hangingPunct="1"/>
            <a:endParaRPr lang="ko-KR" altLang="en-US" sz="2000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614363" y="3286125"/>
          <a:ext cx="7119937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4" imgW="4787900" imgH="1092200" progId="Equation.3">
                  <p:embed/>
                </p:oleObj>
              </mc:Choice>
              <mc:Fallback>
                <p:oleObj name="Equation" r:id="rId4" imgW="47879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3286125"/>
                        <a:ext cx="7119937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9283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126CBD-580E-4807-B9A9-063A0A6510FD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79712" y="1052736"/>
            <a:ext cx="5859412" cy="39703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prod2(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a=1234567812345678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b=2345678923456789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print(prod2(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print(a*b)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5825" y="404664"/>
            <a:ext cx="343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실습프로그램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큰 정수 곱셈</a:t>
            </a:r>
          </a:p>
        </p:txBody>
      </p:sp>
    </p:spTree>
    <p:extLst>
      <p:ext uri="{BB962C8B-B14F-4D97-AF65-F5344CB8AC3E}">
        <p14:creationId xmlns:p14="http://schemas.microsoft.com/office/powerpoint/2010/main" val="414812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500688"/>
            <a:ext cx="8229600" cy="62547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dirty="0"/>
              <a:t>그림 </a:t>
            </a:r>
            <a:r>
              <a:rPr lang="en-US" altLang="ko-KR" dirty="0"/>
              <a:t>2.3   </a:t>
            </a:r>
            <a:r>
              <a:rPr lang="ko-KR" altLang="en-US" dirty="0" err="1"/>
              <a:t>빠른정렬</a:t>
            </a:r>
            <a:r>
              <a:rPr lang="ko-KR" altLang="en-US" dirty="0"/>
              <a:t> 알고리즘의 수행절차</a:t>
            </a:r>
            <a:r>
              <a:rPr lang="en-US" altLang="ko-KR" dirty="0"/>
              <a:t>. </a:t>
            </a:r>
            <a:r>
              <a:rPr lang="ko-KR" altLang="en-US" dirty="0"/>
              <a:t>부분배열은 네모로 둘러싸여 있는 데 반해</a:t>
            </a:r>
            <a:r>
              <a:rPr lang="en-US" altLang="ko-KR" dirty="0"/>
              <a:t>, </a:t>
            </a:r>
            <a:r>
              <a:rPr lang="ko-KR" altLang="en-US" dirty="0"/>
              <a:t>기준 아이템은 그렇지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8915" name="그림 3" descr="02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571500"/>
            <a:ext cx="6215062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160220-64FE-4CA4-8AFB-8574765246D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ACF797-BA82-407F-BB67-654848D8082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/>
              <a:t>빠른정렬 알고리즘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</p:spPr>
        <p:txBody>
          <a:bodyPr/>
          <a:lstStyle/>
          <a:p>
            <a:pPr eaLnBrk="1" hangingPunct="1"/>
            <a:r>
              <a:rPr lang="ko-KR" altLang="en-US" sz="2000"/>
              <a:t>문제</a:t>
            </a:r>
            <a:r>
              <a:rPr lang="en-US" altLang="ko-KR" sz="2000"/>
              <a:t>: </a:t>
            </a:r>
            <a:r>
              <a:rPr lang="en-US" altLang="ko-KR" sz="2000" i="1"/>
              <a:t>n</a:t>
            </a:r>
            <a:r>
              <a:rPr lang="ko-KR" altLang="en-US" sz="2000"/>
              <a:t>개의 정수를 비내림차순으로 정렬</a:t>
            </a:r>
          </a:p>
          <a:p>
            <a:pPr eaLnBrk="1" hangingPunct="1"/>
            <a:r>
              <a:rPr lang="ko-KR" altLang="en-US" sz="2000"/>
              <a:t>입력</a:t>
            </a:r>
            <a:r>
              <a:rPr lang="en-US" altLang="ko-KR" sz="2000"/>
              <a:t>: </a:t>
            </a:r>
            <a:r>
              <a:rPr lang="ko-KR" altLang="en-US" sz="2000"/>
              <a:t>정수 </a:t>
            </a:r>
            <a:r>
              <a:rPr lang="en-US" altLang="ko-KR" sz="2000" i="1"/>
              <a:t>n</a:t>
            </a:r>
            <a:r>
              <a:rPr lang="en-US" altLang="ko-KR" sz="2000"/>
              <a:t> &gt; 0, </a:t>
            </a:r>
            <a:r>
              <a:rPr lang="ko-KR" altLang="en-US" sz="2000"/>
              <a:t>크기가 </a:t>
            </a:r>
            <a:r>
              <a:rPr lang="en-US" altLang="ko-KR" sz="2000" i="1"/>
              <a:t>n</a:t>
            </a:r>
            <a:r>
              <a:rPr lang="ko-KR" altLang="en-US" sz="2000"/>
              <a:t>인 배열 </a:t>
            </a:r>
            <a:r>
              <a:rPr lang="en-US" altLang="ko-KR" sz="2000"/>
              <a:t>S[1..</a:t>
            </a:r>
            <a:r>
              <a:rPr lang="en-US" altLang="ko-KR" sz="2000" i="1"/>
              <a:t>n</a:t>
            </a:r>
            <a:r>
              <a:rPr lang="en-US" altLang="ko-KR" sz="2000"/>
              <a:t>]</a:t>
            </a:r>
          </a:p>
          <a:p>
            <a:pPr eaLnBrk="1" hangingPunct="1"/>
            <a:r>
              <a:rPr lang="ko-KR" altLang="en-US" sz="2000"/>
              <a:t>출력</a:t>
            </a:r>
            <a:r>
              <a:rPr lang="en-US" altLang="ko-KR" sz="2000"/>
              <a:t>: </a:t>
            </a:r>
            <a:r>
              <a:rPr lang="ko-KR" altLang="en-US" sz="2000"/>
              <a:t>비내림차순으로 정렬된 배열 </a:t>
            </a:r>
            <a:r>
              <a:rPr lang="en-US" altLang="ko-KR" sz="2000"/>
              <a:t>S[1..</a:t>
            </a:r>
            <a:r>
              <a:rPr lang="en-US" altLang="ko-KR" sz="2000" i="1"/>
              <a:t>n</a:t>
            </a:r>
            <a:r>
              <a:rPr lang="en-US" altLang="ko-KR" sz="2000"/>
              <a:t>]</a:t>
            </a:r>
          </a:p>
          <a:p>
            <a:pPr eaLnBrk="1" hangingPunct="1"/>
            <a:r>
              <a:rPr lang="ko-KR" altLang="en-US" sz="2000"/>
              <a:t>알고리즘</a:t>
            </a:r>
            <a:r>
              <a:rPr lang="en-US" altLang="ko-KR" sz="2000"/>
              <a:t>:</a:t>
            </a:r>
          </a:p>
          <a:p>
            <a:pPr eaLnBrk="1" hangingPunct="1"/>
            <a:endParaRPr lang="en-US" altLang="ko-KR" sz="200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quicksort 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low,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pivotpoint;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(high &gt; low)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	     partition(low,high,pivotpoint);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	     quicksort(low,pivotpoint-1);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	     quicksort(pivotpoint+1,high);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0965" name="직사각형 5"/>
          <p:cNvSpPr>
            <a:spLocks noChangeArrowheads="1"/>
          </p:cNvSpPr>
          <p:nvPr/>
        </p:nvSpPr>
        <p:spPr bwMode="auto">
          <a:xfrm>
            <a:off x="500063" y="2571750"/>
            <a:ext cx="8001000" cy="26431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FF0D98-AFAA-4EB3-8FF9-A4AFE7B68E8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/>
              <a:t>분할 알고리즘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54050"/>
            <a:ext cx="8839200" cy="567055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1800" dirty="0"/>
              <a:t>문제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빠른정렬을</a:t>
            </a:r>
            <a:r>
              <a:rPr lang="ko-KR" altLang="en-US" sz="1800" dirty="0"/>
              <a:t> 하기 위해서 배열 </a:t>
            </a:r>
            <a:r>
              <a:rPr lang="en-US" altLang="ko-KR" sz="1800" dirty="0"/>
              <a:t>S</a:t>
            </a:r>
            <a:r>
              <a:rPr lang="ko-KR" altLang="en-US" sz="1800" dirty="0"/>
              <a:t>를 둘로 나눈다</a:t>
            </a:r>
            <a:r>
              <a:rPr lang="en-US" altLang="ko-KR" sz="1800" dirty="0"/>
              <a:t>.</a:t>
            </a:r>
          </a:p>
          <a:p>
            <a:pPr eaLnBrk="1" hangingPunct="1">
              <a:defRPr/>
            </a:pPr>
            <a:r>
              <a:rPr lang="ko-KR" altLang="en-US" sz="1800" dirty="0"/>
              <a:t>입력</a:t>
            </a:r>
            <a:r>
              <a:rPr lang="en-US" altLang="ko-KR" sz="1800" dirty="0"/>
              <a:t>: (1) </a:t>
            </a:r>
            <a:r>
              <a:rPr lang="ko-KR" altLang="en-US" sz="1800" dirty="0"/>
              <a:t>첨자 </a:t>
            </a:r>
            <a:r>
              <a:rPr lang="en-US" altLang="ko-KR" sz="1800" dirty="0"/>
              <a:t>low, high (2) S</a:t>
            </a:r>
            <a:r>
              <a:rPr lang="ko-KR" altLang="en-US" sz="1800" dirty="0"/>
              <a:t>의 부분배열 </a:t>
            </a:r>
            <a:r>
              <a:rPr lang="en-US" altLang="ko-KR" sz="1800" dirty="0"/>
              <a:t>(</a:t>
            </a:r>
            <a:r>
              <a:rPr lang="ko-KR" altLang="en-US" sz="1800" dirty="0"/>
              <a:t>첨자는  </a:t>
            </a:r>
            <a:r>
              <a:rPr lang="en-US" altLang="ko-KR" sz="1800" dirty="0"/>
              <a:t>low</a:t>
            </a:r>
            <a:r>
              <a:rPr lang="ko-KR" altLang="en-US" sz="1800" dirty="0"/>
              <a:t>에서 </a:t>
            </a:r>
            <a:r>
              <a:rPr lang="en-US" altLang="ko-KR" sz="1800" dirty="0"/>
              <a:t>high)</a:t>
            </a:r>
            <a:endParaRPr lang="ko-KR" altLang="en-US" sz="1800" dirty="0"/>
          </a:p>
          <a:p>
            <a:pPr eaLnBrk="1" hangingPunct="1">
              <a:defRPr/>
            </a:pPr>
            <a:r>
              <a:rPr lang="ko-KR" altLang="en-US" sz="1800" dirty="0"/>
              <a:t>출력</a:t>
            </a:r>
            <a:r>
              <a:rPr lang="en-US" altLang="ko-KR" sz="1800" dirty="0"/>
              <a:t>: </a:t>
            </a:r>
            <a:r>
              <a:rPr lang="ko-KR" altLang="en-US" sz="1800" dirty="0"/>
              <a:t>첨자 </a:t>
            </a:r>
            <a:r>
              <a:rPr lang="en-US" altLang="ko-KR" sz="1800" dirty="0"/>
              <a:t>low</a:t>
            </a:r>
            <a:r>
              <a:rPr lang="ko-KR" altLang="en-US" sz="1800" dirty="0"/>
              <a:t>에서 </a:t>
            </a:r>
            <a:r>
              <a:rPr lang="en-US" altLang="ko-KR" sz="1800" dirty="0"/>
              <a:t>high</a:t>
            </a:r>
            <a:r>
              <a:rPr lang="ko-KR" altLang="en-US" sz="1800" dirty="0"/>
              <a:t>까지의 </a:t>
            </a:r>
            <a:r>
              <a:rPr lang="en-US" altLang="ko-KR" sz="1800" dirty="0"/>
              <a:t>S</a:t>
            </a:r>
            <a:r>
              <a:rPr lang="ko-KR" altLang="en-US" sz="1800" dirty="0"/>
              <a:t>의 부분배열의 기준점</a:t>
            </a:r>
            <a:r>
              <a:rPr lang="en-US" altLang="ko-KR" sz="1800" dirty="0"/>
              <a:t>(pivot point), </a:t>
            </a:r>
            <a:r>
              <a:rPr lang="en-US" altLang="ko-KR" sz="1800" dirty="0" err="1"/>
              <a:t>pivotpoint</a:t>
            </a:r>
            <a:endParaRPr lang="en-US" altLang="ko-KR" sz="1800" dirty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partition (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high,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= S[low];	</a:t>
            </a:r>
            <a:r>
              <a:rPr lang="en-US" altLang="ko-KR" sz="1600" dirty="0">
                <a:latin typeface="+mn-ea"/>
                <a:cs typeface="Courier New" pitchFamily="49" charset="0"/>
              </a:rPr>
              <a:t>//</a:t>
            </a:r>
            <a:r>
              <a:rPr lang="en-US" altLang="ko-KR" sz="1600" dirty="0" err="1">
                <a:latin typeface="+mn-ea"/>
                <a:cs typeface="Courier New" pitchFamily="49" charset="0"/>
              </a:rPr>
              <a:t>pivotitem</a:t>
            </a:r>
            <a:r>
              <a:rPr lang="ko-KR" altLang="en-US" sz="1600" dirty="0">
                <a:latin typeface="+mn-ea"/>
                <a:cs typeface="Courier New" pitchFamily="49" charset="0"/>
              </a:rPr>
              <a:t>으로 </a:t>
            </a:r>
            <a:r>
              <a:rPr lang="ko-KR" altLang="en-US" sz="1600" dirty="0" err="1">
                <a:latin typeface="+mn-ea"/>
                <a:cs typeface="Courier New" pitchFamily="49" charset="0"/>
              </a:rPr>
              <a:t>첫번째</a:t>
            </a:r>
            <a:r>
              <a:rPr lang="ko-KR" altLang="en-US" sz="1600" dirty="0">
                <a:latin typeface="+mn-ea"/>
                <a:cs typeface="Courier New" pitchFamily="49" charset="0"/>
              </a:rPr>
              <a:t> 항목을 고른다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j = low;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= low + 1;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&lt;= high;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      if (S[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	j++;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	exchange S[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] and S[j];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      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= j;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exchange S[low] and S[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];</a:t>
            </a:r>
            <a:r>
              <a:rPr lang="en-US" altLang="ko-KR" sz="1600" dirty="0">
                <a:latin typeface="+mn-ea"/>
                <a:cs typeface="Courier New" pitchFamily="49" charset="0"/>
              </a:rPr>
              <a:t>// </a:t>
            </a:r>
            <a:r>
              <a:rPr lang="en-US" altLang="ko-KR" sz="1600" dirty="0" err="1">
                <a:latin typeface="+mn-ea"/>
                <a:cs typeface="Courier New" pitchFamily="49" charset="0"/>
              </a:rPr>
              <a:t>pivotitem</a:t>
            </a:r>
            <a:r>
              <a:rPr lang="en-US" altLang="ko-KR" sz="1600" dirty="0">
                <a:latin typeface="+mn-ea"/>
                <a:cs typeface="Courier New" pitchFamily="49" charset="0"/>
              </a:rPr>
              <a:t> </a:t>
            </a:r>
            <a:r>
              <a:rPr lang="ko-KR" altLang="en-US" sz="1600" dirty="0">
                <a:latin typeface="+mn-ea"/>
                <a:cs typeface="Courier New" pitchFamily="49" charset="0"/>
              </a:rPr>
              <a:t>값을 </a:t>
            </a:r>
            <a:r>
              <a:rPr lang="en-US" altLang="ko-KR" sz="1600" dirty="0" err="1">
                <a:latin typeface="+mn-ea"/>
                <a:cs typeface="Courier New" pitchFamily="49" charset="0"/>
              </a:rPr>
              <a:t>pivotpoint</a:t>
            </a:r>
            <a:r>
              <a:rPr lang="ko-KR" altLang="en-US" sz="1600" dirty="0">
                <a:latin typeface="+mn-ea"/>
                <a:cs typeface="Courier New" pitchFamily="49" charset="0"/>
              </a:rPr>
              <a:t>에 넣는다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989" name="직사각형 5"/>
          <p:cNvSpPr>
            <a:spLocks noChangeArrowheads="1"/>
          </p:cNvSpPr>
          <p:nvPr/>
        </p:nvSpPr>
        <p:spPr bwMode="auto">
          <a:xfrm>
            <a:off x="285750" y="1928813"/>
            <a:ext cx="8643938" cy="38576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714375" y="5857875"/>
            <a:ext cx="4756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j: pivotitem </a:t>
            </a:r>
            <a:r>
              <a:rPr lang="ko-KR" altLang="en-US" sz="1400">
                <a:latin typeface="굴림" panose="020B0600000101010101" pitchFamily="50" charset="-127"/>
              </a:rPr>
              <a:t>보다 작은 그룹의 제일 우측끝 데이터의 위치</a:t>
            </a:r>
          </a:p>
        </p:txBody>
      </p:sp>
      <p:sp>
        <p:nvSpPr>
          <p:cNvPr id="41991" name="TextBox 1"/>
          <p:cNvSpPr txBox="1">
            <a:spLocks noChangeArrowheads="1"/>
          </p:cNvSpPr>
          <p:nvPr/>
        </p:nvSpPr>
        <p:spPr bwMode="auto">
          <a:xfrm>
            <a:off x="900113" y="645318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- not stable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2"/>
          <p:cNvSpPr>
            <a:spLocks noGrp="1"/>
          </p:cNvSpPr>
          <p:nvPr>
            <p:ph idx="1"/>
          </p:nvPr>
        </p:nvSpPr>
        <p:spPr>
          <a:xfrm>
            <a:off x="223838" y="4541838"/>
            <a:ext cx="4073525" cy="569912"/>
          </a:xfrm>
        </p:spPr>
        <p:txBody>
          <a:bodyPr/>
          <a:lstStyle/>
          <a:p>
            <a:r>
              <a:rPr lang="ko-KR" altLang="en-US" sz="2000"/>
              <a:t>표 </a:t>
            </a:r>
            <a:r>
              <a:rPr lang="en-US" altLang="ko-KR" sz="2000"/>
              <a:t>2.2     partition </a:t>
            </a:r>
            <a:r>
              <a:rPr lang="ko-KR" altLang="en-US" sz="2000"/>
              <a:t>프로시저의 예</a:t>
            </a: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7491412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45B81E-A7FA-4528-BE8B-440769A67AB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" name="원호 1"/>
          <p:cNvSpPr/>
          <p:nvPr/>
        </p:nvSpPr>
        <p:spPr bwMode="auto">
          <a:xfrm>
            <a:off x="1531938" y="3044825"/>
            <a:ext cx="1620837" cy="792163"/>
          </a:xfrm>
          <a:prstGeom prst="arc">
            <a:avLst>
              <a:gd name="adj1" fmla="val 11207904"/>
              <a:gd name="adj2" fmla="val 0"/>
            </a:avLst>
          </a:prstGeom>
          <a:noFill/>
          <a:ln w="1587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3" name="모서리가 둥근 사각형 설명선 2"/>
          <p:cNvSpPr/>
          <p:nvPr/>
        </p:nvSpPr>
        <p:spPr bwMode="auto">
          <a:xfrm>
            <a:off x="4340225" y="4584700"/>
            <a:ext cx="792163" cy="576263"/>
          </a:xfrm>
          <a:prstGeom prst="wedgeRoundRectCallout">
            <a:avLst>
              <a:gd name="adj1" fmla="val -168433"/>
              <a:gd name="adj2" fmla="val -238335"/>
              <a:gd name="adj3" fmla="val 16667"/>
            </a:avLst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pivot point</a:t>
            </a:r>
            <a:endParaRPr lang="ko-KR" altLang="en-US" sz="1600" dirty="0"/>
          </a:p>
        </p:txBody>
      </p:sp>
      <p:sp>
        <p:nvSpPr>
          <p:cNvPr id="44039" name="TextBox 3"/>
          <p:cNvSpPr txBox="1">
            <a:spLocks noChangeArrowheads="1"/>
          </p:cNvSpPr>
          <p:nvPr/>
        </p:nvSpPr>
        <p:spPr bwMode="auto">
          <a:xfrm>
            <a:off x="811213" y="1565275"/>
            <a:ext cx="304800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</a:rPr>
              <a:t>1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4040" name="TextBox 9"/>
          <p:cNvSpPr txBox="1">
            <a:spLocks noChangeArrowheads="1"/>
          </p:cNvSpPr>
          <p:nvPr/>
        </p:nvSpPr>
        <p:spPr bwMode="auto">
          <a:xfrm>
            <a:off x="822325" y="2233613"/>
            <a:ext cx="303213" cy="33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</a:rPr>
              <a:t>2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4041" name="TextBox 10"/>
          <p:cNvSpPr txBox="1">
            <a:spLocks noChangeArrowheads="1"/>
          </p:cNvSpPr>
          <p:nvPr/>
        </p:nvSpPr>
        <p:spPr bwMode="auto">
          <a:xfrm>
            <a:off x="822325" y="2614613"/>
            <a:ext cx="303213" cy="33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</a:rPr>
              <a:t>3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19825" y="1439863"/>
            <a:ext cx="2803525" cy="1892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partition (</a:t>
            </a: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high, 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, j; </a:t>
            </a:r>
            <a:r>
              <a:rPr lang="en-US" altLang="ko-KR" sz="900" b="1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= S[low];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j = low;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for(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= low + 1;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&lt;= high;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if (S[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     j++;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     exchange S[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] and S[j];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= j;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exchange S[low] and S[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900" dirty="0">
              <a:solidFill>
                <a:srgbClr val="3E020C"/>
              </a:solidFill>
              <a:latin typeface="+mn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126CBD-580E-4807-B9A9-063A0A6510FD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1720" y="1196752"/>
            <a:ext cx="5328592" cy="33239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s,low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high):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partition(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s,low,high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s=[3,5,2,9,10,14,4,8]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(s,0,7)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3833" y="188640"/>
            <a:ext cx="2996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실습프로그램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빠른정렬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B4543A-E184-439E-9D77-35F457225A7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/>
              <a:t>행렬 곱셈</a:t>
            </a:r>
            <a:r>
              <a:rPr lang="en-US" altLang="ko-KR"/>
              <a:t>(matrix multiplication)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/>
              <a:t>단순한 행렬곱셈 알고리즘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/>
              <a:t>문제</a:t>
            </a:r>
            <a:r>
              <a:rPr lang="en-US" altLang="ko-KR"/>
              <a:t>: </a:t>
            </a:r>
            <a:r>
              <a:rPr lang="en-US" altLang="ko-KR" i="1"/>
              <a:t>n</a:t>
            </a:r>
            <a:r>
              <a:rPr lang="en-US" altLang="ko-KR"/>
              <a:t> </a:t>
            </a:r>
            <a:r>
              <a:rPr lang="en-US" altLang="ko-KR">
                <a:sym typeface="Symbol" panose="05050102010706020507" pitchFamily="18" charset="2"/>
              </a:rPr>
              <a:t> </a:t>
            </a:r>
            <a:r>
              <a:rPr lang="en-US" altLang="ko-KR" i="1">
                <a:sym typeface="Symbol" panose="05050102010706020507" pitchFamily="18" charset="2"/>
              </a:rPr>
              <a:t>n</a:t>
            </a:r>
            <a:r>
              <a:rPr lang="en-US" altLang="ko-KR">
                <a:sym typeface="Symbol" panose="05050102010706020507" pitchFamily="18" charset="2"/>
              </a:rPr>
              <a:t> </a:t>
            </a:r>
            <a:r>
              <a:rPr lang="ko-KR" altLang="en-US">
                <a:sym typeface="Symbol" panose="05050102010706020507" pitchFamily="18" charset="2"/>
              </a:rPr>
              <a:t>크기의 행렬의 곱을 구하시오</a:t>
            </a:r>
            <a:r>
              <a:rPr lang="en-US" altLang="ko-KR"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>
                <a:sym typeface="Symbol" panose="05050102010706020507" pitchFamily="18" charset="2"/>
              </a:rPr>
              <a:t>입력</a:t>
            </a:r>
            <a:r>
              <a:rPr lang="en-US" altLang="ko-KR">
                <a:sym typeface="Symbol" panose="05050102010706020507" pitchFamily="18" charset="2"/>
              </a:rPr>
              <a:t>: </a:t>
            </a:r>
            <a:r>
              <a:rPr lang="ko-KR" altLang="en-US">
                <a:sym typeface="Symbol" panose="05050102010706020507" pitchFamily="18" charset="2"/>
              </a:rPr>
              <a:t>양수 </a:t>
            </a:r>
            <a:r>
              <a:rPr lang="en-US" altLang="ko-KR" i="1">
                <a:sym typeface="Symbol" panose="05050102010706020507" pitchFamily="18" charset="2"/>
              </a:rPr>
              <a:t>n</a:t>
            </a:r>
            <a:r>
              <a:rPr lang="en-US" altLang="ko-KR">
                <a:sym typeface="Symbol" panose="05050102010706020507" pitchFamily="18" charset="2"/>
              </a:rPr>
              <a:t>, </a:t>
            </a:r>
            <a:r>
              <a:rPr lang="en-US" altLang="ko-KR" i="1">
                <a:sym typeface="Symbol" panose="05050102010706020507" pitchFamily="18" charset="2"/>
              </a:rPr>
              <a:t>n</a:t>
            </a:r>
            <a:r>
              <a:rPr lang="en-US" altLang="ko-KR">
                <a:sym typeface="Symbol" panose="05050102010706020507" pitchFamily="18" charset="2"/>
              </a:rPr>
              <a:t>  </a:t>
            </a:r>
            <a:r>
              <a:rPr lang="en-US" altLang="ko-KR" i="1">
                <a:sym typeface="Symbol" panose="05050102010706020507" pitchFamily="18" charset="2"/>
              </a:rPr>
              <a:t>n</a:t>
            </a:r>
            <a:r>
              <a:rPr lang="en-US" altLang="ko-KR">
                <a:sym typeface="Symbol" panose="05050102010706020507" pitchFamily="18" charset="2"/>
              </a:rPr>
              <a:t> </a:t>
            </a:r>
            <a:r>
              <a:rPr lang="ko-KR" altLang="en-US">
                <a:sym typeface="Symbol" panose="05050102010706020507" pitchFamily="18" charset="2"/>
              </a:rPr>
              <a:t>크기의 행렬 </a:t>
            </a:r>
            <a:r>
              <a:rPr lang="en-US" altLang="ko-KR">
                <a:sym typeface="Symbol" panose="05050102010706020507" pitchFamily="18" charset="2"/>
              </a:rPr>
              <a:t>A</a:t>
            </a:r>
            <a:r>
              <a:rPr lang="ko-KR" altLang="en-US">
                <a:sym typeface="Symbol" panose="05050102010706020507" pitchFamily="18" charset="2"/>
              </a:rPr>
              <a:t>와 </a:t>
            </a:r>
            <a:r>
              <a:rPr lang="en-US" altLang="ko-KR">
                <a:sym typeface="Symbol" panose="05050102010706020507" pitchFamily="18" charset="2"/>
              </a:rPr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>
                <a:sym typeface="Symbol" panose="05050102010706020507" pitchFamily="18" charset="2"/>
              </a:rPr>
              <a:t>출력</a:t>
            </a:r>
            <a:r>
              <a:rPr lang="en-US" altLang="ko-KR">
                <a:sym typeface="Symbol" panose="05050102010706020507" pitchFamily="18" charset="2"/>
              </a:rPr>
              <a:t>: </a:t>
            </a:r>
            <a:r>
              <a:rPr lang="ko-KR" altLang="en-US">
                <a:sym typeface="Symbol" panose="05050102010706020507" pitchFamily="18" charset="2"/>
              </a:rPr>
              <a:t>행렬 </a:t>
            </a:r>
            <a:r>
              <a:rPr lang="en-US" altLang="ko-KR">
                <a:sym typeface="Symbol" panose="05050102010706020507" pitchFamily="18" charset="2"/>
              </a:rPr>
              <a:t>A</a:t>
            </a:r>
            <a:r>
              <a:rPr lang="ko-KR" altLang="en-US">
                <a:sym typeface="Symbol" panose="05050102010706020507" pitchFamily="18" charset="2"/>
              </a:rPr>
              <a:t>와 </a:t>
            </a:r>
            <a:r>
              <a:rPr lang="en-US" altLang="ko-KR">
                <a:sym typeface="Symbol" panose="05050102010706020507" pitchFamily="18" charset="2"/>
              </a:rPr>
              <a:t>B</a:t>
            </a:r>
            <a:r>
              <a:rPr lang="ko-KR" altLang="en-US">
                <a:sym typeface="Symbol" panose="05050102010706020507" pitchFamily="18" charset="2"/>
              </a:rPr>
              <a:t>의 곱인 </a:t>
            </a:r>
            <a:r>
              <a:rPr lang="en-US" altLang="ko-KR">
                <a:sym typeface="Symbol" panose="05050102010706020507" pitchFamily="18" charset="2"/>
              </a:rPr>
              <a:t>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void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matrixmult 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n,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const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number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A[][],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const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number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B[][],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             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number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C[][])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i, j, k;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(i = 1; i &lt;= n; i++)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 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(j = 1; j &lt;= n; j++)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	    C[i][j] = 0;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	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(k = 1; k &lt;= n; k++)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	       C[i][j] = C[i][j] + A[i][k] * B[k][j];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       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}</a:t>
            </a:r>
          </a:p>
        </p:txBody>
      </p:sp>
      <p:sp>
        <p:nvSpPr>
          <p:cNvPr id="72709" name="직사각형 5"/>
          <p:cNvSpPr>
            <a:spLocks noChangeArrowheads="1"/>
          </p:cNvSpPr>
          <p:nvPr/>
        </p:nvSpPr>
        <p:spPr bwMode="auto">
          <a:xfrm>
            <a:off x="571500" y="2857500"/>
            <a:ext cx="8286750" cy="30718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45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BFBC2B-EC99-450B-B44A-3896D860E6F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ko-KR"/>
              <a:t>2 </a:t>
            </a:r>
            <a:r>
              <a:rPr lang="en-US" altLang="ko-KR">
                <a:sym typeface="Symbol" panose="05050102010706020507" pitchFamily="18" charset="2"/>
              </a:rPr>
              <a:t> 2 </a:t>
            </a:r>
            <a:r>
              <a:rPr lang="ko-KR" altLang="en-US">
                <a:sym typeface="Symbol" panose="05050102010706020507" pitchFamily="18" charset="2"/>
              </a:rPr>
              <a:t>행렬곱셈</a:t>
            </a:r>
            <a:r>
              <a:rPr lang="en-US" altLang="ko-KR">
                <a:sym typeface="Symbol" panose="05050102010706020507" pitchFamily="18" charset="2"/>
              </a:rPr>
              <a:t>(</a:t>
            </a:r>
            <a:r>
              <a:rPr lang="ko-KR" altLang="en-US">
                <a:sym typeface="Symbol" panose="05050102010706020507" pitchFamily="18" charset="2"/>
              </a:rPr>
              <a:t>단순한 방법</a:t>
            </a:r>
            <a:r>
              <a:rPr lang="en-US" altLang="ko-KR">
                <a:sym typeface="Symbol" panose="05050102010706020507" pitchFamily="18" charset="2"/>
              </a:rPr>
              <a:t>):</a:t>
            </a:r>
            <a:endParaRPr lang="ko-KR" altLang="en-US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214438"/>
            <a:ext cx="8839200" cy="4143375"/>
          </a:xfrm>
        </p:spPr>
        <p:txBody>
          <a:bodyPr/>
          <a:lstStyle/>
          <a:p>
            <a:pPr eaLnBrk="1" hangingPunct="1"/>
            <a:r>
              <a:rPr lang="ko-KR" altLang="en-US" sz="1800"/>
              <a:t>문제</a:t>
            </a:r>
            <a:r>
              <a:rPr lang="en-US" altLang="ko-KR" sz="1800"/>
              <a:t>: </a:t>
            </a:r>
            <a:r>
              <a:rPr lang="ko-KR" altLang="en-US" sz="1800"/>
              <a:t>두 </a:t>
            </a:r>
            <a:r>
              <a:rPr lang="en-US" altLang="ko-KR" sz="1800"/>
              <a:t>2 </a:t>
            </a:r>
            <a:r>
              <a:rPr lang="en-US" altLang="ko-KR" sz="1800">
                <a:sym typeface="Symbol" panose="05050102010706020507" pitchFamily="18" charset="2"/>
              </a:rPr>
              <a:t> 2 </a:t>
            </a:r>
            <a:r>
              <a:rPr lang="ko-KR" altLang="en-US" sz="1800">
                <a:sym typeface="Symbol" panose="05050102010706020507" pitchFamily="18" charset="2"/>
              </a:rPr>
              <a:t>행렬 </a:t>
            </a:r>
            <a:r>
              <a:rPr lang="en-US" altLang="ko-KR" sz="1800" i="1">
                <a:sym typeface="Symbol" panose="05050102010706020507" pitchFamily="18" charset="2"/>
              </a:rPr>
              <a:t>A</a:t>
            </a:r>
            <a:r>
              <a:rPr lang="ko-KR" altLang="en-US" sz="1800">
                <a:sym typeface="Symbol" panose="05050102010706020507" pitchFamily="18" charset="2"/>
              </a:rPr>
              <a:t>와 </a:t>
            </a:r>
            <a:r>
              <a:rPr lang="en-US" altLang="ko-KR" sz="1800" i="1">
                <a:sym typeface="Symbol" panose="05050102010706020507" pitchFamily="18" charset="2"/>
              </a:rPr>
              <a:t>B</a:t>
            </a:r>
            <a:r>
              <a:rPr lang="ko-KR" altLang="en-US" sz="1800">
                <a:sym typeface="Symbol" panose="05050102010706020507" pitchFamily="18" charset="2"/>
              </a:rPr>
              <a:t>의 곱</a:t>
            </a:r>
            <a:r>
              <a:rPr lang="en-US" altLang="ko-KR" sz="1800">
                <a:sym typeface="Symbol" panose="05050102010706020507" pitchFamily="18" charset="2"/>
              </a:rPr>
              <a:t>(product) </a:t>
            </a:r>
            <a:r>
              <a:rPr lang="en-US" altLang="ko-KR" sz="1800" i="1">
                <a:sym typeface="Symbol" panose="05050102010706020507" pitchFamily="18" charset="2"/>
              </a:rPr>
              <a:t>C</a:t>
            </a:r>
            <a:r>
              <a:rPr lang="en-US" altLang="ko-KR" sz="1800">
                <a:sym typeface="Symbol" panose="05050102010706020507" pitchFamily="18" charset="2"/>
              </a:rPr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>
              <a:sym typeface="Symbol" panose="05050102010706020507" pitchFamily="18" charset="2"/>
            </a:endParaRPr>
          </a:p>
          <a:p>
            <a:pPr eaLnBrk="1" hangingPunct="1"/>
            <a:endParaRPr lang="ko-KR" altLang="en-US" sz="1800">
              <a:sym typeface="Symbol" panose="05050102010706020507" pitchFamily="18" charset="2"/>
            </a:endParaRPr>
          </a:p>
          <a:p>
            <a:pPr eaLnBrk="1" hangingPunct="1"/>
            <a:endParaRPr lang="ko-KR" altLang="en-US" sz="1800">
              <a:sym typeface="Symbol" panose="05050102010706020507" pitchFamily="18" charset="2"/>
            </a:endParaRPr>
          </a:p>
          <a:p>
            <a:pPr eaLnBrk="1" hangingPunct="1"/>
            <a:endParaRPr lang="ko-KR" altLang="en-US" sz="1800">
              <a:sym typeface="Symbol" panose="05050102010706020507" pitchFamily="18" charset="2"/>
            </a:endParaRPr>
          </a:p>
          <a:p>
            <a:pPr eaLnBrk="1" hangingPunct="1"/>
            <a:endParaRPr lang="ko-KR" altLang="en-US" sz="1800">
              <a:sym typeface="Symbol" panose="05050102010706020507" pitchFamily="18" charset="2"/>
            </a:endParaRPr>
          </a:p>
          <a:p>
            <a:pPr eaLnBrk="1" hangingPunct="1"/>
            <a:endParaRPr lang="ko-KR" altLang="en-US" sz="180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1800">
                <a:sym typeface="Symbol" panose="05050102010706020507" pitchFamily="18" charset="2"/>
              </a:rPr>
              <a:t>시간복잡도 분석</a:t>
            </a:r>
            <a:r>
              <a:rPr lang="en-US" altLang="ko-KR" sz="1800">
                <a:sym typeface="Symbol" panose="05050102010706020507" pitchFamily="18" charset="2"/>
              </a:rPr>
              <a:t>: 8</a:t>
            </a:r>
            <a:r>
              <a:rPr lang="ko-KR" altLang="en-US" sz="1800">
                <a:sym typeface="Symbol" panose="05050102010706020507" pitchFamily="18" charset="2"/>
              </a:rPr>
              <a:t>번의 곱셈과 </a:t>
            </a:r>
            <a:r>
              <a:rPr lang="en-US" altLang="ko-KR" sz="1800">
                <a:sym typeface="Symbol" panose="05050102010706020507" pitchFamily="18" charset="2"/>
              </a:rPr>
              <a:t>4</a:t>
            </a:r>
            <a:r>
              <a:rPr lang="ko-KR" altLang="en-US" sz="1800">
                <a:sym typeface="Symbol" panose="05050102010706020507" pitchFamily="18" charset="2"/>
              </a:rPr>
              <a:t>번의 덧셈이 필요</a:t>
            </a:r>
            <a:endParaRPr lang="en-US" altLang="ko-KR">
              <a:sym typeface="Symbol" panose="05050102010706020507" pitchFamily="18" charset="2"/>
            </a:endParaRPr>
          </a:p>
        </p:txBody>
      </p:sp>
      <p:graphicFrame>
        <p:nvGraphicFramePr>
          <p:cNvPr id="74757" name="Object 1024"/>
          <p:cNvGraphicFramePr>
            <a:graphicFrameLocks noChangeAspect="1"/>
          </p:cNvGraphicFramePr>
          <p:nvPr/>
        </p:nvGraphicFramePr>
        <p:xfrm>
          <a:off x="2071688" y="2071688"/>
          <a:ext cx="4811712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4" imgW="3175000" imgH="965200" progId="Equation.3">
                  <p:embed/>
                </p:oleObj>
              </mc:Choice>
              <mc:Fallback>
                <p:oleObj name="Equation" r:id="rId4" imgW="31750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071688"/>
                        <a:ext cx="4811712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0217281"/>
      </p:ext>
    </p:extLst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None/>
          <a:tabLst/>
          <a:defRPr kumimoji="1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8078</TotalTime>
  <Words>3298</Words>
  <Application>Microsoft Office PowerPoint</Application>
  <PresentationFormat>화면 슬라이드 쇼(4:3)</PresentationFormat>
  <Paragraphs>552</Paragraphs>
  <Slides>29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굴림</vt:lpstr>
      <vt:lpstr>맑은 고딕</vt:lpstr>
      <vt:lpstr>Arial</vt:lpstr>
      <vt:lpstr>Courier New</vt:lpstr>
      <vt:lpstr>Times New Roman</vt:lpstr>
      <vt:lpstr>Wingdings</vt:lpstr>
      <vt:lpstr>Wingdings 2</vt:lpstr>
      <vt:lpstr>대나무</vt:lpstr>
      <vt:lpstr>Equation</vt:lpstr>
      <vt:lpstr>수식</vt:lpstr>
      <vt:lpstr>2장 분할정복법 (divide-and-conquer)</vt:lpstr>
      <vt:lpstr>빠른정렬(Quicksort)</vt:lpstr>
      <vt:lpstr>PowerPoint 프레젠테이션</vt:lpstr>
      <vt:lpstr>빠른정렬 알고리즘</vt:lpstr>
      <vt:lpstr>분할 알고리즘</vt:lpstr>
      <vt:lpstr>PowerPoint 프레젠테이션</vt:lpstr>
      <vt:lpstr>PowerPoint 프레젠테이션</vt:lpstr>
      <vt:lpstr>행렬 곱셈(matrix multiplication)</vt:lpstr>
      <vt:lpstr>2  2 행렬곱셈(단순한 방법):</vt:lpstr>
      <vt:lpstr>쉬트라쎈(Strassen)의 방법</vt:lpstr>
      <vt:lpstr>n  n 행렬곱셈: 쉬트라쎈의 방법</vt:lpstr>
      <vt:lpstr>쉬트라쎈의 알고리즘</vt:lpstr>
      <vt:lpstr>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큰 정수 계산법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 교수</cp:lastModifiedBy>
  <cp:revision>822</cp:revision>
  <dcterms:created xsi:type="dcterms:W3CDTF">1999-08-17T02:45:08Z</dcterms:created>
  <dcterms:modified xsi:type="dcterms:W3CDTF">2020-09-14T04:49:15Z</dcterms:modified>
</cp:coreProperties>
</file>