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07" r:id="rId2"/>
    <p:sldId id="400" r:id="rId3"/>
    <p:sldId id="401" r:id="rId4"/>
    <p:sldId id="402" r:id="rId5"/>
    <p:sldId id="395" r:id="rId6"/>
    <p:sldId id="393" r:id="rId7"/>
    <p:sldId id="394" r:id="rId8"/>
    <p:sldId id="396" r:id="rId9"/>
    <p:sldId id="266" r:id="rId10"/>
    <p:sldId id="268" r:id="rId11"/>
    <p:sldId id="269" r:id="rId12"/>
    <p:sldId id="310" r:id="rId13"/>
    <p:sldId id="403" r:id="rId14"/>
    <p:sldId id="404" r:id="rId15"/>
    <p:sldId id="309" r:id="rId16"/>
    <p:sldId id="271" r:id="rId17"/>
    <p:sldId id="311" r:id="rId18"/>
    <p:sldId id="274" r:id="rId19"/>
    <p:sldId id="275" r:id="rId20"/>
    <p:sldId id="377" r:id="rId21"/>
    <p:sldId id="398" r:id="rId22"/>
    <p:sldId id="380" r:id="rId23"/>
    <p:sldId id="397" r:id="rId24"/>
    <p:sldId id="399" r:id="rId25"/>
    <p:sldId id="407" r:id="rId26"/>
    <p:sldId id="406" r:id="rId27"/>
    <p:sldId id="278" r:id="rId28"/>
    <p:sldId id="279" r:id="rId29"/>
    <p:sldId id="343" r:id="rId30"/>
    <p:sldId id="280" r:id="rId31"/>
    <p:sldId id="314" r:id="rId32"/>
    <p:sldId id="281" r:id="rId33"/>
    <p:sldId id="282" r:id="rId34"/>
    <p:sldId id="313" r:id="rId35"/>
    <p:sldId id="285" r:id="rId36"/>
    <p:sldId id="378" r:id="rId37"/>
    <p:sldId id="392" r:id="rId38"/>
    <p:sldId id="381" r:id="rId39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339933"/>
    <a:srgbClr val="22581C"/>
    <a:srgbClr val="0099FF"/>
    <a:srgbClr val="FFFF99"/>
    <a:srgbClr val="FFFFFF"/>
    <a:srgbClr val="CC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6" autoAdjust="0"/>
    <p:restoredTop sz="94613" autoAdjust="0"/>
  </p:normalViewPr>
  <p:slideViewPr>
    <p:cSldViewPr showGuides="1">
      <p:cViewPr varScale="1">
        <p:scale>
          <a:sx n="90" d="100"/>
          <a:sy n="90" d="100"/>
        </p:scale>
        <p:origin x="101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9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22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7F58D6B-7824-40FE-BD4A-F277B846AEE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3BC1C0-DAB1-4F66-964D-29DD9A4C1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45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039CCFC-1045-4ED6-BFA9-C0C2D05959F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3FC651-E1AE-4826-906D-EB5DAB53E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1181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>
                <a:latin typeface="Times New Roman" panose="02020603050405020304" pitchFamily="18" charset="0"/>
              </a:rPr>
              <a:t>알고리즘 강의 슬라이드 3 동적계획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475A553-48A9-4BA8-B3ED-02A79D850F2A}" type="datetime1">
              <a:rPr lang="ko-KR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 sz="130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ACA2B9A-37AC-41C5-8563-23261E92A74B}" type="slidenum">
              <a:rPr lang="en-US" altLang="ko-KR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imes New Roman" panose="02020603050405020304" pitchFamily="18" charset="0"/>
            </a:endParaRPr>
          </a:p>
        </p:txBody>
      </p:sp>
      <p:sp>
        <p:nvSpPr>
          <p:cNvPr id="61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380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43C0-5397-4C30-A9CA-FCC4583439B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EB32-2888-4CA5-AF87-4D2EB0642E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5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5ED2-423D-4968-AC99-99D04733094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FE515-110D-46AB-908B-D3F9A4B436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77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438E5-3B4D-4358-9CF5-8D027C8BE60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9694-06D2-4659-9018-122DDB410C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50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93AB-29FC-4DE4-8146-940972E012A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7B68-9DEC-40AC-8C12-B87152556F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05D2-3A04-4C02-9FDC-4B337A91997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7D74-B0A6-4E42-8728-6771F3E059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3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08F0A-985F-4442-8F94-F0A5854A4DAA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9704-D3F7-4ED1-93BF-96236E152B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8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61160-14F2-4555-BE1B-DBD6BF96472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E93F-DE32-4914-9B3A-C20AB8C62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0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A3D6-E1C3-4F39-A788-E2ECA54F15A5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95CF-183D-43FF-B782-19F50CDD41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4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09EC-05D7-4A26-88F6-3968B890492F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FB8BE-0059-4660-A1A7-18A83423BD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2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4588-4B16-41D8-A5D7-91E1896D71E1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68EE-F25C-43B4-83FF-777C43526B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002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184F5-52E6-455D-B242-B98C976EFDA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964B2-4459-4ECF-ACCD-9431B0939A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0913B72-27D7-4971-B0F8-889F9963084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9EF35231-88DE-403E-92BB-76AC5F0C91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18" Type="http://schemas.openxmlformats.org/officeDocument/2006/relationships/image" Target="../media/image19.wmf"/><Relationship Id="rId3" Type="http://schemas.openxmlformats.org/officeDocument/2006/relationships/image" Target="../media/image1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Relationship Id="rId1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7.wmf"/><Relationship Id="rId3" Type="http://schemas.openxmlformats.org/officeDocument/2006/relationships/image" Target="../media/image1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1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3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</a:t>
            </a:r>
            <a:r>
              <a:rPr lang="ko-KR" altLang="en-US"/>
              <a:t>장   동적계획</a:t>
            </a:r>
            <a:br>
              <a:rPr lang="en-US" altLang="ko-KR"/>
            </a:br>
            <a:r>
              <a:rPr lang="en-US" altLang="ko-KR"/>
              <a:t>(Dynamic Programming)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796136" y="332656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실습 소요 시간 </a:t>
            </a:r>
            <a:r>
              <a:rPr lang="en-US" altLang="ko-KR" sz="2000" dirty="0"/>
              <a:t>100</a:t>
            </a:r>
            <a:r>
              <a:rPr lang="ko-KR" altLang="en-US" sz="200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03D447-17EA-43FC-8B96-87D9C84AC40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95350"/>
          </a:xfrm>
        </p:spPr>
        <p:txBody>
          <a:bodyPr/>
          <a:lstStyle/>
          <a:p>
            <a:pPr eaLnBrk="1" hangingPunct="1"/>
            <a:r>
              <a:rPr lang="ko-KR" altLang="en-US"/>
              <a:t>동적계획식 설계전략 </a:t>
            </a:r>
            <a:r>
              <a:rPr lang="en-US" altLang="ko-KR"/>
              <a:t>- </a:t>
            </a:r>
            <a:r>
              <a:rPr lang="ko-KR" altLang="en-US"/>
              <a:t>자료구조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3581400"/>
          </a:xfrm>
        </p:spPr>
        <p:txBody>
          <a:bodyPr/>
          <a:lstStyle/>
          <a:p>
            <a:pPr eaLnBrk="1" hangingPunct="1"/>
            <a:r>
              <a:rPr lang="ko-KR" altLang="en-US"/>
              <a:t>그래프의 인접행렬</a:t>
            </a:r>
            <a:r>
              <a:rPr lang="en-US" altLang="ko-KR"/>
              <a:t>(adjacency matrix)</a:t>
            </a:r>
            <a:r>
              <a:rPr lang="ko-KR" altLang="en-US"/>
              <a:t>식 표현</a:t>
            </a:r>
            <a:r>
              <a:rPr lang="en-US" altLang="ko-KR"/>
              <a:t>: </a:t>
            </a:r>
            <a:r>
              <a:rPr lang="en-US" altLang="ko-KR" i="1"/>
              <a:t>W</a:t>
            </a:r>
            <a:r>
              <a:rPr lang="en-US" altLang="ko-KR"/>
              <a:t>  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그래프에서 최단경로의 길이의 표현</a:t>
            </a:r>
            <a:r>
              <a:rPr lang="en-US" altLang="ko-KR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 	                                                 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 </a:t>
            </a:r>
            <a:r>
              <a:rPr lang="ko-KR" altLang="en-US"/>
              <a:t>      정점들 만을 이용해서</a:t>
            </a:r>
            <a:r>
              <a:rPr lang="en-US" altLang="ko-KR"/>
              <a:t>(</a:t>
            </a:r>
            <a:r>
              <a:rPr lang="ko-KR" altLang="en-US"/>
              <a:t>이들을 모두 이용해야 하는 것은 아님</a:t>
            </a:r>
            <a:r>
              <a:rPr lang="en-US" altLang="ko-KR"/>
              <a:t>. </a:t>
            </a:r>
            <a:r>
              <a:rPr lang="ko-KR" altLang="en-US"/>
              <a:t>일부만 이용 가능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 i="1"/>
              <a:t>v</a:t>
            </a:r>
            <a:r>
              <a:rPr lang="en-US" altLang="ko-KR" i="1" baseline="-25000"/>
              <a:t>i</a:t>
            </a:r>
            <a:r>
              <a:rPr lang="ko-KR" altLang="en-US"/>
              <a:t>에서 </a:t>
            </a:r>
            <a:r>
              <a:rPr lang="en-US" altLang="ko-KR" i="1"/>
              <a:t>v</a:t>
            </a:r>
            <a:r>
              <a:rPr lang="en-US" altLang="ko-KR" i="1" baseline="-25000"/>
              <a:t>j</a:t>
            </a:r>
            <a:r>
              <a:rPr lang="ko-KR" altLang="en-US"/>
              <a:t>로 가는 최단경로의 길이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631825" y="2643188"/>
          <a:ext cx="73088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수식" r:id="rId4" imgW="4203700" imgH="711200" progId="Equation.3">
                  <p:embed/>
                </p:oleObj>
              </mc:Choice>
              <mc:Fallback>
                <p:oleObj name="수식" r:id="rId4" imgW="42037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643188"/>
                        <a:ext cx="73088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744538" y="4286250"/>
          <a:ext cx="35131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6" imgW="1968500" imgH="241300" progId="Equation.3">
                  <p:embed/>
                </p:oleObj>
              </mc:Choice>
              <mc:Fallback>
                <p:oleObj name="Equation" r:id="rId6" imgW="19685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286250"/>
                        <a:ext cx="35131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503FA1-8E6C-4FED-8B38-A0CEE3F830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81600"/>
          </a:xfrm>
        </p:spPr>
        <p:txBody>
          <a:bodyPr/>
          <a:lstStyle/>
          <a:p>
            <a:pPr marL="444500" lvl="1" indent="-265113" eaLnBrk="1" hangingPunct="1">
              <a:lnSpc>
                <a:spcPct val="90000"/>
              </a:lnSpc>
              <a:defRPr/>
            </a:pPr>
            <a:r>
              <a:rPr lang="en-US" altLang="ko-KR" i="1" dirty="0"/>
              <a:t>W</a:t>
            </a:r>
            <a:r>
              <a:rPr lang="en-US" altLang="ko-KR" dirty="0"/>
              <a:t> : </a:t>
            </a:r>
            <a:r>
              <a:rPr lang="ko-KR" altLang="en-US" dirty="0"/>
              <a:t>그림 </a:t>
            </a:r>
            <a:r>
              <a:rPr lang="en-US" altLang="ko-KR" dirty="0"/>
              <a:t>3.2</a:t>
            </a:r>
            <a:r>
              <a:rPr lang="ko-KR" altLang="en-US" dirty="0"/>
              <a:t>에 있는 그래프의 </a:t>
            </a:r>
            <a:endParaRPr lang="en-US" altLang="ko-KR" dirty="0"/>
          </a:p>
          <a:p>
            <a:pPr marL="444500" lvl="1" indent="-2651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</a:t>
            </a:r>
            <a:r>
              <a:rPr lang="ko-KR" altLang="en-US" dirty="0"/>
              <a:t>인접행렬식 표현</a:t>
            </a:r>
            <a:r>
              <a:rPr lang="en-US" altLang="ko-KR" dirty="0"/>
              <a:t>(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  <a:endParaRPr lang="ko-KR" altLang="en-US" dirty="0"/>
          </a:p>
          <a:p>
            <a:pPr marL="444500" lvl="1" indent="-265113" eaLnBrk="1" hangingPunct="1">
              <a:lnSpc>
                <a:spcPct val="90000"/>
              </a:lnSpc>
              <a:defRPr/>
            </a:pPr>
            <a:r>
              <a:rPr lang="en-US" altLang="ko-KR" i="1" dirty="0"/>
              <a:t>D</a:t>
            </a:r>
            <a:r>
              <a:rPr lang="en-US" altLang="ko-KR" dirty="0"/>
              <a:t> : </a:t>
            </a:r>
            <a:r>
              <a:rPr lang="ko-KR" altLang="en-US" dirty="0"/>
              <a:t>각 정점들 사이의 최단 거리</a:t>
            </a:r>
            <a:r>
              <a:rPr lang="en-US" altLang="ko-KR" dirty="0"/>
              <a:t>(</a:t>
            </a:r>
            <a:r>
              <a:rPr lang="ko-KR" altLang="en-US" dirty="0"/>
              <a:t>답</a:t>
            </a:r>
            <a:r>
              <a:rPr lang="en-US" altLang="ko-KR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  <a:defRPr/>
            </a:pPr>
            <a:endParaRPr lang="ko-KR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dirty="0"/>
              <a:t>										</a:t>
            </a:r>
            <a:endParaRPr lang="en-US" altLang="ko-KR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ko-KR" i="1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/>
              <a:t>      - D</a:t>
            </a:r>
            <a:r>
              <a:rPr lang="en-US" altLang="ko-KR" baseline="50000" dirty="0"/>
              <a:t>(0)</a:t>
            </a:r>
            <a:r>
              <a:rPr lang="en-US" altLang="ko-KR" dirty="0"/>
              <a:t> = </a:t>
            </a:r>
            <a:r>
              <a:rPr lang="en-US" altLang="ko-KR" i="1" dirty="0"/>
              <a:t>W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i="1" dirty="0"/>
              <a:t>D</a:t>
            </a:r>
            <a:r>
              <a:rPr lang="en-US" altLang="ko-KR" baseline="50000" dirty="0"/>
              <a:t>(</a:t>
            </a:r>
            <a:r>
              <a:rPr lang="en-US" altLang="ko-KR" i="1" baseline="50000" dirty="0"/>
              <a:t>n</a:t>
            </a:r>
            <a:r>
              <a:rPr lang="en-US" altLang="ko-KR" baseline="50000" dirty="0"/>
              <a:t>)</a:t>
            </a:r>
            <a:r>
              <a:rPr lang="en-US" altLang="ko-KR" dirty="0"/>
              <a:t> = </a:t>
            </a:r>
            <a:r>
              <a:rPr lang="en-US" altLang="ko-KR" i="1" dirty="0"/>
              <a:t>D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/>
              <a:t>      - </a:t>
            </a:r>
            <a:r>
              <a:rPr lang="ko-KR" altLang="en-US" dirty="0"/>
              <a:t> </a:t>
            </a:r>
            <a:r>
              <a:rPr lang="en-US" altLang="ko-KR" i="1" dirty="0"/>
              <a:t>D</a:t>
            </a:r>
            <a:r>
              <a:rPr lang="ko-KR" altLang="en-US" dirty="0"/>
              <a:t>를 구하기 위해서는 </a:t>
            </a:r>
            <a:r>
              <a:rPr lang="en-US" altLang="ko-KR" i="1" dirty="0"/>
              <a:t>D</a:t>
            </a:r>
            <a:r>
              <a:rPr lang="en-US" altLang="ko-KR" baseline="50000" dirty="0"/>
              <a:t>(0)</a:t>
            </a:r>
            <a:r>
              <a:rPr lang="ko-KR" altLang="en-US" dirty="0"/>
              <a:t>를 가지고 </a:t>
            </a:r>
            <a:r>
              <a:rPr lang="en-US" altLang="ko-KR" i="1" dirty="0"/>
              <a:t>D</a:t>
            </a:r>
            <a:r>
              <a:rPr lang="en-US" altLang="ko-KR" baseline="50000" dirty="0"/>
              <a:t>(</a:t>
            </a:r>
            <a:r>
              <a:rPr lang="en-US" altLang="ko-KR" i="1" baseline="50000" dirty="0"/>
              <a:t>n</a:t>
            </a:r>
            <a:r>
              <a:rPr lang="en-US" altLang="ko-KR" baseline="50000" dirty="0"/>
              <a:t>)</a:t>
            </a:r>
            <a:r>
              <a:rPr lang="ko-KR" altLang="en-US" dirty="0"/>
              <a:t>을 구할 수 있는 방법을 고안해 내어야 한다</a:t>
            </a:r>
            <a:r>
              <a:rPr lang="en-US" altLang="ko-KR" dirty="0"/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동적계획식 설계전략 </a:t>
            </a:r>
            <a:r>
              <a:rPr lang="en-US" altLang="ko-KR" sz="3600">
                <a:solidFill>
                  <a:schemeClr val="tx2"/>
                </a:solidFill>
              </a:rPr>
              <a:t>- </a:t>
            </a:r>
            <a:r>
              <a:rPr lang="ko-KR" altLang="en-US" sz="3600">
                <a:solidFill>
                  <a:schemeClr val="tx2"/>
                </a:solidFill>
              </a:rPr>
              <a:t>자료구조</a:t>
            </a:r>
          </a:p>
        </p:txBody>
      </p:sp>
      <p:graphicFrame>
        <p:nvGraphicFramePr>
          <p:cNvPr id="9221" name="Object 0"/>
          <p:cNvGraphicFramePr>
            <a:graphicFrameLocks noChangeAspect="1"/>
          </p:cNvGraphicFramePr>
          <p:nvPr/>
        </p:nvGraphicFramePr>
        <p:xfrm>
          <a:off x="1143000" y="2284413"/>
          <a:ext cx="2884488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수식" r:id="rId4" imgW="1765300" imgH="1346200" progId="Equation.3">
                  <p:embed/>
                </p:oleObj>
              </mc:Choice>
              <mc:Fallback>
                <p:oleObj name="수식" r:id="rId4" imgW="1765300" imgH="1346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4413"/>
                        <a:ext cx="2884488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"/>
          <p:cNvGraphicFramePr>
            <a:graphicFrameLocks noChangeAspect="1"/>
          </p:cNvGraphicFramePr>
          <p:nvPr/>
        </p:nvGraphicFramePr>
        <p:xfrm>
          <a:off x="4949825" y="2286000"/>
          <a:ext cx="2760663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수식" r:id="rId6" imgW="1689100" imgH="1346200" progId="Equation.3">
                  <p:embed/>
                </p:oleObj>
              </mc:Choice>
              <mc:Fallback>
                <p:oleObj name="수식" r:id="rId6" imgW="1689100" imgH="1346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286000"/>
                        <a:ext cx="2760663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23" name="직선 연결선 12"/>
          <p:cNvCxnSpPr>
            <a:cxnSpLocks noChangeShapeType="1"/>
          </p:cNvCxnSpPr>
          <p:nvPr/>
        </p:nvCxnSpPr>
        <p:spPr bwMode="auto">
          <a:xfrm>
            <a:off x="1000125" y="2643188"/>
            <a:ext cx="3214688" cy="1587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직선 연결선 13"/>
          <p:cNvCxnSpPr>
            <a:cxnSpLocks noChangeShapeType="1"/>
          </p:cNvCxnSpPr>
          <p:nvPr/>
        </p:nvCxnSpPr>
        <p:spPr bwMode="auto">
          <a:xfrm>
            <a:off x="4714875" y="2643188"/>
            <a:ext cx="3214688" cy="1587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직선 연결선 14"/>
          <p:cNvCxnSpPr>
            <a:cxnSpLocks noChangeShapeType="1"/>
          </p:cNvCxnSpPr>
          <p:nvPr/>
        </p:nvCxnSpPr>
        <p:spPr bwMode="auto">
          <a:xfrm rot="16200000" flipH="1">
            <a:off x="926306" y="3285332"/>
            <a:ext cx="2154237" cy="12700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직선 연결선 17"/>
          <p:cNvCxnSpPr>
            <a:cxnSpLocks noChangeShapeType="1"/>
          </p:cNvCxnSpPr>
          <p:nvPr/>
        </p:nvCxnSpPr>
        <p:spPr bwMode="auto">
          <a:xfrm rot="16200000" flipH="1">
            <a:off x="4714875" y="3286126"/>
            <a:ext cx="2154237" cy="11112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27" name="그룹 35"/>
          <p:cNvGrpSpPr>
            <a:grpSpLocks/>
          </p:cNvGrpSpPr>
          <p:nvPr/>
        </p:nvGrpSpPr>
        <p:grpSpPr bwMode="auto">
          <a:xfrm>
            <a:off x="5786438" y="785813"/>
            <a:ext cx="2419350" cy="1463675"/>
            <a:chOff x="2286000" y="2197100"/>
            <a:chExt cx="4457095" cy="3179034"/>
          </a:xfrm>
        </p:grpSpPr>
        <p:sp>
          <p:nvSpPr>
            <p:cNvPr id="9228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5</a:t>
              </a:r>
              <a:endParaRPr lang="en-US" altLang="ko-KR" sz="1200"/>
            </a:p>
          </p:txBody>
        </p:sp>
        <p:sp>
          <p:nvSpPr>
            <p:cNvPr id="9230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9232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3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9234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5" name="Text Box 12"/>
            <p:cNvSpPr txBox="1">
              <a:spLocks noChangeArrowheads="1"/>
            </p:cNvSpPr>
            <p:nvPr/>
          </p:nvSpPr>
          <p:spPr bwMode="auto">
            <a:xfrm>
              <a:off x="6070600" y="23876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2</a:t>
              </a:r>
              <a:endParaRPr lang="en-US" altLang="ko-KR" sz="1200"/>
            </a:p>
          </p:txBody>
        </p:sp>
        <p:sp>
          <p:nvSpPr>
            <p:cNvPr id="9236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7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9238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9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1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2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3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4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5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6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7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8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49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9250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9251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9252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9253" name="Text Box 32"/>
            <p:cNvSpPr txBox="1">
              <a:spLocks noChangeArrowheads="1"/>
            </p:cNvSpPr>
            <p:nvPr/>
          </p:nvSpPr>
          <p:spPr bwMode="auto">
            <a:xfrm>
              <a:off x="4876800" y="34559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9254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9255" name="Text Box 34"/>
            <p:cNvSpPr txBox="1">
              <a:spLocks noChangeArrowheads="1"/>
            </p:cNvSpPr>
            <p:nvPr/>
          </p:nvSpPr>
          <p:spPr bwMode="auto">
            <a:xfrm>
              <a:off x="3194050" y="42164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56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57" name="Text Box 36"/>
            <p:cNvSpPr txBox="1">
              <a:spLocks noChangeArrowheads="1"/>
            </p:cNvSpPr>
            <p:nvPr/>
          </p:nvSpPr>
          <p:spPr bwMode="auto">
            <a:xfrm>
              <a:off x="5029199" y="48148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D03DA-2ACB-46B4-B979-F95204FA0F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14313" y="1071563"/>
            <a:ext cx="7572375" cy="392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굴림" charset="-127"/>
                <a:ea typeface="굴림" charset="-127"/>
              </a:rPr>
              <a:t>(</a:t>
            </a:r>
            <a:r>
              <a:rPr lang="ko-KR" altLang="en-US" sz="2000" dirty="0">
                <a:latin typeface="굴림" charset="-127"/>
                <a:ea typeface="굴림" charset="-127"/>
              </a:rPr>
              <a:t>예</a:t>
            </a:r>
            <a:r>
              <a:rPr lang="en-US" altLang="ko-KR" sz="2000" dirty="0">
                <a:latin typeface="굴림" charset="-127"/>
                <a:ea typeface="굴림" charset="-127"/>
              </a:rPr>
              <a:t> 3.2)     </a:t>
            </a:r>
            <a:r>
              <a:rPr lang="ko-KR" altLang="en-US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dirty="0">
                <a:latin typeface="굴림" charset="-127"/>
                <a:ea typeface="굴림" charset="-127"/>
              </a:rPr>
              <a:t>0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i="1" dirty="0">
                <a:latin typeface="+mj-lt"/>
                <a:ea typeface="굴림" charset="-127"/>
                <a:sym typeface="Symbol" pitchFamily="18" charset="2"/>
              </a:rPr>
              <a:t>k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 5 </a:t>
            </a:r>
            <a:r>
              <a:rPr lang="ko-KR" altLang="en-US" sz="2000" dirty="0">
                <a:latin typeface="굴림" charset="-127"/>
                <a:ea typeface="굴림" charset="-127"/>
                <a:sym typeface="Symbol" pitchFamily="18" charset="2"/>
              </a:rPr>
              <a:t>일 때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,  </a:t>
            </a:r>
            <a:r>
              <a:rPr lang="en-US" altLang="ko-KR" sz="2000" i="1" dirty="0">
                <a:latin typeface="+mj-lt"/>
                <a:ea typeface="굴림" charset="-127"/>
              </a:rPr>
              <a:t>D</a:t>
            </a:r>
            <a:r>
              <a:rPr lang="en-US" altLang="ko-KR" sz="2000" baseline="50000" dirty="0">
                <a:latin typeface="굴림" charset="-127"/>
                <a:ea typeface="굴림" charset="-127"/>
              </a:rPr>
              <a:t>(</a:t>
            </a:r>
            <a:r>
              <a:rPr lang="en-US" altLang="ko-KR" sz="2000" i="1" baseline="50000" dirty="0">
                <a:latin typeface="+mj-lt"/>
                <a:ea typeface="굴림" charset="-127"/>
              </a:rPr>
              <a:t>k</a:t>
            </a:r>
            <a:r>
              <a:rPr lang="en-US" altLang="ko-KR" sz="2000" baseline="50000" dirty="0">
                <a:latin typeface="굴림" charset="-127"/>
                <a:ea typeface="굴림" charset="-127"/>
              </a:rPr>
              <a:t>)</a:t>
            </a:r>
            <a:r>
              <a:rPr lang="en-US" altLang="ko-KR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dirty="0">
                <a:latin typeface="+mj-ea"/>
                <a:ea typeface="굴림" charset="-127"/>
              </a:rPr>
              <a:t>= [2][5]? </a:t>
            </a:r>
            <a:endParaRPr lang="ko-KR" altLang="en-US" sz="2000" dirty="0">
              <a:latin typeface="굴림" charset="-127"/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4313" y="1600200"/>
            <a:ext cx="7643812" cy="4494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(1)</a:t>
            </a:r>
            <a:r>
              <a:rPr lang="ko-KR" altLang="en-US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+mn-ea"/>
              </a:rPr>
              <a:t>[2][5] </a:t>
            </a:r>
            <a:r>
              <a:rPr lang="en-US" altLang="ko-KR" sz="2000" i="1" dirty="0">
                <a:latin typeface="+mn-lt"/>
                <a:ea typeface="+mn-ea"/>
              </a:rPr>
              <a:t>= </a:t>
            </a:r>
            <a:r>
              <a:rPr lang="en-US" altLang="ko-KR" sz="2000" dirty="0">
                <a:latin typeface="+mn-lt"/>
                <a:ea typeface="+mn-ea"/>
              </a:rPr>
              <a:t>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]=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endParaRPr lang="en-US" altLang="ko-KR" sz="2000" dirty="0">
              <a:latin typeface="+mn-lt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+mn-ea"/>
              </a:rPr>
              <a:t>(2)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[2][5] = min(length[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])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 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nb-NO" altLang="ko-KR" sz="2000" dirty="0">
                <a:latin typeface="+mn-lt"/>
                <a:ea typeface="맑은 고딕"/>
              </a:rPr>
              <a:t>∞ , 14) = 14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(3)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[2][5]=14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(4)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(3)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[2][5]=14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(5)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[2][5] = min(length[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]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    </a:t>
            </a:r>
            <a:r>
              <a:rPr lang="en-US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]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3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]),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nb-NO" altLang="ko-KR" sz="2000" dirty="0">
                <a:latin typeface="+mn-lt"/>
                <a:ea typeface="맑은 고딕"/>
              </a:rPr>
              <a:t>14, 5, 13, 10) = 5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(6)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(5)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[2][5]=5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ea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ea"/>
                <a:ea typeface="굴림" charset="-127"/>
              </a:rPr>
              <a:t>- </a:t>
            </a:r>
            <a:r>
              <a:rPr lang="ko-KR" altLang="en-US" sz="2000" dirty="0">
                <a:latin typeface="+mn-ea"/>
                <a:ea typeface="굴림" charset="-127"/>
              </a:rPr>
              <a:t>가능한</a:t>
            </a:r>
            <a:r>
              <a:rPr lang="en-US" altLang="ko-KR" sz="2000" dirty="0">
                <a:latin typeface="+mn-ea"/>
                <a:ea typeface="굴림" charset="-127"/>
              </a:rPr>
              <a:t> </a:t>
            </a:r>
            <a:r>
              <a:rPr lang="ko-KR" altLang="en-US" sz="2000" dirty="0">
                <a:latin typeface="+mn-ea"/>
                <a:ea typeface="굴림" charset="-127"/>
              </a:rPr>
              <a:t>경로를 쉽게 확인할 수 있는 조직적인 방법 필요</a:t>
            </a:r>
            <a:endParaRPr lang="en-US" altLang="ko-KR" sz="2000" dirty="0">
              <a:latin typeface="+mn-ea"/>
              <a:ea typeface="굴림" charset="-127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643563" y="930275"/>
            <a:ext cx="406400" cy="417513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8175" y="984250"/>
            <a:ext cx="306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>
                <a:solidFill>
                  <a:srgbClr val="FF0000"/>
                </a:solidFill>
              </a:rPr>
              <a:t>v</a:t>
            </a:r>
            <a:r>
              <a:rPr lang="en-US" altLang="ko-KR" sz="1200" baseline="-25000">
                <a:solidFill>
                  <a:srgbClr val="FF0000"/>
                </a:solidFill>
              </a:rPr>
              <a:t>5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546850" y="284163"/>
            <a:ext cx="406400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23050" y="338138"/>
            <a:ext cx="304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1</a:t>
            </a:r>
            <a:endParaRPr lang="en-US" altLang="ko-KR" sz="1200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6546850" y="1531938"/>
            <a:ext cx="406400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623050" y="1585913"/>
            <a:ext cx="333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4</a:t>
            </a:r>
            <a:endParaRPr lang="en-US" altLang="ko-KR" sz="1200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7812088" y="284163"/>
            <a:ext cx="407987" cy="415925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888288" y="330200"/>
            <a:ext cx="304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>
                <a:solidFill>
                  <a:srgbClr val="FF0000"/>
                </a:solidFill>
              </a:rPr>
              <a:t>v</a:t>
            </a:r>
            <a:r>
              <a:rPr lang="en-US" altLang="ko-KR" sz="1200" baseline="-25000">
                <a:solidFill>
                  <a:srgbClr val="FF0000"/>
                </a:solidFill>
              </a:rPr>
              <a:t>2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7812088" y="1531938"/>
            <a:ext cx="40798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888288" y="1577975"/>
            <a:ext cx="3333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3</a:t>
            </a:r>
            <a:endParaRPr lang="en-US" altLang="ko-KR" sz="1200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 flipV="1">
            <a:off x="5967413" y="546100"/>
            <a:ext cx="587375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V="1">
            <a:off x="6057900" y="676275"/>
            <a:ext cx="587375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 flipH="1" flipV="1">
            <a:off x="6019800" y="1262063"/>
            <a:ext cx="542925" cy="369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6750050" y="700088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 flipH="1" flipV="1">
            <a:off x="8039100" y="684213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6938963" y="414338"/>
            <a:ext cx="903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1" name="Line 23"/>
          <p:cNvSpPr>
            <a:spLocks noChangeShapeType="1"/>
          </p:cNvSpPr>
          <p:nvPr/>
        </p:nvSpPr>
        <p:spPr bwMode="auto">
          <a:xfrm>
            <a:off x="6953250" y="560388"/>
            <a:ext cx="86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>
            <a:off x="6946900" y="1670050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>
            <a:off x="6953250" y="1817688"/>
            <a:ext cx="86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4" name="Line 26"/>
          <p:cNvSpPr>
            <a:spLocks noChangeShapeType="1"/>
          </p:cNvSpPr>
          <p:nvPr/>
        </p:nvSpPr>
        <p:spPr bwMode="auto">
          <a:xfrm flipH="1">
            <a:off x="6870700" y="646113"/>
            <a:ext cx="995363" cy="923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6046788" y="560388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>
            <a:off x="6272213" y="89217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5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7289800" y="2143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</a:p>
        </p:txBody>
      </p:sp>
      <p:sp>
        <p:nvSpPr>
          <p:cNvPr id="10268" name="Text Box 30"/>
          <p:cNvSpPr txBox="1">
            <a:spLocks noChangeArrowheads="1"/>
          </p:cNvSpPr>
          <p:nvPr/>
        </p:nvSpPr>
        <p:spPr bwMode="auto">
          <a:xfrm>
            <a:off x="7285038" y="5461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9</a:t>
            </a:r>
          </a:p>
        </p:txBody>
      </p:sp>
      <p:sp>
        <p:nvSpPr>
          <p:cNvPr id="10269" name="Text Box 31"/>
          <p:cNvSpPr txBox="1">
            <a:spLocks noChangeArrowheads="1"/>
          </p:cNvSpPr>
          <p:nvPr/>
        </p:nvSpPr>
        <p:spPr bwMode="auto">
          <a:xfrm>
            <a:off x="6724650" y="9779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</a:p>
        </p:txBody>
      </p:sp>
      <p:sp>
        <p:nvSpPr>
          <p:cNvPr id="10270" name="Text Box 32"/>
          <p:cNvSpPr txBox="1">
            <a:spLocks noChangeArrowheads="1"/>
          </p:cNvSpPr>
          <p:nvPr/>
        </p:nvSpPr>
        <p:spPr bwMode="auto">
          <a:xfrm>
            <a:off x="7180263" y="977900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</a:p>
        </p:txBody>
      </p:sp>
      <p:sp>
        <p:nvSpPr>
          <p:cNvPr id="10271" name="Text Box 33"/>
          <p:cNvSpPr txBox="1">
            <a:spLocks noChangeArrowheads="1"/>
          </p:cNvSpPr>
          <p:nvPr/>
        </p:nvSpPr>
        <p:spPr bwMode="auto">
          <a:xfrm>
            <a:off x="7270750" y="147002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</a:p>
        </p:txBody>
      </p:sp>
      <p:sp>
        <p:nvSpPr>
          <p:cNvPr id="10272" name="Text Box 34"/>
          <p:cNvSpPr txBox="1">
            <a:spLocks noChangeArrowheads="1"/>
          </p:cNvSpPr>
          <p:nvPr/>
        </p:nvSpPr>
        <p:spPr bwMode="auto">
          <a:xfrm>
            <a:off x="6181725" y="1439863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73" name="Text Box 35"/>
          <p:cNvSpPr txBox="1">
            <a:spLocks noChangeArrowheads="1"/>
          </p:cNvSpPr>
          <p:nvPr/>
        </p:nvSpPr>
        <p:spPr bwMode="auto">
          <a:xfrm>
            <a:off x="8001000" y="10779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74" name="Text Box 36"/>
          <p:cNvSpPr txBox="1">
            <a:spLocks noChangeArrowheads="1"/>
          </p:cNvSpPr>
          <p:nvPr/>
        </p:nvSpPr>
        <p:spPr bwMode="auto">
          <a:xfrm>
            <a:off x="7270750" y="18018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B99C19-A340-48A4-9055-F0F4BF65284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동적계획식</a:t>
            </a:r>
            <a:r>
              <a:rPr lang="ko-KR" altLang="en-US" dirty="0"/>
              <a:t> 설계절차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953000"/>
          </a:xfrm>
        </p:spPr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en-US" altLang="ko-KR" i="1" dirty="0"/>
              <a:t>D</a:t>
            </a:r>
            <a:r>
              <a:rPr lang="en-US" altLang="ko-KR" baseline="50000" dirty="0"/>
              <a:t>(</a:t>
            </a:r>
            <a:r>
              <a:rPr lang="en-US" altLang="ko-KR" i="1" baseline="50000" dirty="0"/>
              <a:t>k</a:t>
            </a:r>
            <a:r>
              <a:rPr lang="en-US" altLang="ko-KR" baseline="50000" dirty="0"/>
              <a:t>-1)</a:t>
            </a:r>
            <a:r>
              <a:rPr lang="ko-KR" altLang="en-US" dirty="0"/>
              <a:t>을 가지고 </a:t>
            </a:r>
            <a:r>
              <a:rPr lang="en-US" altLang="ko-KR" i="1" dirty="0"/>
              <a:t>D</a:t>
            </a:r>
            <a:r>
              <a:rPr lang="en-US" altLang="ko-KR" baseline="50000" dirty="0"/>
              <a:t>(</a:t>
            </a:r>
            <a:r>
              <a:rPr lang="en-US" altLang="ko-KR" i="1" baseline="50000" dirty="0"/>
              <a:t>k</a:t>
            </a:r>
            <a:r>
              <a:rPr lang="en-US" altLang="ko-KR" baseline="50000" dirty="0"/>
              <a:t>)</a:t>
            </a:r>
            <a:r>
              <a:rPr lang="ko-KR" altLang="en-US" dirty="0"/>
              <a:t>를 계산할 수 있는 재귀 관계식</a:t>
            </a:r>
            <a:r>
              <a:rPr lang="en-US" altLang="ko-KR" dirty="0"/>
              <a:t>(recursive property)</a:t>
            </a:r>
            <a:r>
              <a:rPr lang="ko-KR" altLang="en-US" dirty="0"/>
              <a:t>을 정립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dirty="0"/>
              <a:t>	</a:t>
            </a:r>
            <a:r>
              <a:rPr lang="ko-KR" altLang="en-US" b="1" dirty="0"/>
              <a:t>경우 </a:t>
            </a:r>
            <a:r>
              <a:rPr lang="en-US" altLang="ko-KR" b="1" dirty="0"/>
              <a:t>1</a:t>
            </a:r>
            <a:r>
              <a:rPr lang="en-US" altLang="ko-KR" dirty="0"/>
              <a:t>: {</a:t>
            </a:r>
            <a:r>
              <a:rPr lang="en-US" altLang="ko-KR" i="1" dirty="0"/>
              <a:t>v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r>
              <a:rPr lang="en-US" altLang="ko-KR" i="1" dirty="0"/>
              <a:t>v</a:t>
            </a:r>
            <a:r>
              <a:rPr lang="en-US" altLang="ko-KR" baseline="-25000" dirty="0"/>
              <a:t>2</a:t>
            </a:r>
            <a:r>
              <a:rPr lang="en-US" altLang="ko-KR" dirty="0"/>
              <a:t>,…, </a:t>
            </a:r>
            <a:r>
              <a:rPr lang="en-US" altLang="ko-KR" i="1" dirty="0" err="1"/>
              <a:t>v</a:t>
            </a:r>
            <a:r>
              <a:rPr lang="en-US" altLang="ko-KR" i="1" baseline="-25000" dirty="0" err="1"/>
              <a:t>k</a:t>
            </a:r>
            <a:r>
              <a:rPr lang="en-US" altLang="ko-KR" dirty="0"/>
              <a:t>}</a:t>
            </a:r>
            <a:r>
              <a:rPr lang="ko-KR" altLang="en-US" dirty="0"/>
              <a:t>의 정점들 만을 통해서 </a:t>
            </a:r>
            <a:r>
              <a:rPr lang="en-US" altLang="ko-KR" i="1" dirty="0"/>
              <a:t>v</a:t>
            </a:r>
            <a:r>
              <a:rPr lang="en-US" altLang="ko-KR" i="1" baseline="-25000" dirty="0"/>
              <a:t>i</a:t>
            </a:r>
            <a:r>
              <a:rPr lang="ko-KR" altLang="en-US" dirty="0"/>
              <a:t>에서 </a:t>
            </a:r>
            <a:r>
              <a:rPr lang="en-US" altLang="ko-KR" i="1" dirty="0" err="1"/>
              <a:t>v</a:t>
            </a:r>
            <a:r>
              <a:rPr lang="en-US" altLang="ko-KR" i="1" baseline="-25000" dirty="0" err="1"/>
              <a:t>j</a:t>
            </a:r>
            <a:r>
              <a:rPr lang="ko-KR" altLang="en-US" dirty="0"/>
              <a:t>로 가는 최단경로가 </a:t>
            </a:r>
            <a:r>
              <a:rPr lang="en-US" altLang="ko-KR" i="1" dirty="0" err="1"/>
              <a:t>v</a:t>
            </a:r>
            <a:r>
              <a:rPr lang="en-US" altLang="ko-KR" i="1" baseline="-25000" dirty="0" err="1"/>
              <a:t>k</a:t>
            </a:r>
            <a:r>
              <a:rPr lang="ko-KR" altLang="en-US" u="sng" dirty="0"/>
              <a:t>를 거치지 않는</a:t>
            </a:r>
            <a:r>
              <a:rPr lang="ko-KR" altLang="en-US" dirty="0"/>
              <a:t> 경우</a:t>
            </a:r>
            <a:r>
              <a:rPr lang="en-US" altLang="ko-KR" dirty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/>
              <a:t>		                             (</a:t>
            </a:r>
            <a:r>
              <a:rPr lang="ko-KR" altLang="en-US" dirty="0"/>
              <a:t>예</a:t>
            </a:r>
            <a:r>
              <a:rPr lang="en-US" altLang="ko-KR" dirty="0"/>
              <a:t>)    </a:t>
            </a:r>
            <a:r>
              <a:rPr lang="en-US" altLang="ko-KR" i="1" dirty="0"/>
              <a:t>D</a:t>
            </a:r>
            <a:r>
              <a:rPr lang="en-US" altLang="ko-KR" baseline="50000" dirty="0"/>
              <a:t>(5)</a:t>
            </a:r>
            <a:r>
              <a:rPr lang="en-US" altLang="ko-KR" dirty="0"/>
              <a:t>[1][3] = </a:t>
            </a:r>
            <a:r>
              <a:rPr lang="en-US" altLang="ko-KR" i="1" dirty="0"/>
              <a:t>D</a:t>
            </a:r>
            <a:r>
              <a:rPr lang="en-US" altLang="ko-KR" baseline="50000" dirty="0"/>
              <a:t>(4)</a:t>
            </a:r>
            <a:r>
              <a:rPr lang="en-US" altLang="ko-KR" dirty="0"/>
              <a:t>[1][3] = 3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/>
              <a:t>	</a:t>
            </a:r>
            <a:r>
              <a:rPr lang="ko-KR" altLang="en-US" b="1" dirty="0"/>
              <a:t>경우 </a:t>
            </a:r>
            <a:r>
              <a:rPr lang="en-US" altLang="ko-KR" b="1" dirty="0"/>
              <a:t>2</a:t>
            </a:r>
            <a:r>
              <a:rPr lang="en-US" altLang="ko-KR" dirty="0"/>
              <a:t>: {</a:t>
            </a:r>
            <a:r>
              <a:rPr lang="en-US" altLang="ko-KR" i="1" dirty="0"/>
              <a:t>v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r>
              <a:rPr lang="en-US" altLang="ko-KR" i="1" dirty="0"/>
              <a:t>v</a:t>
            </a:r>
            <a:r>
              <a:rPr lang="en-US" altLang="ko-KR" baseline="-25000" dirty="0"/>
              <a:t>2</a:t>
            </a:r>
            <a:r>
              <a:rPr lang="en-US" altLang="ko-KR" dirty="0"/>
              <a:t>,…, </a:t>
            </a:r>
            <a:r>
              <a:rPr lang="en-US" altLang="ko-KR" i="1" dirty="0" err="1"/>
              <a:t>v</a:t>
            </a:r>
            <a:r>
              <a:rPr lang="en-US" altLang="ko-KR" i="1" baseline="-25000" dirty="0" err="1"/>
              <a:t>k</a:t>
            </a:r>
            <a:r>
              <a:rPr lang="en-US" altLang="ko-KR" dirty="0"/>
              <a:t>}</a:t>
            </a:r>
            <a:r>
              <a:rPr lang="ko-KR" altLang="en-US" dirty="0"/>
              <a:t>의 정점들 만을 통해서 </a:t>
            </a:r>
            <a:r>
              <a:rPr lang="en-US" altLang="ko-KR" i="1" dirty="0"/>
              <a:t>v</a:t>
            </a:r>
            <a:r>
              <a:rPr lang="en-US" altLang="ko-KR" i="1" baseline="-25000" dirty="0"/>
              <a:t>i</a:t>
            </a:r>
            <a:r>
              <a:rPr lang="ko-KR" altLang="en-US" dirty="0"/>
              <a:t>에서 </a:t>
            </a:r>
            <a:r>
              <a:rPr lang="en-US" altLang="ko-KR" i="1" dirty="0" err="1"/>
              <a:t>v</a:t>
            </a:r>
            <a:r>
              <a:rPr lang="en-US" altLang="ko-KR" i="1" baseline="-25000" dirty="0" err="1"/>
              <a:t>j</a:t>
            </a:r>
            <a:r>
              <a:rPr lang="ko-KR" altLang="en-US" dirty="0"/>
              <a:t>로 가는 최단경로가 </a:t>
            </a:r>
            <a:r>
              <a:rPr lang="en-US" altLang="ko-KR" i="1" dirty="0" err="1"/>
              <a:t>v</a:t>
            </a:r>
            <a:r>
              <a:rPr lang="en-US" altLang="ko-KR" i="1" baseline="-25000" dirty="0" err="1"/>
              <a:t>k</a:t>
            </a:r>
            <a:r>
              <a:rPr lang="ko-KR" altLang="en-US" u="sng" dirty="0"/>
              <a:t>를 거치는</a:t>
            </a:r>
            <a:r>
              <a:rPr lang="ko-KR" altLang="en-US" dirty="0"/>
              <a:t> 경우</a:t>
            </a:r>
            <a:r>
              <a:rPr lang="en-US" altLang="ko-KR" dirty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/>
              <a:t>		                            (</a:t>
            </a:r>
            <a:r>
              <a:rPr lang="ko-KR" altLang="en-US" dirty="0"/>
              <a:t>예</a:t>
            </a:r>
            <a:r>
              <a:rPr lang="en-US" altLang="ko-KR" dirty="0"/>
              <a:t>)     </a:t>
            </a:r>
            <a:r>
              <a:rPr lang="en-US" altLang="ko-KR" i="1" dirty="0"/>
              <a:t>D</a:t>
            </a:r>
            <a:r>
              <a:rPr lang="en-US" altLang="ko-KR" baseline="50000" dirty="0"/>
              <a:t>(2)</a:t>
            </a:r>
            <a:r>
              <a:rPr lang="en-US" altLang="ko-KR" dirty="0"/>
              <a:t>[5][3] = </a:t>
            </a:r>
            <a:r>
              <a:rPr lang="en-US" altLang="ko-KR" i="1" dirty="0"/>
              <a:t>D</a:t>
            </a:r>
            <a:r>
              <a:rPr lang="en-US" altLang="ko-KR" baseline="50000" dirty="0"/>
              <a:t>(1)</a:t>
            </a:r>
            <a:r>
              <a:rPr lang="en-US" altLang="ko-KR" dirty="0"/>
              <a:t>[5][2] + </a:t>
            </a:r>
            <a:r>
              <a:rPr lang="en-US" altLang="ko-KR" i="1" dirty="0"/>
              <a:t>D</a:t>
            </a:r>
            <a:r>
              <a:rPr lang="en-US" altLang="ko-KR" baseline="50000" dirty="0"/>
              <a:t>(1)</a:t>
            </a:r>
            <a:r>
              <a:rPr lang="en-US" altLang="ko-KR" dirty="0"/>
              <a:t>[2][3] = 4 + 3 = 7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상향식으로 </a:t>
            </a:r>
            <a:r>
              <a:rPr lang="en-US" altLang="ko-KR" i="1" dirty="0"/>
              <a:t>k</a:t>
            </a:r>
            <a:r>
              <a:rPr lang="en-US" altLang="ko-KR" dirty="0"/>
              <a:t> = 1</a:t>
            </a:r>
            <a:r>
              <a:rPr lang="ko-KR" altLang="en-US" dirty="0"/>
              <a:t>부터 </a:t>
            </a:r>
            <a:r>
              <a:rPr lang="en-US" altLang="ko-KR" i="1" dirty="0"/>
              <a:t>n</a:t>
            </a:r>
            <a:r>
              <a:rPr lang="ko-KR" altLang="en-US" dirty="0"/>
              <a:t>까지 다음과 같이  이 과정을 반복하여 해를 구한다</a:t>
            </a:r>
            <a:r>
              <a:rPr lang="en-US" altLang="ko-KR" dirty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/>
              <a:t> 			                      </a:t>
            </a:r>
            <a:r>
              <a:rPr lang="en-US" altLang="ko-KR" i="1" dirty="0"/>
              <a:t>D</a:t>
            </a:r>
            <a:r>
              <a:rPr lang="en-US" altLang="ko-KR" baseline="50000" dirty="0"/>
              <a:t>(0)</a:t>
            </a:r>
            <a:r>
              <a:rPr lang="en-US" altLang="ko-KR" dirty="0"/>
              <a:t>, </a:t>
            </a:r>
            <a:r>
              <a:rPr lang="en-US" altLang="ko-KR" i="1" dirty="0"/>
              <a:t>D</a:t>
            </a:r>
            <a:r>
              <a:rPr lang="en-US" altLang="ko-KR" baseline="50000" dirty="0"/>
              <a:t>(1)</a:t>
            </a:r>
            <a:r>
              <a:rPr lang="en-US" altLang="ko-KR" dirty="0"/>
              <a:t>,……., </a:t>
            </a:r>
            <a:r>
              <a:rPr lang="en-US" altLang="ko-KR" i="1" dirty="0"/>
              <a:t>D</a:t>
            </a:r>
            <a:r>
              <a:rPr lang="en-US" altLang="ko-KR" baseline="50000" dirty="0"/>
              <a:t>(</a:t>
            </a:r>
            <a:r>
              <a:rPr lang="en-US" altLang="ko-KR" i="1" baseline="50000" dirty="0"/>
              <a:t>n</a:t>
            </a:r>
            <a:r>
              <a:rPr lang="en-US" altLang="ko-KR" baseline="50000" dirty="0"/>
              <a:t>)</a:t>
            </a:r>
            <a:endParaRPr lang="en-US" altLang="ko-KR" dirty="0"/>
          </a:p>
        </p:txBody>
      </p:sp>
      <p:grpSp>
        <p:nvGrpSpPr>
          <p:cNvPr id="27654" name="그룹 5"/>
          <p:cNvGrpSpPr>
            <a:grpSpLocks/>
          </p:cNvGrpSpPr>
          <p:nvPr/>
        </p:nvGrpSpPr>
        <p:grpSpPr bwMode="auto">
          <a:xfrm>
            <a:off x="6203950" y="5229225"/>
            <a:ext cx="1601788" cy="1255713"/>
            <a:chOff x="5643563" y="214313"/>
            <a:chExt cx="2600523" cy="1829751"/>
          </a:xfrm>
        </p:grpSpPr>
        <p:sp>
          <p:nvSpPr>
            <p:cNvPr id="27655" name="Oval 4"/>
            <p:cNvSpPr>
              <a:spLocks noChangeArrowheads="1"/>
            </p:cNvSpPr>
            <p:nvPr/>
          </p:nvSpPr>
          <p:spPr bwMode="auto">
            <a:xfrm>
              <a:off x="5643563" y="930275"/>
              <a:ext cx="406400" cy="417513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solidFill>
                  <a:srgbClr val="FF0000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27656" name="Text Box 6"/>
            <p:cNvSpPr txBox="1">
              <a:spLocks noChangeArrowheads="1"/>
            </p:cNvSpPr>
            <p:nvPr/>
          </p:nvSpPr>
          <p:spPr bwMode="auto">
            <a:xfrm>
              <a:off x="5718175" y="984250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>
                  <a:solidFill>
                    <a:srgbClr val="FF0000"/>
                  </a:solidFill>
                </a:rPr>
                <a:t>v</a:t>
              </a:r>
              <a:r>
                <a:rPr lang="en-US" altLang="ko-KR" sz="1200" baseline="-25000">
                  <a:solidFill>
                    <a:srgbClr val="FF0000"/>
                  </a:solidFill>
                </a:rPr>
                <a:t>5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27657" name="Oval 7"/>
            <p:cNvSpPr>
              <a:spLocks noChangeArrowheads="1"/>
            </p:cNvSpPr>
            <p:nvPr/>
          </p:nvSpPr>
          <p:spPr bwMode="auto">
            <a:xfrm>
              <a:off x="6546850" y="284163"/>
              <a:ext cx="406400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7658" name="Text Box 8"/>
            <p:cNvSpPr txBox="1">
              <a:spLocks noChangeArrowheads="1"/>
            </p:cNvSpPr>
            <p:nvPr/>
          </p:nvSpPr>
          <p:spPr bwMode="auto">
            <a:xfrm>
              <a:off x="6623050" y="338138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27659" name="Oval 9"/>
            <p:cNvSpPr>
              <a:spLocks noChangeArrowheads="1"/>
            </p:cNvSpPr>
            <p:nvPr/>
          </p:nvSpPr>
          <p:spPr bwMode="auto">
            <a:xfrm>
              <a:off x="6546850" y="1531938"/>
              <a:ext cx="406400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7660" name="Text Box 10"/>
            <p:cNvSpPr txBox="1">
              <a:spLocks noChangeArrowheads="1"/>
            </p:cNvSpPr>
            <p:nvPr/>
          </p:nvSpPr>
          <p:spPr bwMode="auto">
            <a:xfrm>
              <a:off x="6623050" y="1585913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27661" name="Oval 11"/>
            <p:cNvSpPr>
              <a:spLocks noChangeArrowheads="1"/>
            </p:cNvSpPr>
            <p:nvPr/>
          </p:nvSpPr>
          <p:spPr bwMode="auto">
            <a:xfrm>
              <a:off x="7812088" y="284163"/>
              <a:ext cx="407987" cy="415925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solidFill>
                  <a:srgbClr val="FF0000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7888289" y="330200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>
                  <a:solidFill>
                    <a:srgbClr val="FF0000"/>
                  </a:solidFill>
                </a:rPr>
                <a:t>v</a:t>
              </a:r>
              <a:r>
                <a:rPr lang="en-US" altLang="ko-KR" sz="1200" baseline="-25000">
                  <a:solidFill>
                    <a:srgbClr val="FF0000"/>
                  </a:solidFill>
                </a:rPr>
                <a:t>2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27663" name="Oval 13"/>
            <p:cNvSpPr>
              <a:spLocks noChangeArrowheads="1"/>
            </p:cNvSpPr>
            <p:nvPr/>
          </p:nvSpPr>
          <p:spPr bwMode="auto">
            <a:xfrm>
              <a:off x="7812088" y="1531938"/>
              <a:ext cx="407987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7888288" y="1577975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 flipV="1">
              <a:off x="5967413" y="546100"/>
              <a:ext cx="587375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 flipV="1">
              <a:off x="6057900" y="676275"/>
              <a:ext cx="587375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 flipH="1" flipV="1">
              <a:off x="6019800" y="1262063"/>
              <a:ext cx="542925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>
              <a:off x="6750050" y="700088"/>
              <a:ext cx="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H="1" flipV="1">
              <a:off x="8039100" y="684213"/>
              <a:ext cx="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>
              <a:off x="6938963" y="414338"/>
              <a:ext cx="903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6953250" y="560388"/>
              <a:ext cx="866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6946900" y="1670050"/>
              <a:ext cx="903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6953250" y="1817688"/>
              <a:ext cx="866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 flipH="1">
              <a:off x="6870700" y="646113"/>
              <a:ext cx="995363" cy="923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6046789" y="560388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7676" name="Text Box 28"/>
            <p:cNvSpPr txBox="1">
              <a:spLocks noChangeArrowheads="1"/>
            </p:cNvSpPr>
            <p:nvPr/>
          </p:nvSpPr>
          <p:spPr bwMode="auto">
            <a:xfrm>
              <a:off x="6272214" y="892174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7289800" y="214313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7285038" y="546101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27679" name="Text Box 31"/>
            <p:cNvSpPr txBox="1">
              <a:spLocks noChangeArrowheads="1"/>
            </p:cNvSpPr>
            <p:nvPr/>
          </p:nvSpPr>
          <p:spPr bwMode="auto">
            <a:xfrm>
              <a:off x="6724650" y="977900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7180263" y="977900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27681" name="Text Box 33"/>
            <p:cNvSpPr txBox="1">
              <a:spLocks noChangeArrowheads="1"/>
            </p:cNvSpPr>
            <p:nvPr/>
          </p:nvSpPr>
          <p:spPr bwMode="auto">
            <a:xfrm>
              <a:off x="7270749" y="1470027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27682" name="Text Box 34"/>
            <p:cNvSpPr txBox="1">
              <a:spLocks noChangeArrowheads="1"/>
            </p:cNvSpPr>
            <p:nvPr/>
          </p:nvSpPr>
          <p:spPr bwMode="auto">
            <a:xfrm>
              <a:off x="6181725" y="1439865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7683" name="Text Box 35"/>
            <p:cNvSpPr txBox="1">
              <a:spLocks noChangeArrowheads="1"/>
            </p:cNvSpPr>
            <p:nvPr/>
          </p:nvSpPr>
          <p:spPr bwMode="auto">
            <a:xfrm>
              <a:off x="8001001" y="1077914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7684" name="Text Box 36"/>
            <p:cNvSpPr txBox="1">
              <a:spLocks noChangeArrowheads="1"/>
            </p:cNvSpPr>
            <p:nvPr/>
          </p:nvSpPr>
          <p:spPr bwMode="auto">
            <a:xfrm>
              <a:off x="7270749" y="1801813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75251" y="1584163"/>
            <a:ext cx="585128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D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)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]=minimum{D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], D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]+ D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]}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" name="왼쪽 중괄호 2"/>
          <p:cNvSpPr/>
          <p:nvPr/>
        </p:nvSpPr>
        <p:spPr bwMode="auto">
          <a:xfrm rot="16200000">
            <a:off x="6304368" y="1147596"/>
            <a:ext cx="114075" cy="1979993"/>
          </a:xfrm>
          <a:prstGeom prst="leftBrace">
            <a:avLst>
              <a:gd name="adj1" fmla="val 37728"/>
              <a:gd name="adj2" fmla="val 50000"/>
            </a:avLst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중괄호 38"/>
          <p:cNvSpPr/>
          <p:nvPr/>
        </p:nvSpPr>
        <p:spPr bwMode="auto">
          <a:xfrm rot="16200000">
            <a:off x="4670213" y="1644771"/>
            <a:ext cx="91605" cy="1008112"/>
          </a:xfrm>
          <a:prstGeom prst="leftBrace">
            <a:avLst>
              <a:gd name="adj1" fmla="val 37728"/>
              <a:gd name="adj2" fmla="val 50000"/>
            </a:avLst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99261" y="2062719"/>
            <a:ext cx="633507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ko-KR" altLang="en-US" sz="1400" dirty="0">
                <a:solidFill>
                  <a:srgbClr val="3E020C"/>
                </a:solidFill>
                <a:latin typeface="Times New Roman" pitchFamily="18" charset="0"/>
              </a:rPr>
              <a:t>경우</a:t>
            </a:r>
            <a:r>
              <a:rPr lang="en-US" altLang="ko-KR" sz="14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2447" y="2072611"/>
            <a:ext cx="633507" cy="40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ko-KR" altLang="en-US" sz="1400" dirty="0">
                <a:solidFill>
                  <a:srgbClr val="3E020C"/>
                </a:solidFill>
                <a:latin typeface="Times New Roman" pitchFamily="18" charset="0"/>
              </a:rPr>
              <a:t>경우</a:t>
            </a:r>
            <a:r>
              <a:rPr lang="en-US" altLang="ko-KR" sz="14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loud"/>
          <p:cNvSpPr>
            <a:spLocks noChangeAspect="1" noEditPoints="1" noChangeArrowheads="1"/>
          </p:cNvSpPr>
          <p:nvPr/>
        </p:nvSpPr>
        <p:spPr bwMode="auto">
          <a:xfrm>
            <a:off x="2730500" y="2195513"/>
            <a:ext cx="2743200" cy="2314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C33F40-1C7A-44AD-BD4E-39FE0B55A0E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143000" y="3884613"/>
            <a:ext cx="500063" cy="5000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>
                <a:latin typeface="+mn-lt"/>
              </a:rPr>
              <a:t>v</a:t>
            </a:r>
            <a:r>
              <a:rPr lang="en-US" altLang="ko-KR" i="1" baseline="-25000" dirty="0">
                <a:latin typeface="+mn-lt"/>
              </a:rPr>
              <a:t>i</a:t>
            </a:r>
            <a:endParaRPr lang="ko-KR" altLang="en-US" i="1" baseline="-25000" dirty="0">
              <a:latin typeface="+mn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500813" y="3884613"/>
            <a:ext cx="500062" cy="5000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 err="1">
                <a:latin typeface="+mn-lt"/>
              </a:rPr>
              <a:t>v</a:t>
            </a:r>
            <a:r>
              <a:rPr lang="en-US" altLang="ko-KR" i="1" baseline="-25000" dirty="0" err="1">
                <a:latin typeface="+mn-lt"/>
              </a:rPr>
              <a:t>j</a:t>
            </a:r>
            <a:endParaRPr lang="ko-KR" altLang="en-US" i="1" baseline="-25000" dirty="0">
              <a:latin typeface="+mn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00500" y="4762500"/>
            <a:ext cx="500063" cy="5000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 err="1">
                <a:latin typeface="+mn-lt"/>
              </a:rPr>
              <a:t>v</a:t>
            </a:r>
            <a:r>
              <a:rPr lang="en-US" altLang="ko-KR" i="1" baseline="-25000" dirty="0" err="1">
                <a:latin typeface="+mn-lt"/>
              </a:rPr>
              <a:t>k</a:t>
            </a:r>
            <a:endParaRPr lang="ko-KR" altLang="en-US" i="1" baseline="-25000" dirty="0">
              <a:latin typeface="+mn-lt"/>
            </a:endParaRPr>
          </a:p>
        </p:txBody>
      </p:sp>
      <p:cxnSp>
        <p:nvCxnSpPr>
          <p:cNvPr id="28680" name="구부러진 연결선 14"/>
          <p:cNvCxnSpPr>
            <a:cxnSpLocks noChangeShapeType="1"/>
            <a:stCxn id="6" idx="7"/>
            <a:endCxn id="8" idx="0"/>
          </p:cNvCxnSpPr>
          <p:nvPr/>
        </p:nvCxnSpPr>
        <p:spPr bwMode="auto">
          <a:xfrm rot="5400000" flipH="1" flipV="1">
            <a:off x="4124325" y="1330326"/>
            <a:ext cx="73025" cy="5181600"/>
          </a:xfrm>
          <a:prstGeom prst="curvedConnector3">
            <a:avLst>
              <a:gd name="adj1" fmla="val 173881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오른쪽 화살표 29"/>
          <p:cNvSpPr/>
          <p:nvPr/>
        </p:nvSpPr>
        <p:spPr bwMode="auto">
          <a:xfrm rot="19183493">
            <a:off x="2378389" y="2100543"/>
            <a:ext cx="1846877" cy="198016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1" name="오른쪽 화살표 30"/>
          <p:cNvSpPr/>
          <p:nvPr/>
        </p:nvSpPr>
        <p:spPr bwMode="auto">
          <a:xfrm rot="19264225">
            <a:off x="2408806" y="2489485"/>
            <a:ext cx="3404128" cy="155413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2" name="오른쪽 화살표 31"/>
          <p:cNvSpPr/>
          <p:nvPr/>
        </p:nvSpPr>
        <p:spPr bwMode="auto">
          <a:xfrm rot="17588106" flipV="1">
            <a:off x="5169130" y="2338307"/>
            <a:ext cx="2090828" cy="174669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원호 4"/>
          <p:cNvSpPr/>
          <p:nvPr/>
        </p:nvSpPr>
        <p:spPr bwMode="auto">
          <a:xfrm rot="1011358">
            <a:off x="1522413" y="3657600"/>
            <a:ext cx="2673350" cy="1311275"/>
          </a:xfrm>
          <a:prstGeom prst="arc">
            <a:avLst>
              <a:gd name="adj1" fmla="val 10364332"/>
              <a:gd name="adj2" fmla="val 23328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8" name="원호 17"/>
          <p:cNvSpPr/>
          <p:nvPr/>
        </p:nvSpPr>
        <p:spPr bwMode="auto">
          <a:xfrm rot="19873572">
            <a:off x="4075113" y="3513138"/>
            <a:ext cx="2835275" cy="1643062"/>
          </a:xfrm>
          <a:prstGeom prst="arc">
            <a:avLst>
              <a:gd name="adj1" fmla="val 11415906"/>
              <a:gd name="adj2" fmla="val 85884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28686" name="TextBox 34"/>
          <p:cNvSpPr txBox="1">
            <a:spLocks noChangeArrowheads="1"/>
          </p:cNvSpPr>
          <p:nvPr/>
        </p:nvSpPr>
        <p:spPr bwMode="auto">
          <a:xfrm>
            <a:off x="3263900" y="3021013"/>
            <a:ext cx="17764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{</a:t>
            </a:r>
            <a:r>
              <a:rPr lang="en-US" altLang="ko-KR" i="1"/>
              <a:t>v</a:t>
            </a:r>
            <a:r>
              <a:rPr lang="en-US" altLang="ko-KR" baseline="-25000"/>
              <a:t>1</a:t>
            </a:r>
            <a:r>
              <a:rPr lang="en-US" altLang="ko-KR"/>
              <a:t> , </a:t>
            </a:r>
            <a:r>
              <a:rPr lang="en-US" altLang="ko-KR" i="1"/>
              <a:t>v</a:t>
            </a:r>
            <a:r>
              <a:rPr lang="en-US" altLang="ko-KR" baseline="-25000"/>
              <a:t>2</a:t>
            </a:r>
            <a:r>
              <a:rPr lang="en-US" altLang="ko-KR"/>
              <a:t>, ..,</a:t>
            </a:r>
            <a:r>
              <a:rPr lang="en-US" altLang="ko-KR" i="1"/>
              <a:t> v</a:t>
            </a:r>
            <a:r>
              <a:rPr lang="en-US" altLang="ko-KR" i="1" baseline="-25000"/>
              <a:t>k-</a:t>
            </a:r>
            <a:r>
              <a:rPr lang="en-US" altLang="ko-KR" baseline="-25000"/>
              <a:t>1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 bwMode="auto">
          <a:xfrm>
            <a:off x="4920231" y="741932"/>
            <a:ext cx="1163938" cy="650875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6164130" y="741932"/>
            <a:ext cx="1232234" cy="650875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46359" y="880202"/>
            <a:ext cx="585128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D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)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]=minimum{D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], D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]+ D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]}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9" name="왼쪽 중괄호 18"/>
          <p:cNvSpPr/>
          <p:nvPr/>
        </p:nvSpPr>
        <p:spPr bwMode="auto">
          <a:xfrm rot="16200000">
            <a:off x="5975476" y="443635"/>
            <a:ext cx="114075" cy="1979993"/>
          </a:xfrm>
          <a:prstGeom prst="leftBrace">
            <a:avLst>
              <a:gd name="adj1" fmla="val 37728"/>
              <a:gd name="adj2" fmla="val 50000"/>
            </a:avLst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 bwMode="auto">
          <a:xfrm rot="16200000">
            <a:off x="4341321" y="940810"/>
            <a:ext cx="91605" cy="1008112"/>
          </a:xfrm>
          <a:prstGeom prst="leftBrace">
            <a:avLst>
              <a:gd name="adj1" fmla="val 37728"/>
              <a:gd name="adj2" fmla="val 50000"/>
            </a:avLst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70369" y="1358758"/>
            <a:ext cx="633507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ko-KR" altLang="en-US" sz="1400" dirty="0">
                <a:solidFill>
                  <a:srgbClr val="3E020C"/>
                </a:solidFill>
                <a:latin typeface="Times New Roman" pitchFamily="18" charset="0"/>
              </a:rPr>
              <a:t>경우</a:t>
            </a:r>
            <a:r>
              <a:rPr lang="en-US" altLang="ko-KR" sz="14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3555" y="1368650"/>
            <a:ext cx="633507" cy="40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ko-KR" altLang="en-US" sz="1400" dirty="0">
                <a:solidFill>
                  <a:srgbClr val="3E020C"/>
                </a:solidFill>
                <a:latin typeface="Times New Roman" pitchFamily="18" charset="0"/>
              </a:rPr>
              <a:t>경우</a:t>
            </a:r>
            <a:r>
              <a:rPr lang="en-US" altLang="ko-KR" sz="14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0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295B0-2CFE-41D4-86AB-8EB1B71D00B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3315" name="직사각형 5"/>
          <p:cNvSpPr>
            <a:spLocks noChangeArrowheads="1"/>
          </p:cNvSpPr>
          <p:nvPr/>
        </p:nvSpPr>
        <p:spPr bwMode="auto">
          <a:xfrm>
            <a:off x="500063" y="642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</a:rPr>
              <a:t>(</a:t>
            </a:r>
            <a:r>
              <a:rPr lang="ko-KR" altLang="en-US">
                <a:latin typeface="굴림" panose="020B0600000101010101" pitchFamily="50" charset="-127"/>
              </a:rPr>
              <a:t>예</a:t>
            </a:r>
            <a:r>
              <a:rPr lang="en-US" altLang="ko-KR">
                <a:latin typeface="굴림" panose="020B0600000101010101" pitchFamily="50" charset="-127"/>
              </a:rPr>
              <a:t> 3.3)</a:t>
            </a:r>
            <a:endParaRPr lang="ko-KR" altLang="en-US">
              <a:latin typeface="굴림" panose="020B0600000101010101" pitchFamily="50" charset="-127"/>
            </a:endParaRPr>
          </a:p>
        </p:txBody>
      </p:sp>
      <p:grpSp>
        <p:nvGrpSpPr>
          <p:cNvPr id="13316" name="그룹 35"/>
          <p:cNvGrpSpPr>
            <a:grpSpLocks/>
          </p:cNvGrpSpPr>
          <p:nvPr/>
        </p:nvGrpSpPr>
        <p:grpSpPr bwMode="auto">
          <a:xfrm>
            <a:off x="5929313" y="1071563"/>
            <a:ext cx="2643187" cy="1928812"/>
            <a:chOff x="2286000" y="2197100"/>
            <a:chExt cx="4457095" cy="3179034"/>
          </a:xfrm>
        </p:grpSpPr>
        <p:sp>
          <p:nvSpPr>
            <p:cNvPr id="13318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5</a:t>
              </a:r>
              <a:endParaRPr lang="en-US" altLang="ko-KR" sz="1200"/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6070600" y="23876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2</a:t>
              </a:r>
              <a:endParaRPr lang="en-US" altLang="ko-KR" sz="1200"/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5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6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7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39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13340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3341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13342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3343" name="Text Box 32"/>
            <p:cNvSpPr txBox="1">
              <a:spLocks noChangeArrowheads="1"/>
            </p:cNvSpPr>
            <p:nvPr/>
          </p:nvSpPr>
          <p:spPr bwMode="auto">
            <a:xfrm>
              <a:off x="4876800" y="34559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3344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3345" name="Text Box 34"/>
            <p:cNvSpPr txBox="1">
              <a:spLocks noChangeArrowheads="1"/>
            </p:cNvSpPr>
            <p:nvPr/>
          </p:nvSpPr>
          <p:spPr bwMode="auto">
            <a:xfrm>
              <a:off x="3194050" y="42164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46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47" name="Text Box 36"/>
            <p:cNvSpPr txBox="1">
              <a:spLocks noChangeArrowheads="1"/>
            </p:cNvSpPr>
            <p:nvPr/>
          </p:nvSpPr>
          <p:spPr bwMode="auto">
            <a:xfrm>
              <a:off x="5029199" y="48148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57188" y="1214438"/>
            <a:ext cx="8358187" cy="4624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(1)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+mn-ea"/>
              </a:rPr>
              <a:t>[2][4] </a:t>
            </a:r>
            <a:r>
              <a:rPr lang="en-US" altLang="ko-KR" sz="2000" i="1" dirty="0">
                <a:latin typeface="+mn-lt"/>
                <a:ea typeface="+mn-ea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[2][4],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[2][1]+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[1][4])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min(2, 9+1) = 2 </a:t>
            </a:r>
            <a:endParaRPr lang="en-US" altLang="ko-KR" sz="2000" dirty="0">
              <a:latin typeface="+mn-lt"/>
              <a:ea typeface="+mn-ea"/>
            </a:endParaRP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+mn-ea"/>
              </a:rPr>
              <a:t>(2)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[5][2]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[5][2],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[1][2])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r>
              <a:rPr lang="en-US" altLang="ko-KR" sz="2000" dirty="0">
                <a:latin typeface="+mn-lt"/>
                <a:ea typeface="굴림" charset="-127"/>
              </a:rPr>
              <a:t>, 3+1) = 4 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(3)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[5][4]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[1][4])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r>
              <a:rPr lang="en-US" altLang="ko-KR" sz="2000" dirty="0">
                <a:latin typeface="+mn-lt"/>
                <a:ea typeface="굴림" charset="-127"/>
              </a:rPr>
              <a:t>, 3+1) = 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ko-KR" altLang="en-US" sz="2000" dirty="0">
                <a:latin typeface="+mn-lt"/>
                <a:ea typeface="굴림" charset="-127"/>
              </a:rPr>
              <a:t>을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latin typeface="+mn-lt"/>
                <a:ea typeface="굴림" charset="-127"/>
              </a:rPr>
              <a:t>모두 계산한 후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ko-KR" altLang="en-US" sz="2000" dirty="0">
                <a:latin typeface="+mn-lt"/>
                <a:ea typeface="굴림" charset="-127"/>
              </a:rPr>
              <a:t>를 계산한다</a:t>
            </a:r>
            <a:r>
              <a:rPr lang="en-US" altLang="ko-KR" sz="2000" dirty="0">
                <a:latin typeface="+mn-lt"/>
                <a:ea typeface="굴림" charset="-127"/>
              </a:rPr>
              <a:t>.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lt"/>
              <a:ea typeface="굴림" charset="-127"/>
            </a:endParaRP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[5][4]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[5][2]+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[2][4])        </a:t>
            </a:r>
            <a:r>
              <a:rPr lang="en-US" altLang="ko-KR" sz="1600" dirty="0">
                <a:latin typeface="+mn-lt"/>
                <a:ea typeface="굴림" charset="-127"/>
              </a:rPr>
              <a:t>/* </a:t>
            </a:r>
            <a:r>
              <a:rPr lang="en-US" altLang="ko-KR" sz="1600" i="1" dirty="0">
                <a:latin typeface="+mn-lt"/>
                <a:ea typeface="굴림" charset="-127"/>
              </a:rPr>
              <a:t>D</a:t>
            </a:r>
            <a:r>
              <a:rPr lang="en-US" altLang="ko-KR" sz="1600" baseline="50000" dirty="0">
                <a:latin typeface="+mn-lt"/>
                <a:ea typeface="굴림" charset="-127"/>
              </a:rPr>
              <a:t>(1)</a:t>
            </a:r>
            <a:r>
              <a:rPr lang="ko-KR" altLang="en-US" sz="1600" dirty="0">
                <a:latin typeface="+mn-lt"/>
                <a:ea typeface="굴림" charset="-127"/>
              </a:rPr>
              <a:t>사용 </a:t>
            </a:r>
            <a:r>
              <a:rPr lang="en-US" altLang="ko-KR" sz="1600" dirty="0">
                <a:latin typeface="+mn-lt"/>
                <a:ea typeface="굴림" charset="-127"/>
              </a:rPr>
              <a:t>*/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= min(</a:t>
            </a:r>
            <a:r>
              <a:rPr lang="nb-NO" altLang="ko-KR" sz="2000" dirty="0">
                <a:latin typeface="+mn-lt"/>
                <a:ea typeface="맑은 고딕"/>
              </a:rPr>
              <a:t>4</a:t>
            </a:r>
            <a:r>
              <a:rPr lang="en-US" altLang="ko-KR" sz="2000" dirty="0">
                <a:latin typeface="+mn-lt"/>
                <a:ea typeface="굴림" charset="-127"/>
              </a:rPr>
              <a:t>, 4+2) = 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 </a:t>
            </a:r>
            <a:r>
              <a:rPr lang="en-US" altLang="ko-KR" sz="2000" baseline="50000" dirty="0">
                <a:latin typeface="+mn-lt"/>
                <a:ea typeface="굴림" charset="-127"/>
              </a:rPr>
              <a:t>(3)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(5) </a:t>
            </a:r>
            <a:r>
              <a:rPr lang="en-US" altLang="ko-KR" sz="2000" dirty="0">
                <a:latin typeface="+mn-lt"/>
                <a:ea typeface="굴림" charset="-127"/>
              </a:rPr>
              <a:t>= D</a:t>
            </a:r>
            <a:r>
              <a:rPr lang="ko-KR" altLang="en-US" sz="2000" dirty="0">
                <a:latin typeface="+mn-lt"/>
                <a:ea typeface="굴림" charset="-127"/>
              </a:rPr>
              <a:t>를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latin typeface="+mn-lt"/>
                <a:ea typeface="굴림" charset="-127"/>
              </a:rPr>
              <a:t>순차적으로 계산한다</a:t>
            </a:r>
            <a:r>
              <a:rPr lang="en-US" altLang="ko-KR" sz="2000" dirty="0">
                <a:latin typeface="+mn-lt"/>
                <a:ea typeface="굴림" charset="-127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D530B0-8F5F-4C9F-95BB-3D63DB76DE8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6763"/>
          </a:xfrm>
        </p:spPr>
        <p:txBody>
          <a:bodyPr/>
          <a:lstStyle/>
          <a:p>
            <a:pPr eaLnBrk="1" hangingPunct="1"/>
            <a:r>
              <a:rPr lang="en-US" altLang="ko-KR"/>
              <a:t>Floyd</a:t>
            </a:r>
            <a:r>
              <a:rPr lang="ko-KR" altLang="en-US"/>
              <a:t>의 알고리즘 </a:t>
            </a:r>
            <a:r>
              <a:rPr lang="en-US" altLang="ko-KR"/>
              <a:t>I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153400" cy="150018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가중치 포함 그래프의 각 정점에서 다른 모든 정점까지의 최단거리를 계산하라</a:t>
            </a:r>
            <a:r>
              <a:rPr lang="en-US" altLang="ko-KR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/>
              <a:t>입력</a:t>
            </a:r>
            <a:r>
              <a:rPr lang="en-US" altLang="ko-KR"/>
              <a:t>: </a:t>
            </a:r>
            <a:r>
              <a:rPr lang="ko-KR" altLang="en-US"/>
              <a:t>가중치 포함</a:t>
            </a:r>
            <a:r>
              <a:rPr lang="en-US" altLang="ko-KR"/>
              <a:t>, </a:t>
            </a:r>
            <a:r>
              <a:rPr lang="ko-KR" altLang="en-US"/>
              <a:t>방향성 그래프 </a:t>
            </a:r>
            <a:r>
              <a:rPr lang="en-US" altLang="ko-KR" i="1"/>
              <a:t>W</a:t>
            </a:r>
            <a:r>
              <a:rPr lang="ko-KR" altLang="en-US"/>
              <a:t>와 그 그래프에서의 정점의 수 </a:t>
            </a:r>
            <a:r>
              <a:rPr lang="en-US" altLang="ko-KR" i="1"/>
              <a:t>n</a:t>
            </a:r>
            <a:r>
              <a:rPr lang="en-US" altLang="ko-KR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ko-KR" altLang="en-US"/>
              <a:t>최단거리의 길이가 포함된 배열 </a:t>
            </a:r>
            <a:r>
              <a:rPr lang="en-US" altLang="ko-KR" i="1"/>
              <a:t>D</a:t>
            </a:r>
          </a:p>
        </p:txBody>
      </p:sp>
      <p:sp>
        <p:nvSpPr>
          <p:cNvPr id="14341" name="직사각형 6"/>
          <p:cNvSpPr>
            <a:spLocks noChangeArrowheads="1"/>
          </p:cNvSpPr>
          <p:nvPr/>
        </p:nvSpPr>
        <p:spPr bwMode="auto">
          <a:xfrm>
            <a:off x="785813" y="3000375"/>
            <a:ext cx="7215187" cy="207168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floyd(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W[][],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D[][])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D = W;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(k=1; k &lt;= n; k++)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		    D[i][j] = minimum(D[i][j], D[i][k]+D[k][j]);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6"/>
          <p:cNvSpPr>
            <a:spLocks noChangeArrowheads="1"/>
          </p:cNvSpPr>
          <p:nvPr/>
        </p:nvSpPr>
        <p:spPr bwMode="auto">
          <a:xfrm>
            <a:off x="1143000" y="214313"/>
            <a:ext cx="5500688" cy="15716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Courier New" panose="02070309020205020404" pitchFamily="49" charset="0"/>
              </a:rPr>
              <a:t>void</a:t>
            </a:r>
            <a:r>
              <a:rPr lang="en-US" altLang="ko-KR" sz="1200">
                <a:latin typeface="Courier New" panose="02070309020205020404" pitchFamily="49" charset="0"/>
              </a:rPr>
              <a:t> floyd(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n, </a:t>
            </a:r>
            <a:r>
              <a:rPr lang="en-US" altLang="ko-KR" sz="1200" b="1">
                <a:latin typeface="Courier New" panose="02070309020205020404" pitchFamily="49" charset="0"/>
              </a:rPr>
              <a:t>const</a:t>
            </a:r>
            <a:r>
              <a:rPr lang="en-US" altLang="ko-KR" sz="1200">
                <a:latin typeface="Courier New" panose="02070309020205020404" pitchFamily="49" charset="0"/>
              </a:rPr>
              <a:t>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W[][],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D[][])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D = W;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(k=1; k &lt;= n; k++)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		    D[i][j] = minimum(D[i][j], D[i][k]+D[k][j]);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08013" y="2351088"/>
            <a:ext cx="80772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/>
              <a:t>모든 경우를 고려한 분석</a:t>
            </a:r>
            <a:r>
              <a:rPr lang="en-US" altLang="ko-KR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단위연산</a:t>
            </a:r>
            <a:r>
              <a:rPr lang="en-US" altLang="ko-KR"/>
              <a:t>: for-</a:t>
            </a:r>
            <a:r>
              <a:rPr lang="en-US" altLang="ko-KR" i="1"/>
              <a:t>j</a:t>
            </a:r>
            <a:r>
              <a:rPr lang="en-US" altLang="ko-KR"/>
              <a:t> </a:t>
            </a:r>
            <a:r>
              <a:rPr lang="ko-KR" altLang="en-US"/>
              <a:t>루프안의 지정문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입력크기</a:t>
            </a:r>
            <a:r>
              <a:rPr lang="en-US" altLang="ko-KR"/>
              <a:t>: </a:t>
            </a:r>
            <a:r>
              <a:rPr lang="ko-KR" altLang="en-US"/>
              <a:t>그래프에서의 정점의 수 </a:t>
            </a:r>
            <a:r>
              <a:rPr lang="en-US" altLang="ko-KR" i="1"/>
              <a:t>n</a:t>
            </a:r>
            <a:endParaRPr lang="en-US" altLang="ko-KR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389188" y="3432175"/>
          <a:ext cx="3009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수식" r:id="rId4" imgW="1752600" imgH="228600" progId="Equation.3">
                  <p:embed/>
                </p:oleObj>
              </mc:Choice>
              <mc:Fallback>
                <p:oleObj name="수식" r:id="rId4" imgW="175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432175"/>
                        <a:ext cx="3009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30346-BF1B-4081-8160-50A89890CC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428625"/>
            <a:ext cx="8839200" cy="785813"/>
          </a:xfrm>
        </p:spPr>
        <p:txBody>
          <a:bodyPr/>
          <a:lstStyle/>
          <a:p>
            <a:pPr eaLnBrk="1" hangingPunct="1"/>
            <a:r>
              <a:rPr lang="ko-KR" altLang="en-US"/>
              <a:t>앞의 예에 대한 결과 </a:t>
            </a:r>
            <a:r>
              <a:rPr lang="en-US" altLang="ko-KR" i="1"/>
              <a:t>P</a:t>
            </a:r>
            <a:endParaRPr lang="en-US" altLang="ko-KR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4929188" y="1428750"/>
          <a:ext cx="310991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수식" r:id="rId4" imgW="1562100" imgH="1346200" progId="Equation.3">
                  <p:embed/>
                </p:oleObj>
              </mc:Choice>
              <mc:Fallback>
                <p:oleObj name="수식" r:id="rId4" imgW="1562100" imgH="134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428750"/>
                        <a:ext cx="3109912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그룹 35"/>
          <p:cNvGrpSpPr>
            <a:grpSpLocks/>
          </p:cNvGrpSpPr>
          <p:nvPr/>
        </p:nvGrpSpPr>
        <p:grpSpPr bwMode="auto">
          <a:xfrm>
            <a:off x="285750" y="1285875"/>
            <a:ext cx="3898900" cy="2667000"/>
            <a:chOff x="2286000" y="2197100"/>
            <a:chExt cx="4343400" cy="2967041"/>
          </a:xfrm>
        </p:grpSpPr>
        <p:sp>
          <p:nvSpPr>
            <p:cNvPr id="16406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07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5</a:t>
              </a:r>
              <a:endParaRPr lang="en-US" altLang="ko-KR" sz="1600"/>
            </a:p>
          </p:txBody>
        </p:sp>
        <p:sp>
          <p:nvSpPr>
            <p:cNvPr id="16408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09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1</a:t>
              </a:r>
              <a:endParaRPr lang="en-US" altLang="ko-KR" sz="1600"/>
            </a:p>
          </p:txBody>
        </p:sp>
        <p:sp>
          <p:nvSpPr>
            <p:cNvPr id="16410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1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4</a:t>
              </a:r>
              <a:endParaRPr lang="en-US" altLang="ko-KR" sz="1600"/>
            </a:p>
          </p:txBody>
        </p:sp>
        <p:sp>
          <p:nvSpPr>
            <p:cNvPr id="16412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3" name="Text Box 12"/>
            <p:cNvSpPr txBox="1">
              <a:spLocks noChangeArrowheads="1"/>
            </p:cNvSpPr>
            <p:nvPr/>
          </p:nvSpPr>
          <p:spPr bwMode="auto">
            <a:xfrm>
              <a:off x="6070600" y="2387602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2</a:t>
              </a:r>
              <a:endParaRPr lang="en-US" altLang="ko-KR" sz="1600"/>
            </a:p>
          </p:txBody>
        </p:sp>
        <p:sp>
          <p:nvSpPr>
            <p:cNvPr id="16414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5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3</a:t>
              </a:r>
              <a:endParaRPr lang="en-US" altLang="ko-KR" sz="1600"/>
            </a:p>
          </p:txBody>
        </p:sp>
        <p:sp>
          <p:nvSpPr>
            <p:cNvPr id="16416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7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8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9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0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1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2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3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4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5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6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27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5</a:t>
              </a:r>
            </a:p>
          </p:txBody>
        </p:sp>
        <p:sp>
          <p:nvSpPr>
            <p:cNvPr id="16428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1</a:t>
              </a:r>
            </a:p>
          </p:txBody>
        </p:sp>
        <p:sp>
          <p:nvSpPr>
            <p:cNvPr id="16429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9</a:t>
              </a:r>
            </a:p>
          </p:txBody>
        </p:sp>
        <p:sp>
          <p:nvSpPr>
            <p:cNvPr id="16430" name="Text Box 31"/>
            <p:cNvSpPr txBox="1">
              <a:spLocks noChangeArrowheads="1"/>
            </p:cNvSpPr>
            <p:nvPr/>
          </p:nvSpPr>
          <p:spPr bwMode="auto">
            <a:xfrm>
              <a:off x="4108451" y="34544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1</a:t>
              </a:r>
            </a:p>
          </p:txBody>
        </p:sp>
        <p:sp>
          <p:nvSpPr>
            <p:cNvPr id="16431" name="Text Box 32"/>
            <p:cNvSpPr txBox="1">
              <a:spLocks noChangeArrowheads="1"/>
            </p:cNvSpPr>
            <p:nvPr/>
          </p:nvSpPr>
          <p:spPr bwMode="auto">
            <a:xfrm>
              <a:off x="4876800" y="3455988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2</a:t>
              </a:r>
            </a:p>
          </p:txBody>
        </p:sp>
        <p:sp>
          <p:nvSpPr>
            <p:cNvPr id="16432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2</a:t>
              </a:r>
            </a:p>
          </p:txBody>
        </p:sp>
        <p:sp>
          <p:nvSpPr>
            <p:cNvPr id="16433" name="Text Box 34"/>
            <p:cNvSpPr txBox="1">
              <a:spLocks noChangeArrowheads="1"/>
            </p:cNvSpPr>
            <p:nvPr/>
          </p:nvSpPr>
          <p:spPr bwMode="auto">
            <a:xfrm>
              <a:off x="3194050" y="42164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34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35" name="Text Box 36"/>
            <p:cNvSpPr txBox="1">
              <a:spLocks noChangeArrowheads="1"/>
            </p:cNvSpPr>
            <p:nvPr/>
          </p:nvSpPr>
          <p:spPr bwMode="auto">
            <a:xfrm>
              <a:off x="5029200" y="4814887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4</a:t>
              </a:r>
            </a:p>
          </p:txBody>
        </p:sp>
      </p:grpSp>
      <p:cxnSp>
        <p:nvCxnSpPr>
          <p:cNvPr id="16390" name="직선 연결선 39"/>
          <p:cNvCxnSpPr>
            <a:cxnSpLocks noChangeShapeType="1"/>
          </p:cNvCxnSpPr>
          <p:nvPr/>
        </p:nvCxnSpPr>
        <p:spPr bwMode="auto">
          <a:xfrm>
            <a:off x="4786313" y="1857375"/>
            <a:ext cx="3500437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직선 연결선 40"/>
          <p:cNvCxnSpPr>
            <a:cxnSpLocks noChangeShapeType="1"/>
          </p:cNvCxnSpPr>
          <p:nvPr/>
        </p:nvCxnSpPr>
        <p:spPr bwMode="auto">
          <a:xfrm rot="5400000">
            <a:off x="4714081" y="2640807"/>
            <a:ext cx="2428875" cy="47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extBox 37"/>
          <p:cNvSpPr txBox="1">
            <a:spLocks noChangeArrowheads="1"/>
          </p:cNvSpPr>
          <p:nvPr/>
        </p:nvSpPr>
        <p:spPr bwMode="auto">
          <a:xfrm>
            <a:off x="1000125" y="4071938"/>
            <a:ext cx="1468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5</a:t>
            </a:r>
            <a:r>
              <a:rPr lang="en-US" altLang="ko-KR">
                <a:sym typeface="Wingdings" panose="05000000000000000000" pitchFamily="2" charset="2"/>
              </a:rPr>
              <a:t>3 </a:t>
            </a:r>
            <a:r>
              <a:rPr lang="ko-KR" altLang="en-US">
                <a:sym typeface="Wingdings" panose="05000000000000000000" pitchFamily="2" charset="2"/>
              </a:rPr>
              <a:t>경로</a:t>
            </a:r>
            <a:r>
              <a:rPr lang="en-US" altLang="ko-KR">
                <a:sym typeface="Wingdings" panose="05000000000000000000" pitchFamily="2" charset="2"/>
              </a:rPr>
              <a:t> : </a:t>
            </a:r>
            <a:endParaRPr lang="ko-KR" altLang="en-US"/>
          </a:p>
        </p:txBody>
      </p:sp>
      <p:sp>
        <p:nvSpPr>
          <p:cNvPr id="40" name="오른쪽 화살표 15"/>
          <p:cNvSpPr>
            <a:spLocks noChangeArrowheads="1"/>
          </p:cNvSpPr>
          <p:nvPr/>
        </p:nvSpPr>
        <p:spPr bwMode="auto">
          <a:xfrm>
            <a:off x="5500688" y="3714750"/>
            <a:ext cx="142875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428875" y="4929188"/>
            <a:ext cx="18684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5?4?3 </a:t>
            </a:r>
            <a:endParaRPr lang="ko-KR" altLang="en-US"/>
          </a:p>
        </p:txBody>
      </p:sp>
      <p:sp>
        <p:nvSpPr>
          <p:cNvPr id="43" name="오른쪽 화살표 15"/>
          <p:cNvSpPr>
            <a:spLocks noChangeArrowheads="1"/>
          </p:cNvSpPr>
          <p:nvPr/>
        </p:nvSpPr>
        <p:spPr bwMode="auto">
          <a:xfrm>
            <a:off x="5500688" y="3714750"/>
            <a:ext cx="1857375" cy="142875"/>
          </a:xfrm>
          <a:prstGeom prst="rightArrow">
            <a:avLst>
              <a:gd name="adj1" fmla="val 50000"/>
              <a:gd name="adj2" fmla="val 50014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428875" y="4500563"/>
            <a:ext cx="1073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543</a:t>
            </a:r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428875" y="5365750"/>
            <a:ext cx="2613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5?1?4?3 </a:t>
            </a:r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428875" y="5857875"/>
            <a:ext cx="7572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51 </a:t>
            </a:r>
            <a:endParaRPr lang="ko-KR" altLang="en-US"/>
          </a:p>
        </p:txBody>
      </p:sp>
      <p:cxnSp>
        <p:nvCxnSpPr>
          <p:cNvPr id="62" name="직선 화살표 연결선 61"/>
          <p:cNvCxnSpPr>
            <a:cxnSpLocks noChangeShapeType="1"/>
          </p:cNvCxnSpPr>
          <p:nvPr/>
        </p:nvCxnSpPr>
        <p:spPr bwMode="auto">
          <a:xfrm>
            <a:off x="5500688" y="3714750"/>
            <a:ext cx="571500" cy="1588"/>
          </a:xfrm>
          <a:prstGeom prst="straightConnector1">
            <a:avLst/>
          </a:prstGeom>
          <a:noFill/>
          <a:ln w="19050" algn="ctr">
            <a:solidFill>
              <a:srgbClr val="0099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화살표 연결선 64"/>
          <p:cNvCxnSpPr>
            <a:cxnSpLocks noChangeShapeType="1"/>
          </p:cNvCxnSpPr>
          <p:nvPr/>
        </p:nvCxnSpPr>
        <p:spPr bwMode="auto">
          <a:xfrm>
            <a:off x="5500688" y="2000250"/>
            <a:ext cx="1857375" cy="1588"/>
          </a:xfrm>
          <a:prstGeom prst="straightConnector1">
            <a:avLst/>
          </a:prstGeom>
          <a:noFill/>
          <a:ln w="19050" algn="ctr">
            <a:solidFill>
              <a:srgbClr val="0099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428875" y="6286500"/>
            <a:ext cx="15160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5143 </a:t>
            </a:r>
            <a:endParaRPr lang="ko-KR" altLang="en-US"/>
          </a:p>
        </p:txBody>
      </p:sp>
      <p:sp>
        <p:nvSpPr>
          <p:cNvPr id="68" name="오른쪽 화살표 15"/>
          <p:cNvSpPr>
            <a:spLocks noChangeArrowheads="1"/>
          </p:cNvSpPr>
          <p:nvPr/>
        </p:nvSpPr>
        <p:spPr bwMode="auto">
          <a:xfrm>
            <a:off x="5500688" y="3214688"/>
            <a:ext cx="142875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6403" name="TextBox 68"/>
          <p:cNvSpPr txBox="1">
            <a:spLocks noChangeArrowheads="1"/>
          </p:cNvSpPr>
          <p:nvPr/>
        </p:nvSpPr>
        <p:spPr bwMode="auto">
          <a:xfrm>
            <a:off x="2428875" y="4071938"/>
            <a:ext cx="1073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5?3</a:t>
            </a:r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28938" y="5857875"/>
            <a:ext cx="5651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4</a:t>
            </a:r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286125" y="5857875"/>
            <a:ext cx="9302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?3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3" grpId="1" animBg="1"/>
      <p:bldP spid="44" grpId="0"/>
      <p:bldP spid="54" grpId="0"/>
      <p:bldP spid="60" grpId="0"/>
      <p:bldP spid="67" grpId="0"/>
      <p:bldP spid="68" grpId="0" animBg="1"/>
      <p:bldP spid="68" grpId="1" animBg="1"/>
      <p:bldP spid="70" grpId="0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5C1CE-FFC8-466F-98AF-0864C3F9022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/>
              <a:t>최단경로의 출력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4776788" cy="461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700"/>
              <a:t>문제</a:t>
            </a:r>
            <a:r>
              <a:rPr lang="en-US" altLang="ko-KR" sz="1700"/>
              <a:t>: </a:t>
            </a:r>
            <a:r>
              <a:rPr lang="ko-KR" altLang="en-US" sz="1700"/>
              <a:t>최단경로 상에 놓여 있는 정점을 출력</a:t>
            </a:r>
            <a:r>
              <a:rPr lang="en-US" altLang="ko-KR" sz="1700"/>
              <a:t>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70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>
              <a:latin typeface="Courier New" panose="02070309020205020404" pitchFamily="49" charset="0"/>
            </a:endParaRP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428750" y="928688"/>
            <a:ext cx="4357688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dirty="0">
                <a:latin typeface="Courier New" panose="02070309020205020404" pitchFamily="49" charset="0"/>
              </a:rPr>
              <a:t>void</a:t>
            </a:r>
            <a:r>
              <a:rPr lang="en-US" altLang="ko-KR" sz="1600" dirty="0">
                <a:latin typeface="Courier New" panose="02070309020205020404" pitchFamily="49" charset="0"/>
              </a:rPr>
              <a:t> path(</a:t>
            </a:r>
            <a:r>
              <a:rPr lang="en-US" altLang="ko-KR" sz="1600" b="1" dirty="0">
                <a:latin typeface="Courier New" panose="02070309020205020404" pitchFamily="49" charset="0"/>
              </a:rPr>
              <a:t>index</a:t>
            </a:r>
            <a:r>
              <a:rPr lang="en-US" altLang="ko-KR" sz="1600" dirty="0"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</a:rPr>
              <a:t>q,r</a:t>
            </a:r>
            <a:r>
              <a:rPr lang="en-US" altLang="ko-KR" sz="16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</a:rPr>
              <a:t>if</a:t>
            </a:r>
            <a:r>
              <a:rPr lang="en-US" altLang="ko-KR" sz="1600" dirty="0">
                <a:latin typeface="Courier New" panose="02070309020205020404" pitchFamily="49" charset="0"/>
              </a:rPr>
              <a:t> (P[q][r] != 0)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	 path(</a:t>
            </a:r>
            <a:r>
              <a:rPr lang="en-US" altLang="ko-KR" sz="1600" dirty="0" err="1">
                <a:latin typeface="Courier New" panose="02070309020205020404" pitchFamily="49" charset="0"/>
              </a:rPr>
              <a:t>q,P</a:t>
            </a:r>
            <a:r>
              <a:rPr lang="en-US" altLang="ko-KR" sz="1600" dirty="0">
                <a:latin typeface="Courier New" panose="02070309020205020404" pitchFamily="49" charset="0"/>
              </a:rPr>
              <a:t>[q][r]);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	 </a:t>
            </a:r>
            <a:r>
              <a:rPr lang="en-US" altLang="ko-KR" sz="1600" dirty="0" err="1">
                <a:latin typeface="Courier New" panose="02070309020205020404" pitchFamily="49" charset="0"/>
              </a:rPr>
              <a:t>cout</a:t>
            </a:r>
            <a:r>
              <a:rPr lang="en-US" altLang="ko-KR" sz="1600" dirty="0">
                <a:latin typeface="Courier New" panose="02070309020205020404" pitchFamily="49" charset="0"/>
              </a:rPr>
              <a:t> &lt;&lt; “ v” &lt;&lt; P[q][r];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	 path(P[q][r],r);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3" y="2928938"/>
            <a:ext cx="7856537" cy="711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굴림" charset="-127"/>
                <a:ea typeface="굴림" charset="-127"/>
              </a:rPr>
              <a:t>위의 </a:t>
            </a:r>
            <a:r>
              <a:rPr lang="en-US" altLang="ko-KR" sz="2000" dirty="0">
                <a:latin typeface="굴림" charset="-127"/>
                <a:ea typeface="굴림" charset="-127"/>
              </a:rPr>
              <a:t>P</a:t>
            </a:r>
            <a:r>
              <a:rPr lang="ko-KR" altLang="en-US" sz="2000" dirty="0">
                <a:latin typeface="굴림" charset="-127"/>
                <a:ea typeface="굴림" charset="-127"/>
              </a:rPr>
              <a:t>를 가지고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path(5,3)</a:t>
            </a:r>
            <a:r>
              <a:rPr lang="ko-KR" altLang="en-US" sz="2000" dirty="0">
                <a:latin typeface="굴림" charset="-127"/>
                <a:ea typeface="굴림" charset="-127"/>
              </a:rPr>
              <a:t>을 구해 보시오</a:t>
            </a:r>
            <a:r>
              <a:rPr lang="en-US" altLang="ko-KR" sz="2000" dirty="0">
                <a:latin typeface="굴림" charset="-127"/>
                <a:ea typeface="굴림" charset="-127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Courier New" pitchFamily="49" charset="0"/>
                <a:ea typeface="굴림" charset="-127"/>
              </a:rPr>
              <a:t>       </a:t>
            </a:r>
            <a:endParaRPr lang="en-US" altLang="ko-KR" sz="2000" dirty="0">
              <a:latin typeface="굴림" charset="-127"/>
              <a:ea typeface="굴림" charset="-127"/>
            </a:endParaRPr>
          </a:p>
        </p:txBody>
      </p:sp>
      <p:sp>
        <p:nvSpPr>
          <p:cNvPr id="30727" name="TextBox 11"/>
          <p:cNvSpPr txBox="1">
            <a:spLocks noChangeArrowheads="1"/>
          </p:cNvSpPr>
          <p:nvPr/>
        </p:nvSpPr>
        <p:spPr bwMode="auto">
          <a:xfrm>
            <a:off x="571500" y="5572125"/>
            <a:ext cx="7375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u="sng" dirty="0">
                <a:latin typeface="굴림" pitchFamily="50" charset="-127"/>
              </a:rPr>
              <a:t>결과</a:t>
            </a:r>
            <a:r>
              <a:rPr lang="en-US" altLang="ko-KR" dirty="0">
                <a:latin typeface="굴림" pitchFamily="50" charset="-127"/>
              </a:rPr>
              <a:t>: </a:t>
            </a:r>
            <a:r>
              <a:rPr lang="en-US" altLang="ko-KR" dirty="0">
                <a:latin typeface="+mn-lt"/>
              </a:rPr>
              <a:t>v1 v4</a:t>
            </a:r>
            <a:r>
              <a:rPr lang="en-US" altLang="ko-KR" dirty="0">
                <a:latin typeface="굴림" pitchFamily="50" charset="-127"/>
              </a:rPr>
              <a:t>.   </a:t>
            </a:r>
            <a:r>
              <a:rPr lang="ko-KR" altLang="en-US" dirty="0">
                <a:latin typeface="굴림" pitchFamily="50" charset="-127"/>
              </a:rPr>
              <a:t>즉</a:t>
            </a:r>
            <a:r>
              <a:rPr lang="en-US" altLang="ko-KR" dirty="0">
                <a:latin typeface="굴림" pitchFamily="50" charset="-127"/>
              </a:rPr>
              <a:t>, </a:t>
            </a:r>
            <a:r>
              <a:rPr lang="en-US" altLang="ko-KR" i="1" dirty="0">
                <a:latin typeface="+mn-lt"/>
              </a:rPr>
              <a:t>v</a:t>
            </a:r>
            <a:r>
              <a:rPr lang="en-US" altLang="ko-KR" baseline="-25000" dirty="0">
                <a:latin typeface="+mn-lt"/>
              </a:rPr>
              <a:t>5</a:t>
            </a:r>
            <a:r>
              <a:rPr lang="ko-KR" altLang="en-US" dirty="0">
                <a:latin typeface="굴림" pitchFamily="50" charset="-127"/>
              </a:rPr>
              <a:t>에서 </a:t>
            </a:r>
            <a:r>
              <a:rPr lang="en-US" altLang="ko-KR" i="1" dirty="0">
                <a:latin typeface="+mn-lt"/>
              </a:rPr>
              <a:t>v</a:t>
            </a:r>
            <a:r>
              <a:rPr lang="en-US" altLang="ko-KR" baseline="-25000" dirty="0">
                <a:latin typeface="+mn-lt"/>
              </a:rPr>
              <a:t>3</a:t>
            </a:r>
            <a:r>
              <a:rPr lang="ko-KR" altLang="en-US" dirty="0">
                <a:latin typeface="굴림" pitchFamily="50" charset="-127"/>
              </a:rPr>
              <a:t>으로 가는 최단경로 </a:t>
            </a:r>
            <a:r>
              <a:rPr lang="en-US" altLang="ko-KR" i="1" dirty="0">
                <a:latin typeface="+mn-lt"/>
              </a:rPr>
              <a:t>v</a:t>
            </a:r>
            <a:r>
              <a:rPr lang="en-US" altLang="ko-KR" baseline="-25000" dirty="0">
                <a:latin typeface="+mn-lt"/>
              </a:rPr>
              <a:t>5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i="1" dirty="0">
                <a:latin typeface="+mn-lt"/>
              </a:rPr>
              <a:t>v</a:t>
            </a:r>
            <a:r>
              <a:rPr lang="en-US" altLang="ko-KR" baseline="-25000" dirty="0">
                <a:latin typeface="+mn-lt"/>
              </a:rPr>
              <a:t>1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i="1" dirty="0">
                <a:latin typeface="+mn-lt"/>
              </a:rPr>
              <a:t>v</a:t>
            </a:r>
            <a:r>
              <a:rPr lang="en-US" altLang="ko-KR" baseline="-25000" dirty="0">
                <a:latin typeface="+mn-lt"/>
              </a:rPr>
              <a:t>4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i="1" dirty="0">
                <a:latin typeface="+mn-lt"/>
              </a:rPr>
              <a:t>v</a:t>
            </a:r>
            <a:r>
              <a:rPr lang="en-US" altLang="ko-KR" baseline="-25000" dirty="0">
                <a:latin typeface="+mn-lt"/>
              </a:rPr>
              <a:t>3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</a:rPr>
              <a:t>이다</a:t>
            </a:r>
            <a:r>
              <a:rPr lang="en-US" altLang="ko-KR" dirty="0">
                <a:latin typeface="굴림" pitchFamily="50" charset="-127"/>
              </a:rPr>
              <a:t>.</a:t>
            </a:r>
          </a:p>
        </p:txBody>
      </p:sp>
      <p:sp>
        <p:nvSpPr>
          <p:cNvPr id="17416" name="직사각형 12"/>
          <p:cNvSpPr>
            <a:spLocks noChangeArrowheads="1"/>
          </p:cNvSpPr>
          <p:nvPr/>
        </p:nvSpPr>
        <p:spPr bwMode="auto">
          <a:xfrm>
            <a:off x="714375" y="3429000"/>
            <a:ext cx="7072313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path(5,3) = 4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path(5,4) = 1	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        path(5,1) = 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v1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path(1,4) = 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v4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path(4,3) = 0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643688" y="1428750"/>
            <a:ext cx="1500187" cy="347663"/>
          </a:xfrm>
          <a:prstGeom prst="wedgeRoundRectCallout">
            <a:avLst>
              <a:gd name="adj1" fmla="val -107193"/>
              <a:gd name="adj2" fmla="val 470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굴림" charset="-127"/>
                <a:ea typeface="굴림" charset="-127"/>
              </a:rPr>
              <a:t>W(</a:t>
            </a:r>
            <a:r>
              <a:rPr lang="en-US" altLang="ko-KR" sz="1600" i="1" dirty="0">
                <a:latin typeface="+mj-lt"/>
                <a:ea typeface="굴림" charset="-127"/>
              </a:rPr>
              <a:t>n</a:t>
            </a:r>
            <a:r>
              <a:rPr lang="en-US" altLang="ko-KR" sz="1600" dirty="0">
                <a:latin typeface="굴림" charset="-127"/>
                <a:ea typeface="굴림" charset="-127"/>
              </a:rPr>
              <a:t>) </a:t>
            </a:r>
            <a:r>
              <a:rPr lang="en-US" altLang="ko-KR" sz="1600" dirty="0">
                <a:latin typeface="맑은 고딕"/>
                <a:ea typeface="맑은 고딕"/>
              </a:rPr>
              <a:t>∈</a:t>
            </a:r>
            <a:r>
              <a:rPr lang="el-GR" altLang="ko-KR" sz="1600" dirty="0">
                <a:latin typeface="맑은 고딕"/>
                <a:ea typeface="맑은 고딕"/>
              </a:rPr>
              <a:t>Θ</a:t>
            </a:r>
            <a:r>
              <a:rPr lang="en-US" altLang="ko-KR" sz="1600" dirty="0">
                <a:latin typeface="맑은 고딕"/>
                <a:ea typeface="맑은 고딕"/>
              </a:rPr>
              <a:t>(</a:t>
            </a:r>
            <a:r>
              <a:rPr lang="en-US" altLang="ko-KR" sz="1600" i="1" dirty="0">
                <a:latin typeface="+mj-lt"/>
                <a:ea typeface="맑은 고딕"/>
              </a:rPr>
              <a:t>n</a:t>
            </a:r>
            <a:r>
              <a:rPr lang="en-US" altLang="ko-KR" sz="1600" dirty="0">
                <a:latin typeface="맑은 고딕"/>
                <a:ea typeface="맑은 고딕"/>
              </a:rPr>
              <a:t>)</a:t>
            </a:r>
            <a:endParaRPr lang="ko-KR" altLang="en-US" sz="1600" dirty="0">
              <a:latin typeface="굴림" charset="-127"/>
              <a:ea typeface="굴림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06" y="2015931"/>
            <a:ext cx="1686841" cy="12132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3A84EE-80BD-4869-A5F4-916F4165543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/>
              <a:t>동적계획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2578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/>
              <a:t>divide-and-conquer(</a:t>
            </a:r>
            <a:r>
              <a:rPr lang="ko-KR" altLang="en-US"/>
              <a:t>분할정복식</a:t>
            </a:r>
            <a:r>
              <a:rPr lang="en-US" altLang="ko-KR"/>
              <a:t>, </a:t>
            </a:r>
            <a:r>
              <a:rPr lang="ko-KR" altLang="en-US"/>
              <a:t>재귀</a:t>
            </a:r>
            <a:r>
              <a:rPr lang="en-US" altLang="ko-KR"/>
              <a:t>)</a:t>
            </a:r>
            <a:r>
              <a:rPr lang="ko-KR" altLang="en-US"/>
              <a:t> 알고리즘은 하향식</a:t>
            </a:r>
            <a:r>
              <a:rPr lang="en-US" altLang="ko-KR"/>
              <a:t>(top-down)</a:t>
            </a:r>
            <a:r>
              <a:rPr lang="ko-KR" altLang="en-US"/>
              <a:t> 해결법</a:t>
            </a:r>
            <a:endParaRPr lang="en-US" altLang="ko-KR"/>
          </a:p>
          <a:p>
            <a:pPr lvl="1" eaLnBrk="1" hangingPunct="1">
              <a:lnSpc>
                <a:spcPts val="2800"/>
              </a:lnSpc>
            </a:pPr>
            <a:r>
              <a:rPr lang="ko-KR" altLang="en-US"/>
              <a:t>나누어진 부분들 사이에 서로 상관관계가 없는 문제를 해결하는데 적합</a:t>
            </a:r>
            <a:endParaRPr lang="en-US" altLang="ko-KR"/>
          </a:p>
          <a:p>
            <a:pPr eaLnBrk="1" hangingPunct="1">
              <a:lnSpc>
                <a:spcPts val="2800"/>
              </a:lnSpc>
            </a:pPr>
            <a:r>
              <a:rPr lang="ko-KR" altLang="en-US"/>
              <a:t> 피보나찌 알고리즘은 나누어진 부분들이 서로 연관이 있음</a:t>
            </a:r>
            <a:r>
              <a:rPr lang="en-US" altLang="ko-KR"/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/>
              <a:t>같은 항 </a:t>
            </a:r>
            <a:r>
              <a:rPr lang="en-US" altLang="ko-KR" i="1"/>
              <a:t>f</a:t>
            </a:r>
            <a:r>
              <a:rPr lang="en-US" altLang="ko-KR"/>
              <a:t>(</a:t>
            </a:r>
            <a:r>
              <a:rPr lang="en-US" altLang="ko-KR" i="1"/>
              <a:t>i</a:t>
            </a:r>
            <a:r>
              <a:rPr lang="en-US" altLang="ko-KR"/>
              <a:t>)</a:t>
            </a:r>
            <a:r>
              <a:rPr lang="ko-KR" altLang="en-US"/>
              <a:t> 를 한 번 이상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비</a:t>
            </a:r>
            <a:r>
              <a:rPr lang="ko-KR" altLang="en-US"/>
              <a:t>효율적</a:t>
            </a:r>
            <a:endParaRPr lang="en-US" altLang="ko-KR"/>
          </a:p>
          <a:p>
            <a:pPr lvl="1" eaLnBrk="1" hangingPunct="1">
              <a:lnSpc>
                <a:spcPts val="2800"/>
              </a:lnSpc>
            </a:pPr>
            <a:r>
              <a:rPr lang="ko-KR" altLang="en-US"/>
              <a:t>분할정복식 방법은 적합하지 않음</a:t>
            </a:r>
            <a:r>
              <a:rPr lang="en-US" altLang="ko-KR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/>
              <a:t>동적계획법</a:t>
            </a:r>
            <a:r>
              <a:rPr lang="en-US" altLang="ko-KR"/>
              <a:t>(dynamic programming)</a:t>
            </a:r>
            <a:r>
              <a:rPr lang="ko-KR" altLang="en-US"/>
              <a:t>은 상향식 해결법</a:t>
            </a:r>
            <a:r>
              <a:rPr lang="en-US" altLang="ko-KR"/>
              <a:t>(bottom-up approach)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/>
              <a:t>분할정복식 방법과 마찬가지로 문제를 나눈 후에 나누어진 부분들을 먼저 푼다</a:t>
            </a:r>
            <a:r>
              <a:rPr lang="en-US" altLang="ko-KR"/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/>
              <a:t>인덱스를 효과적으로 설정하여 작은</a:t>
            </a:r>
            <a:r>
              <a:rPr lang="en-US" altLang="ko-KR"/>
              <a:t> </a:t>
            </a:r>
            <a:r>
              <a:rPr lang="ko-KR" altLang="en-US"/>
              <a:t>문제들의 중복해결을 배제</a:t>
            </a:r>
            <a:endParaRPr lang="en-US" altLang="ko-KR"/>
          </a:p>
          <a:p>
            <a:pPr lvl="1" eaLnBrk="1" hangingPunct="1">
              <a:lnSpc>
                <a:spcPts val="2800"/>
              </a:lnSpc>
            </a:pPr>
            <a:r>
              <a:rPr lang="ko-KR" altLang="en-US"/>
              <a:t>작은 문제 해결을 먼저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결과를 큰 문제의 해결로 확산</a:t>
            </a:r>
            <a:endParaRPr lang="en-US" altLang="ko-KR"/>
          </a:p>
          <a:p>
            <a:pPr lvl="1" eaLnBrk="1" hangingPunct="1">
              <a:lnSpc>
                <a:spcPts val="2800"/>
              </a:lnSpc>
            </a:pPr>
            <a:r>
              <a:rPr lang="ko-KR" altLang="en-US"/>
              <a:t>개발 절차</a:t>
            </a:r>
            <a:endParaRPr lang="en-US" altLang="ko-KR"/>
          </a:p>
          <a:p>
            <a:pPr marL="1371600" lvl="2" indent="-457200" eaLnBrk="1" hangingPunct="1">
              <a:lnSpc>
                <a:spcPts val="2800"/>
              </a:lnSpc>
              <a:buFont typeface="Wingdings" panose="05000000000000000000" pitchFamily="2" charset="2"/>
              <a:buAutoNum type="arabicParenBoth"/>
            </a:pPr>
            <a:r>
              <a:rPr lang="ko-KR" altLang="en-US"/>
              <a:t>재귀 관계식</a:t>
            </a:r>
            <a:r>
              <a:rPr lang="en-US" altLang="ko-KR"/>
              <a:t>(recursive property) </a:t>
            </a:r>
            <a:r>
              <a:rPr lang="ko-KR" altLang="en-US"/>
              <a:t>정립</a:t>
            </a:r>
            <a:endParaRPr lang="en-US" altLang="ko-KR"/>
          </a:p>
          <a:p>
            <a:pPr marL="1371600" lvl="2" indent="-457200" eaLnBrk="1" hangingPunct="1">
              <a:lnSpc>
                <a:spcPts val="2800"/>
              </a:lnSpc>
              <a:buFont typeface="Wingdings" panose="05000000000000000000" pitchFamily="2" charset="2"/>
              <a:buAutoNum type="arabicParenBoth"/>
            </a:pPr>
            <a:r>
              <a:rPr lang="ko-KR" altLang="en-US"/>
              <a:t>작은 사례를 먼저 해결하는 상향식 방법으로 진행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32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0B2D6-A96D-4AA5-B76D-FD6EFF4A4532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825" y="765175"/>
            <a:ext cx="5357813" cy="33239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node number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부터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40425" y="768350"/>
            <a:ext cx="3103563" cy="26781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g=[[0,1,inf, 1,5],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[9,0,3,2,inf],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[inf,inf,0,4,inf],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[inf,inf,2,0,3],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[3,inf,inf,inf,0]]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p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922713"/>
            <a:ext cx="2592387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0684" y="188640"/>
            <a:ext cx="4222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Floyd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알고리즘 구현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23528" y="1048550"/>
            <a:ext cx="4648333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92080" y="1048550"/>
            <a:ext cx="36004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404664"/>
            <a:ext cx="1097736" cy="421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utility.py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3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586B94-C85F-4374-B525-B3C88B53929E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68425" y="908050"/>
            <a:ext cx="6407150" cy="4185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1 1000 1 5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9 0 3 2 1000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1000 1000 0 4 1000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1000 1000 2 0 3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3 1000 1000 1000 0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0 1 3 1 4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8 0 3 2 5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10 11 0 4 7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6 7 2 0 3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3 4 6 4 0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0 0 4 0 4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5 0 0 0 4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5 5 0 0 4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5 5 0 0 0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0 1 4 1 0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188640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Floyd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알고리즘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187624" y="2060848"/>
            <a:ext cx="7422975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두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간의 경로를 출력하는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path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함수를 작성한다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64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208815" y="907558"/>
            <a:ext cx="5227415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utility import *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337" y="3429000"/>
            <a:ext cx="4293543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_path(p, q, r):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path(p, q, r):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v%d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 q, 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_path(p, q - 1, r - 1)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v%d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 r, end=" ")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91050" y="3597057"/>
            <a:ext cx="4293543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g=[[0,1,inf, 1,5],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[9,0,3,2,inf],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[inf,inf,0,4,inf],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[inf,inf,2,0,3],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[3,inf,inf,inf,0]]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p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path(p, 5, 3)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912" y="283800"/>
            <a:ext cx="5939446" cy="41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프로그램을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wrapper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방식으로 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1584" y="2289168"/>
            <a:ext cx="331372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1400" dirty="0">
                <a:solidFill>
                  <a:srgbClr val="3E020C"/>
                </a:solidFill>
                <a:latin typeface="Times New Roman" pitchFamily="18" charset="0"/>
              </a:rPr>
              <a:t>wrapper </a:t>
            </a:r>
            <a:r>
              <a:rPr lang="ko-KR" altLang="en-US" sz="1400" dirty="0">
                <a:solidFill>
                  <a:srgbClr val="3E020C"/>
                </a:solidFill>
                <a:latin typeface="Times New Roman" pitchFamily="18" charset="0"/>
              </a:rPr>
              <a:t>함수</a:t>
            </a:r>
            <a:endParaRPr lang="en-US" altLang="ko-KR" sz="1400" dirty="0">
              <a:solidFill>
                <a:srgbClr val="3E020C"/>
              </a:solidFill>
              <a:latin typeface="Times New Roman" pitchFamily="18" charset="0"/>
            </a:endParaRPr>
          </a:p>
          <a:p>
            <a:pPr marL="342900" indent="-342900" algn="l">
              <a:lnSpc>
                <a:spcPts val="2800"/>
              </a:lnSpc>
              <a:buClr>
                <a:srgbClr val="0099FF"/>
              </a:buClr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3E020C"/>
                </a:solidFill>
                <a:latin typeface="Times New Roman" pitchFamily="18" charset="0"/>
              </a:rPr>
              <a:t>시작노드</a:t>
            </a:r>
            <a:r>
              <a:rPr lang="en-US" altLang="ko-KR" sz="14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ko-KR" altLang="en-US" sz="1400" dirty="0">
                <a:solidFill>
                  <a:srgbClr val="3E020C"/>
                </a:solidFill>
                <a:latin typeface="Times New Roman" pitchFamily="18" charset="0"/>
              </a:rPr>
              <a:t>끝 </a:t>
            </a:r>
            <a:r>
              <a:rPr lang="ko-KR" altLang="en-US" sz="1400" dirty="0" err="1">
                <a:solidFill>
                  <a:srgbClr val="3E020C"/>
                </a:solidFill>
                <a:latin typeface="Times New Roman" pitchFamily="18" charset="0"/>
              </a:rPr>
              <a:t>노드</a:t>
            </a:r>
            <a:r>
              <a:rPr lang="ko-KR" altLang="en-US" sz="1400" dirty="0">
                <a:solidFill>
                  <a:srgbClr val="3E020C"/>
                </a:solidFill>
                <a:latin typeface="Times New Roman" pitchFamily="18" charset="0"/>
              </a:rPr>
              <a:t> 출력 기능만 수행</a:t>
            </a:r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 bwMode="auto">
          <a:xfrm flipH="1">
            <a:off x="1453112" y="2694407"/>
            <a:ext cx="4248472" cy="211504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3304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 bwMode="auto">
          <a:xfrm>
            <a:off x="2699792" y="1484784"/>
            <a:ext cx="2598440" cy="3323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ko-KR" sz="1100" dirty="0"/>
              <a:t>    0      1   1000    1      5 </a:t>
            </a:r>
          </a:p>
          <a:p>
            <a:r>
              <a:rPr lang="en-US" altLang="ko-KR" sz="1100" dirty="0"/>
              <a:t>    9      0        3     2  1000 </a:t>
            </a:r>
          </a:p>
          <a:p>
            <a:r>
              <a:rPr lang="en-US" altLang="ko-KR" sz="1100" dirty="0"/>
              <a:t>1000 1000      0     4  1000 </a:t>
            </a:r>
          </a:p>
          <a:p>
            <a:r>
              <a:rPr lang="en-US" altLang="ko-KR" sz="1100" dirty="0"/>
              <a:t>1000 1000      2     0       3 </a:t>
            </a:r>
          </a:p>
          <a:p>
            <a:r>
              <a:rPr lang="en-US" altLang="ko-KR" sz="1100" dirty="0"/>
              <a:t>   3   1000 1000 1000      0 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0    1    3    1    4 </a:t>
            </a:r>
          </a:p>
          <a:p>
            <a:r>
              <a:rPr lang="en-US" altLang="ko-KR" sz="1100" dirty="0"/>
              <a:t>   8    0    3    2    5 </a:t>
            </a:r>
          </a:p>
          <a:p>
            <a:r>
              <a:rPr lang="en-US" altLang="ko-KR" sz="1100" dirty="0"/>
              <a:t>  10   11    0    4    7 </a:t>
            </a:r>
          </a:p>
          <a:p>
            <a:r>
              <a:rPr lang="en-US" altLang="ko-KR" sz="1100" dirty="0"/>
              <a:t>   6    7    2    0    3 </a:t>
            </a:r>
          </a:p>
          <a:p>
            <a:r>
              <a:rPr lang="en-US" altLang="ko-KR" sz="1100" dirty="0"/>
              <a:t>   3    4    6    4    0 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0    0    4    0    4 </a:t>
            </a:r>
          </a:p>
          <a:p>
            <a:r>
              <a:rPr lang="en-US" altLang="ko-KR" sz="1100" dirty="0"/>
              <a:t>   5    0    0    0    4 </a:t>
            </a:r>
          </a:p>
          <a:p>
            <a:r>
              <a:rPr lang="en-US" altLang="ko-KR" sz="1100" dirty="0"/>
              <a:t>   5    5    0    0    4 </a:t>
            </a:r>
          </a:p>
          <a:p>
            <a:r>
              <a:rPr lang="en-US" altLang="ko-KR" sz="1100" dirty="0"/>
              <a:t>   5    5    0    0    0 </a:t>
            </a:r>
          </a:p>
          <a:p>
            <a:r>
              <a:rPr lang="en-US" altLang="ko-KR" sz="1100" dirty="0"/>
              <a:t>   0    1    4    1    0 </a:t>
            </a:r>
          </a:p>
          <a:p>
            <a:r>
              <a:rPr lang="en-US" altLang="ko-KR" sz="1100" dirty="0"/>
              <a:t>v5 v1 v4 v3 </a:t>
            </a:r>
          </a:p>
          <a:p>
            <a:r>
              <a:rPr lang="en-US" altLang="ko-KR" sz="1100" dirty="0"/>
              <a:t>&gt;&gt;&gt;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383897"/>
            <a:ext cx="4221027" cy="41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1] wrapper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방식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6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249337" y="1035253"/>
            <a:ext cx="5227415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utility import *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337" y="3429000"/>
            <a:ext cx="4293543" cy="9541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path2(p, q, r):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(p[q][r] !=0):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>
              <a:defRPr/>
            </a:pP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91050" y="3597057"/>
            <a:ext cx="4293543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g=[[0,1,inf, 1,5],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[9,0,3,2,inf],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[inf,inf,0,4,inf],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[inf,inf,2,0,3],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[3,inf,inf,inf,0]]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p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path(p, 5, 3)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336671"/>
            <a:ext cx="6445995" cy="41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동일한 프로그램을 교재 방식으로 구현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6358880" y="115552"/>
            <a:ext cx="2598440" cy="3323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ko-KR" sz="1100" dirty="0"/>
              <a:t>    0      1   1000    1      5 </a:t>
            </a:r>
          </a:p>
          <a:p>
            <a:r>
              <a:rPr lang="en-US" altLang="ko-KR" sz="1100" dirty="0"/>
              <a:t>    9      0        3     2  1000 </a:t>
            </a:r>
          </a:p>
          <a:p>
            <a:r>
              <a:rPr lang="en-US" altLang="ko-KR" sz="1100" dirty="0"/>
              <a:t>1000 1000      0     4  1000 </a:t>
            </a:r>
          </a:p>
          <a:p>
            <a:r>
              <a:rPr lang="en-US" altLang="ko-KR" sz="1100" dirty="0"/>
              <a:t>1000 1000      2     0       3 </a:t>
            </a:r>
          </a:p>
          <a:p>
            <a:r>
              <a:rPr lang="en-US" altLang="ko-KR" sz="1100" dirty="0"/>
              <a:t>   3   1000 1000 1000      0 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0    1    3    1    4 </a:t>
            </a:r>
          </a:p>
          <a:p>
            <a:r>
              <a:rPr lang="en-US" altLang="ko-KR" sz="1100" dirty="0"/>
              <a:t>   8    0    3    2    5 </a:t>
            </a:r>
          </a:p>
          <a:p>
            <a:r>
              <a:rPr lang="en-US" altLang="ko-KR" sz="1100" dirty="0"/>
              <a:t>  10   11    0    4    7 </a:t>
            </a:r>
          </a:p>
          <a:p>
            <a:r>
              <a:rPr lang="en-US" altLang="ko-KR" sz="1100" dirty="0"/>
              <a:t>   6    7    2    0    3 </a:t>
            </a:r>
          </a:p>
          <a:p>
            <a:r>
              <a:rPr lang="en-US" altLang="ko-KR" sz="1100" dirty="0"/>
              <a:t>   3    4    6    4    0 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0    0    4    0    4 </a:t>
            </a:r>
          </a:p>
          <a:p>
            <a:r>
              <a:rPr lang="en-US" altLang="ko-KR" sz="1100" dirty="0"/>
              <a:t>   5    0    0    0    4 </a:t>
            </a:r>
          </a:p>
          <a:p>
            <a:r>
              <a:rPr lang="en-US" altLang="ko-KR" sz="1100" dirty="0"/>
              <a:t>   5    5    0    0    4 </a:t>
            </a:r>
          </a:p>
          <a:p>
            <a:r>
              <a:rPr lang="en-US" altLang="ko-KR" sz="1100" dirty="0"/>
              <a:t>   5    5    0    0    0 </a:t>
            </a:r>
          </a:p>
          <a:p>
            <a:r>
              <a:rPr lang="en-US" altLang="ko-KR" sz="1100" dirty="0"/>
              <a:t>   0    1    4    1    0 </a:t>
            </a:r>
          </a:p>
          <a:p>
            <a:r>
              <a:rPr lang="en-US" altLang="ko-KR" sz="1100" dirty="0"/>
              <a:t>v1 v4 </a:t>
            </a:r>
          </a:p>
          <a:p>
            <a:r>
              <a:rPr lang="en-US" altLang="ko-KR" sz="1100" dirty="0"/>
              <a:t>&gt;&gt;&gt;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2127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B24964-8081-47C2-8AB8-2D7630CBEE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ko-KR" altLang="en-US" sz="3000"/>
              <a:t>연쇄 행렬곱셈</a:t>
            </a:r>
            <a:r>
              <a:rPr lang="en-US" altLang="ko-KR" sz="3000"/>
              <a:t>(matrix-chain multiplication)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24888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i="1"/>
              <a:t>i</a:t>
            </a:r>
            <a:r>
              <a:rPr lang="en-US" altLang="ko-KR"/>
              <a:t> </a:t>
            </a:r>
            <a:r>
              <a:rPr lang="en-US" altLang="ko-KR">
                <a:sym typeface="Symbol" panose="05050102010706020507" pitchFamily="18" charset="2"/>
              </a:rPr>
              <a:t> </a:t>
            </a:r>
            <a:r>
              <a:rPr lang="en-US" altLang="ko-KR" i="1">
                <a:sym typeface="Symbol" panose="05050102010706020507" pitchFamily="18" charset="2"/>
              </a:rPr>
              <a:t>j</a:t>
            </a:r>
            <a:r>
              <a:rPr lang="en-US" altLang="ko-KR">
                <a:sym typeface="Symbol" panose="05050102010706020507" pitchFamily="18" charset="2"/>
              </a:rPr>
              <a:t> </a:t>
            </a:r>
            <a:r>
              <a:rPr lang="ko-KR" altLang="en-US">
                <a:sym typeface="Symbol" panose="05050102010706020507" pitchFamily="18" charset="2"/>
              </a:rPr>
              <a:t>행렬과 </a:t>
            </a:r>
            <a:r>
              <a:rPr lang="en-US" altLang="ko-KR" i="1">
                <a:sym typeface="Symbol" panose="05050102010706020507" pitchFamily="18" charset="2"/>
              </a:rPr>
              <a:t>j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 i="1">
                <a:sym typeface="Symbol" panose="05050102010706020507" pitchFamily="18" charset="2"/>
              </a:rPr>
              <a:t>k</a:t>
            </a:r>
            <a:r>
              <a:rPr lang="ko-KR" altLang="en-US">
                <a:sym typeface="Symbol" panose="05050102010706020507" pitchFamily="18" charset="2"/>
              </a:rPr>
              <a:t>행렬을 곱하기 위해서는  </a:t>
            </a:r>
            <a:r>
              <a:rPr lang="en-US" altLang="ko-KR" i="1">
                <a:sym typeface="Symbol" panose="05050102010706020507" pitchFamily="18" charset="2"/>
              </a:rPr>
              <a:t>i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 i="1">
                <a:sym typeface="Symbol" panose="05050102010706020507" pitchFamily="18" charset="2"/>
              </a:rPr>
              <a:t>j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 i="1">
                <a:sym typeface="Symbol" panose="05050102010706020507" pitchFamily="18" charset="2"/>
              </a:rPr>
              <a:t>k</a:t>
            </a:r>
            <a:r>
              <a:rPr lang="ko-KR" altLang="en-US">
                <a:sym typeface="Symbol" panose="05050102010706020507" pitchFamily="18" charset="2"/>
              </a:rPr>
              <a:t>번 만큼의 곱셈이 필요</a:t>
            </a:r>
            <a:r>
              <a:rPr lang="en-US" altLang="ko-KR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>
                <a:sym typeface="Symbol" panose="05050102010706020507" pitchFamily="18" charset="2"/>
              </a:rPr>
              <a:t>연쇄적으로 행렬을 곱할 때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ko-KR" altLang="en-US">
                <a:sym typeface="Symbol" panose="05050102010706020507" pitchFamily="18" charset="2"/>
              </a:rPr>
              <a:t>어떤 행렬곱셈을 먼저 수행하느냐에 따라서 필요한 총 곱셈의 횟수가 달라짐</a:t>
            </a:r>
            <a:r>
              <a:rPr lang="en-US" altLang="ko-KR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en-US" altLang="ko-KR">
                <a:sym typeface="Symbol" panose="05050102010706020507" pitchFamily="18" charset="2"/>
              </a:rPr>
              <a:t>(</a:t>
            </a:r>
            <a:r>
              <a:rPr lang="ko-KR" altLang="en-US">
                <a:sym typeface="Symbol" panose="05050102010706020507" pitchFamily="18" charset="2"/>
              </a:rPr>
              <a:t>예</a:t>
            </a:r>
            <a:r>
              <a:rPr lang="en-US" altLang="ko-KR">
                <a:sym typeface="Symbol" panose="05050102010706020507" pitchFamily="18" charset="2"/>
              </a:rPr>
              <a:t>)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1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2</a:t>
            </a:r>
            <a:r>
              <a:rPr lang="en-US" altLang="ko-KR">
                <a:sym typeface="Symbol" panose="05050102010706020507" pitchFamily="18" charset="2"/>
              </a:rPr>
              <a:t>  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3</a:t>
            </a:r>
            <a:r>
              <a:rPr lang="en-US" altLang="ko-KR">
                <a:sym typeface="Symbol" panose="05050102010706020507" pitchFamily="18" charset="2"/>
              </a:rPr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1</a:t>
            </a:r>
            <a:r>
              <a:rPr lang="ko-KR" altLang="en-US">
                <a:sym typeface="Symbol" panose="05050102010706020507" pitchFamily="18" charset="2"/>
              </a:rPr>
              <a:t>의 크기는 </a:t>
            </a:r>
            <a:r>
              <a:rPr lang="en-US" altLang="ko-KR">
                <a:sym typeface="Symbol" panose="05050102010706020507" pitchFamily="18" charset="2"/>
              </a:rPr>
              <a:t>10  100,  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2</a:t>
            </a:r>
            <a:r>
              <a:rPr lang="ko-KR" altLang="en-US">
                <a:sym typeface="Symbol" panose="05050102010706020507" pitchFamily="18" charset="2"/>
              </a:rPr>
              <a:t>의 크기 </a:t>
            </a:r>
            <a:r>
              <a:rPr lang="en-US" altLang="ko-KR">
                <a:sym typeface="Symbol" panose="05050102010706020507" pitchFamily="18" charset="2"/>
              </a:rPr>
              <a:t>100  5,  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3</a:t>
            </a:r>
            <a:r>
              <a:rPr lang="ko-KR" altLang="en-US">
                <a:sym typeface="Symbol" panose="05050102010706020507" pitchFamily="18" charset="2"/>
              </a:rPr>
              <a:t>의 크기 </a:t>
            </a:r>
            <a:r>
              <a:rPr lang="en-US" altLang="ko-KR">
                <a:sym typeface="Symbol" panose="05050102010706020507" pitchFamily="18" charset="2"/>
              </a:rPr>
              <a:t>5  50.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>
                <a:sym typeface="Symbol" panose="05050102010706020507" pitchFamily="18" charset="2"/>
              </a:rPr>
              <a:t> (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1 </a:t>
            </a:r>
            <a:r>
              <a:rPr lang="en-US" altLang="ko-KR">
                <a:sym typeface="Symbol" panose="05050102010706020507" pitchFamily="18" charset="2"/>
              </a:rPr>
              <a:t> 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2</a:t>
            </a:r>
            <a:r>
              <a:rPr lang="en-US" altLang="ko-KR">
                <a:sym typeface="Symbol" panose="05050102010706020507" pitchFamily="18" charset="2"/>
              </a:rPr>
              <a:t>)</a:t>
            </a:r>
            <a:r>
              <a:rPr lang="en-US" altLang="ko-KR" baseline="-25000">
                <a:sym typeface="Symbol" panose="05050102010706020507" pitchFamily="18" charset="2"/>
              </a:rPr>
              <a:t> </a:t>
            </a:r>
            <a:r>
              <a:rPr lang="en-US" altLang="ko-KR">
                <a:sym typeface="Symbol" panose="05050102010706020507" pitchFamily="18" charset="2"/>
              </a:rPr>
              <a:t></a:t>
            </a:r>
            <a:r>
              <a:rPr lang="en-US" altLang="ko-KR" i="1">
                <a:sym typeface="Symbol" panose="05050102010706020507" pitchFamily="18" charset="2"/>
              </a:rPr>
              <a:t> A</a:t>
            </a:r>
            <a:r>
              <a:rPr lang="en-US" altLang="ko-KR" i="1" baseline="-25000">
                <a:sym typeface="Symbol" panose="05050102010706020507" pitchFamily="18" charset="2"/>
              </a:rPr>
              <a:t>3</a:t>
            </a:r>
            <a:r>
              <a:rPr lang="en-US" altLang="ko-KR">
                <a:sym typeface="Symbol" panose="05050102010706020507" pitchFamily="18" charset="2"/>
              </a:rPr>
              <a:t> </a:t>
            </a:r>
            <a:r>
              <a:rPr lang="ko-KR" altLang="en-US">
                <a:sym typeface="Symbol" panose="05050102010706020507" pitchFamily="18" charset="2"/>
              </a:rPr>
              <a:t> 곱셈의 총 횟수 </a:t>
            </a:r>
            <a:r>
              <a:rPr lang="en-US" altLang="ko-KR">
                <a:sym typeface="Symbol" panose="05050102010706020507" pitchFamily="18" charset="2"/>
              </a:rPr>
              <a:t>7,500(=5,000+2,500)</a:t>
            </a:r>
            <a:r>
              <a:rPr lang="ko-KR" altLang="en-US">
                <a:sym typeface="Symbol" panose="05050102010706020507" pitchFamily="18" charset="2"/>
              </a:rPr>
              <a:t>회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1 </a:t>
            </a:r>
            <a:r>
              <a:rPr lang="en-US" altLang="ko-KR">
                <a:sym typeface="Symbol" panose="05050102010706020507" pitchFamily="18" charset="2"/>
              </a:rPr>
              <a:t> (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2 </a:t>
            </a:r>
            <a:r>
              <a:rPr lang="en-US" altLang="ko-KR">
                <a:sym typeface="Symbol" panose="05050102010706020507" pitchFamily="18" charset="2"/>
              </a:rPr>
              <a:t> 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3</a:t>
            </a:r>
            <a:r>
              <a:rPr lang="en-US" altLang="ko-KR">
                <a:sym typeface="Symbol" panose="05050102010706020507" pitchFamily="18" charset="2"/>
              </a:rPr>
              <a:t>)  </a:t>
            </a:r>
            <a:r>
              <a:rPr lang="ko-KR" altLang="en-US">
                <a:sym typeface="Symbol" panose="05050102010706020507" pitchFamily="18" charset="2"/>
              </a:rPr>
              <a:t>곱셈의 총 횟수 </a:t>
            </a:r>
            <a:r>
              <a:rPr lang="en-US" altLang="ko-KR">
                <a:sym typeface="Symbol" panose="05050102010706020507" pitchFamily="18" charset="2"/>
              </a:rPr>
              <a:t>75,000(=25,000+50,000)</a:t>
            </a:r>
            <a:r>
              <a:rPr lang="ko-KR" altLang="en-US">
                <a:sym typeface="Symbol" panose="05050102010706020507" pitchFamily="18" charset="2"/>
              </a:rPr>
              <a:t>회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>
                <a:sym typeface="Symbol" panose="05050102010706020507" pitchFamily="18" charset="2"/>
              </a:rPr>
              <a:t>따라서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ko-KR" altLang="en-US">
                <a:sym typeface="Symbol" panose="05050102010706020507" pitchFamily="18" charset="2"/>
              </a:rPr>
              <a:t>연쇄적으로 행렬을 곱할 때 곱셈의 횟수가 가장 적게 되는 최적의 순서를 결정하는 알고리즘을 개발하는 것이  목표</a:t>
            </a:r>
            <a:r>
              <a:rPr lang="en-US" altLang="ko-KR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276600" y="5629275"/>
            <a:ext cx="3240088" cy="11350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87F66-DA2F-430B-A539-7AA52562028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01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/>
              <a:t>연쇄 행렬곱셈 동적계획식 설계전략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71563"/>
            <a:ext cx="8839200" cy="857250"/>
          </a:xfrm>
        </p:spPr>
        <p:txBody>
          <a:bodyPr/>
          <a:lstStyle/>
          <a:p>
            <a:pPr eaLnBrk="1" hangingPunct="1"/>
            <a:r>
              <a:rPr lang="en-US" altLang="ko-KR" i="1"/>
              <a:t>A</a:t>
            </a:r>
            <a:r>
              <a:rPr lang="en-US" altLang="ko-KR" i="1" baseline="-25000"/>
              <a:t>k</a:t>
            </a:r>
            <a:r>
              <a:rPr lang="ko-KR" altLang="en-US"/>
              <a:t>의  크기는 </a:t>
            </a:r>
            <a:r>
              <a:rPr lang="en-US" altLang="ko-KR" i="1"/>
              <a:t>d</a:t>
            </a:r>
            <a:r>
              <a:rPr lang="en-US" altLang="ko-KR" i="1" baseline="-25000"/>
              <a:t>k</a:t>
            </a:r>
            <a:r>
              <a:rPr lang="en-US" altLang="ko-KR" baseline="-25000"/>
              <a:t>-1 </a:t>
            </a:r>
            <a:r>
              <a:rPr lang="en-US" altLang="ko-KR">
                <a:sym typeface="Symbol" panose="05050102010706020507" pitchFamily="18" charset="2"/>
              </a:rPr>
              <a:t> </a:t>
            </a:r>
            <a:r>
              <a:rPr lang="en-US" altLang="ko-KR" i="1"/>
              <a:t>d</a:t>
            </a:r>
            <a:r>
              <a:rPr lang="en-US" altLang="ko-KR" i="1" baseline="-25000"/>
              <a:t>k  </a:t>
            </a:r>
            <a:r>
              <a:rPr lang="en-US" altLang="ko-KR" i="1"/>
              <a:t>  </a:t>
            </a:r>
            <a:r>
              <a:rPr lang="en-US" altLang="ko-KR"/>
              <a:t>: </a:t>
            </a:r>
            <a:r>
              <a:rPr lang="en-US" altLang="ko-KR" i="1"/>
              <a:t>d</a:t>
            </a:r>
            <a:r>
              <a:rPr lang="en-US" altLang="ko-KR" i="1" baseline="-25000"/>
              <a:t>k</a:t>
            </a:r>
            <a:r>
              <a:rPr lang="en-US" altLang="ko-KR" baseline="-25000"/>
              <a:t>-1 </a:t>
            </a:r>
            <a:r>
              <a:rPr lang="en-US" altLang="ko-KR"/>
              <a:t>: </a:t>
            </a:r>
            <a:r>
              <a:rPr lang="ko-KR" altLang="en-US"/>
              <a:t>행</a:t>
            </a:r>
            <a:r>
              <a:rPr lang="en-US" altLang="ko-KR"/>
              <a:t>(row)</a:t>
            </a:r>
            <a:r>
              <a:rPr lang="ko-KR" altLang="en-US"/>
              <a:t>의 수</a:t>
            </a:r>
            <a:r>
              <a:rPr lang="en-US" altLang="ko-KR"/>
              <a:t>, </a:t>
            </a:r>
            <a:r>
              <a:rPr lang="ko-KR" altLang="en-US"/>
              <a:t> </a:t>
            </a:r>
            <a:r>
              <a:rPr lang="en-US" altLang="ko-KR" i="1"/>
              <a:t>d</a:t>
            </a:r>
            <a:r>
              <a:rPr lang="en-US" altLang="ko-KR" i="1" baseline="-25000"/>
              <a:t>k</a:t>
            </a:r>
            <a:r>
              <a:rPr lang="en-US" altLang="ko-KR"/>
              <a:t>:</a:t>
            </a:r>
            <a:r>
              <a:rPr lang="ko-KR" altLang="en-US"/>
              <a:t> 열</a:t>
            </a:r>
            <a:r>
              <a:rPr lang="en-US" altLang="ko-KR"/>
              <a:t>(column)</a:t>
            </a:r>
            <a:r>
              <a:rPr lang="ko-KR" altLang="en-US"/>
              <a:t>의 수</a:t>
            </a:r>
            <a:endParaRPr lang="en-US" altLang="ko-KR"/>
          </a:p>
          <a:p>
            <a:pPr eaLnBrk="1" hangingPunct="1"/>
            <a:r>
              <a:rPr lang="en-US" altLang="ko-KR"/>
              <a:t> </a:t>
            </a:r>
            <a:r>
              <a:rPr lang="en-US" altLang="ko-KR" i="1"/>
              <a:t>A</a:t>
            </a:r>
            <a:r>
              <a:rPr lang="en-US" altLang="ko-KR" baseline="-25000"/>
              <a:t>1</a:t>
            </a:r>
            <a:r>
              <a:rPr lang="ko-KR" altLang="en-US"/>
              <a:t>의 행의 수는 </a:t>
            </a:r>
            <a:r>
              <a:rPr lang="en-US" altLang="ko-KR" i="1"/>
              <a:t>d</a:t>
            </a:r>
            <a:r>
              <a:rPr lang="en-US" altLang="ko-KR" baseline="-25000"/>
              <a:t>0</a:t>
            </a:r>
            <a:r>
              <a:rPr lang="en-US" altLang="ko-KR"/>
              <a:t>. 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4606925" y="4246563"/>
          <a:ext cx="1143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수식" r:id="rId4" imgW="748975" imgH="203112" progId="Equation.3">
                  <p:embed/>
                </p:oleObj>
              </mc:Choice>
              <mc:Fallback>
                <p:oleObj name="수식" r:id="rId4" imgW="748975" imgH="203112" progId="Equation.3">
                  <p:embed/>
                  <p:pic>
                    <p:nvPicPr>
                      <p:cNvPr id="215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246563"/>
                        <a:ext cx="1143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533400" y="3740150"/>
          <a:ext cx="1409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6" imgW="634725" imgH="203112" progId="Equation.3">
                  <p:embed/>
                </p:oleObj>
              </mc:Choice>
              <mc:Fallback>
                <p:oleObj name="Equation" r:id="rId6" imgW="634725" imgH="203112" progId="Equation.3">
                  <p:embed/>
                  <p:pic>
                    <p:nvPicPr>
                      <p:cNvPr id="215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40150"/>
                        <a:ext cx="14097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1943100" y="3557588"/>
            <a:ext cx="655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i</a:t>
            </a:r>
            <a:r>
              <a:rPr lang="en-US" altLang="ko-KR"/>
              <a:t> ≤ </a:t>
            </a:r>
            <a:r>
              <a:rPr lang="en-US" altLang="ko-KR" i="1"/>
              <a:t>j</a:t>
            </a:r>
            <a:r>
              <a:rPr lang="ko-KR" altLang="en-US"/>
              <a:t>일 때 </a:t>
            </a:r>
            <a:r>
              <a:rPr lang="en-US" altLang="ko-KR" i="1"/>
              <a:t>A</a:t>
            </a:r>
            <a:r>
              <a:rPr lang="en-US" altLang="ko-KR" i="1" baseline="-25000"/>
              <a:t>i</a:t>
            </a:r>
            <a:r>
              <a:rPr lang="ko-KR" altLang="en-US"/>
              <a:t>부터 </a:t>
            </a:r>
            <a:r>
              <a:rPr lang="en-US" altLang="ko-KR" i="1"/>
              <a:t>A</a:t>
            </a:r>
            <a:r>
              <a:rPr lang="en-US" altLang="ko-KR" i="1" baseline="-25000"/>
              <a:t>j</a:t>
            </a:r>
            <a:r>
              <a:rPr lang="ko-KR" altLang="en-US"/>
              <a:t>까지의 행렬을 곱하는데 필요한 기본적인 곱셈의 최소 횟수</a:t>
            </a:r>
          </a:p>
        </p:txBody>
      </p:sp>
      <p:graphicFrame>
        <p:nvGraphicFramePr>
          <p:cNvPr id="21513" name="Object 8"/>
          <p:cNvGraphicFramePr>
            <a:graphicFrameLocks noChangeAspect="1"/>
          </p:cNvGraphicFramePr>
          <p:nvPr/>
        </p:nvGraphicFramePr>
        <p:xfrm>
          <a:off x="820738" y="4818063"/>
          <a:ext cx="70532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8" imgW="3505200" imgH="241300" progId="Equation.3">
                  <p:embed/>
                </p:oleObj>
              </mc:Choice>
              <mc:Fallback>
                <p:oleObj name="Equation" r:id="rId8" imgW="3505200" imgH="241300" progId="Equation.3">
                  <p:embed/>
                  <p:pic>
                    <p:nvPicPr>
                      <p:cNvPr id="215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818063"/>
                        <a:ext cx="70532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9"/>
          <p:cNvGraphicFramePr>
            <a:graphicFrameLocks noChangeAspect="1"/>
          </p:cNvGraphicFramePr>
          <p:nvPr/>
        </p:nvGraphicFramePr>
        <p:xfrm>
          <a:off x="914400" y="5470525"/>
          <a:ext cx="154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215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70525"/>
                        <a:ext cx="1541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0"/>
          <p:cNvGraphicFramePr>
            <a:graphicFrameLocks noChangeAspect="1"/>
          </p:cNvGraphicFramePr>
          <p:nvPr/>
        </p:nvGraphicFramePr>
        <p:xfrm>
          <a:off x="201613" y="4941888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12" imgW="126780" imgH="101424" progId="Equation.3">
                  <p:embed/>
                </p:oleObj>
              </mc:Choice>
              <mc:Fallback>
                <p:oleObj name="Equation" r:id="rId12" imgW="126780" imgH="101424" progId="Equation.3">
                  <p:embed/>
                  <p:pic>
                    <p:nvPicPr>
                      <p:cNvPr id="215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941888"/>
                        <a:ext cx="3238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6" name="그림 12" descr="03-07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62088"/>
            <a:ext cx="4143375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왼쪽 중괄호 1"/>
          <p:cNvSpPr>
            <a:spLocks/>
          </p:cNvSpPr>
          <p:nvPr/>
        </p:nvSpPr>
        <p:spPr bwMode="auto">
          <a:xfrm>
            <a:off x="533400" y="4792663"/>
            <a:ext cx="287338" cy="1052512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21518" name="개체 1"/>
          <p:cNvGraphicFramePr>
            <a:graphicFrameLocks noChangeAspect="1"/>
          </p:cNvGraphicFramePr>
          <p:nvPr/>
        </p:nvGraphicFramePr>
        <p:xfrm>
          <a:off x="3363913" y="5629275"/>
          <a:ext cx="27384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수식" r:id="rId15" imgW="1536700" imgH="241300" progId="Equation.3">
                  <p:embed/>
                </p:oleObj>
              </mc:Choice>
              <mc:Fallback>
                <p:oleObj name="수식" r:id="rId15" imgW="1536700" imgH="241300" progId="Equation.3">
                  <p:embed/>
                  <p:pic>
                    <p:nvPicPr>
                      <p:cNvPr id="21518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5629275"/>
                        <a:ext cx="27384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오른쪽 중괄호 2"/>
          <p:cNvSpPr>
            <a:spLocks/>
          </p:cNvSpPr>
          <p:nvPr/>
        </p:nvSpPr>
        <p:spPr bwMode="auto">
          <a:xfrm rot="5400000">
            <a:off x="3923506" y="58126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20" name="오른쪽 중괄호 14"/>
          <p:cNvSpPr>
            <a:spLocks/>
          </p:cNvSpPr>
          <p:nvPr/>
        </p:nvSpPr>
        <p:spPr bwMode="auto">
          <a:xfrm rot="5400000">
            <a:off x="5230812" y="5876926"/>
            <a:ext cx="288925" cy="812800"/>
          </a:xfrm>
          <a:prstGeom prst="rightBrace">
            <a:avLst>
              <a:gd name="adj1" fmla="val 8309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21" name="TextBox 3"/>
          <p:cNvSpPr txBox="1">
            <a:spLocks noChangeArrowheads="1"/>
          </p:cNvSpPr>
          <p:nvPr/>
        </p:nvSpPr>
        <p:spPr bwMode="auto">
          <a:xfrm>
            <a:off x="3903663" y="6273800"/>
            <a:ext cx="9556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C: </a:t>
            </a:r>
            <a:endParaRPr lang="ko-KR" altLang="en-US"/>
          </a:p>
        </p:txBody>
      </p:sp>
      <p:sp>
        <p:nvSpPr>
          <p:cNvPr id="21522" name="TextBox 16"/>
          <p:cNvSpPr txBox="1">
            <a:spLocks noChangeArrowheads="1"/>
          </p:cNvSpPr>
          <p:nvPr/>
        </p:nvSpPr>
        <p:spPr bwMode="auto">
          <a:xfrm>
            <a:off x="5195888" y="6311900"/>
            <a:ext cx="10810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D:</a:t>
            </a:r>
            <a:endParaRPr lang="ko-KR" altLang="en-US"/>
          </a:p>
        </p:txBody>
      </p:sp>
      <p:graphicFrame>
        <p:nvGraphicFramePr>
          <p:cNvPr id="21523" name="개체 4"/>
          <p:cNvGraphicFramePr>
            <a:graphicFrameLocks noChangeAspect="1"/>
          </p:cNvGraphicFramePr>
          <p:nvPr/>
        </p:nvGraphicFramePr>
        <p:xfrm>
          <a:off x="4232275" y="634365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수식" r:id="rId17" imgW="520700" imgH="228600" progId="Equation.3">
                  <p:embed/>
                </p:oleObj>
              </mc:Choice>
              <mc:Fallback>
                <p:oleObj name="수식" r:id="rId17" imgW="520700" imgH="228600" progId="Equation.3">
                  <p:embed/>
                  <p:pic>
                    <p:nvPicPr>
                      <p:cNvPr id="21523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634365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개체 18"/>
          <p:cNvGraphicFramePr>
            <a:graphicFrameLocks noChangeAspect="1"/>
          </p:cNvGraphicFramePr>
          <p:nvPr/>
        </p:nvGraphicFramePr>
        <p:xfrm>
          <a:off x="5630863" y="6350000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수식" r:id="rId19" imgW="444307" imgH="241195" progId="Equation.3">
                  <p:embed/>
                </p:oleObj>
              </mc:Choice>
              <mc:Fallback>
                <p:oleObj name="수식" r:id="rId19" imgW="444307" imgH="241195" progId="Equation.3">
                  <p:embed/>
                  <p:pic>
                    <p:nvPicPr>
                      <p:cNvPr id="21524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6350000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DB2D58-419B-4F04-A3D9-0CF2A604F6E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4859338" y="1525588"/>
          <a:ext cx="1143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수식" r:id="rId4" imgW="748975" imgH="203112" progId="Equation.3">
                  <p:embed/>
                </p:oleObj>
              </mc:Choice>
              <mc:Fallback>
                <p:oleObj name="수식" r:id="rId4" imgW="748975" imgH="203112" progId="Equation.3">
                  <p:embed/>
                  <p:pic>
                    <p:nvPicPr>
                      <p:cNvPr id="225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525588"/>
                        <a:ext cx="1143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785813" y="1019175"/>
          <a:ext cx="1409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6" imgW="634725" imgH="203112" progId="Equation.3">
                  <p:embed/>
                </p:oleObj>
              </mc:Choice>
              <mc:Fallback>
                <p:oleObj name="Equation" r:id="rId6" imgW="634725" imgH="203112" progId="Equation.3">
                  <p:embed/>
                  <p:pic>
                    <p:nvPicPr>
                      <p:cNvPr id="225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19175"/>
                        <a:ext cx="14097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2195513" y="836613"/>
            <a:ext cx="655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i</a:t>
            </a:r>
            <a:r>
              <a:rPr lang="en-US" altLang="ko-KR"/>
              <a:t> ≤ </a:t>
            </a:r>
            <a:r>
              <a:rPr lang="en-US" altLang="ko-KR" i="1"/>
              <a:t>j</a:t>
            </a:r>
            <a:r>
              <a:rPr lang="ko-KR" altLang="en-US"/>
              <a:t>일 때 </a:t>
            </a:r>
            <a:r>
              <a:rPr lang="en-US" altLang="ko-KR" i="1"/>
              <a:t>A</a:t>
            </a:r>
            <a:r>
              <a:rPr lang="en-US" altLang="ko-KR" i="1" baseline="-25000"/>
              <a:t>i</a:t>
            </a:r>
            <a:r>
              <a:rPr lang="ko-KR" altLang="en-US"/>
              <a:t>부터 </a:t>
            </a:r>
            <a:r>
              <a:rPr lang="en-US" altLang="ko-KR" i="1"/>
              <a:t>A</a:t>
            </a:r>
            <a:r>
              <a:rPr lang="en-US" altLang="ko-KR" i="1" baseline="-25000"/>
              <a:t>j</a:t>
            </a:r>
            <a:r>
              <a:rPr lang="ko-KR" altLang="en-US"/>
              <a:t>까지의 행렬을 곱하는데 필요한 기본적인 곱셈의 최소 횟수</a:t>
            </a:r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1087438" y="2794000"/>
          <a:ext cx="70532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8" imgW="3505200" imgH="241300" progId="Equation.3">
                  <p:embed/>
                </p:oleObj>
              </mc:Choice>
              <mc:Fallback>
                <p:oleObj name="Equation" r:id="rId8" imgW="3505200" imgH="241300" progId="Equation.3">
                  <p:embed/>
                  <p:pic>
                    <p:nvPicPr>
                      <p:cNvPr id="225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794000"/>
                        <a:ext cx="70532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1181100" y="3446463"/>
          <a:ext cx="154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2253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446463"/>
                        <a:ext cx="1541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"/>
          <p:cNvGraphicFramePr>
            <a:graphicFrameLocks noChangeAspect="1"/>
          </p:cNvGraphicFramePr>
          <p:nvPr/>
        </p:nvGraphicFramePr>
        <p:xfrm>
          <a:off x="468313" y="2917825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12" imgW="126780" imgH="101424" progId="Equation.3">
                  <p:embed/>
                </p:oleObj>
              </mc:Choice>
              <mc:Fallback>
                <p:oleObj name="Equation" r:id="rId12" imgW="126780" imgH="101424" progId="Equation.3">
                  <p:embed/>
                  <p:pic>
                    <p:nvPicPr>
                      <p:cNvPr id="225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17825"/>
                        <a:ext cx="3238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왼쪽 중괄호 1"/>
          <p:cNvSpPr>
            <a:spLocks/>
          </p:cNvSpPr>
          <p:nvPr/>
        </p:nvSpPr>
        <p:spPr bwMode="auto">
          <a:xfrm>
            <a:off x="800100" y="2768600"/>
            <a:ext cx="287338" cy="1052513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22538" name="개체 1"/>
          <p:cNvGraphicFramePr>
            <a:graphicFrameLocks noChangeAspect="1"/>
          </p:cNvGraphicFramePr>
          <p:nvPr/>
        </p:nvGraphicFramePr>
        <p:xfrm>
          <a:off x="2833688" y="4371975"/>
          <a:ext cx="3032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수식" r:id="rId14" imgW="1701800" imgH="241300" progId="Equation.3">
                  <p:embed/>
                </p:oleObj>
              </mc:Choice>
              <mc:Fallback>
                <p:oleObj name="수식" r:id="rId14" imgW="1701800" imgH="241300" progId="Equation.3">
                  <p:embed/>
                  <p:pic>
                    <p:nvPicPr>
                      <p:cNvPr id="22538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371975"/>
                        <a:ext cx="30321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오른쪽 중괄호 2"/>
          <p:cNvSpPr>
            <a:spLocks/>
          </p:cNvSpPr>
          <p:nvPr/>
        </p:nvSpPr>
        <p:spPr bwMode="auto">
          <a:xfrm rot="5400000">
            <a:off x="3425031" y="45553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40" name="오른쪽 중괄호 14"/>
          <p:cNvSpPr>
            <a:spLocks/>
          </p:cNvSpPr>
          <p:nvPr/>
        </p:nvSpPr>
        <p:spPr bwMode="auto">
          <a:xfrm rot="5400000">
            <a:off x="5010944" y="45807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41" name="TextBox 3"/>
          <p:cNvSpPr txBox="1">
            <a:spLocks noChangeArrowheads="1"/>
          </p:cNvSpPr>
          <p:nvPr/>
        </p:nvSpPr>
        <p:spPr bwMode="auto">
          <a:xfrm>
            <a:off x="3403600" y="5062538"/>
            <a:ext cx="9572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C: </a:t>
            </a:r>
            <a:endParaRPr lang="ko-KR" altLang="en-US"/>
          </a:p>
        </p:txBody>
      </p:sp>
      <p:sp>
        <p:nvSpPr>
          <p:cNvPr id="22542" name="TextBox 16"/>
          <p:cNvSpPr txBox="1">
            <a:spLocks noChangeArrowheads="1"/>
          </p:cNvSpPr>
          <p:nvPr/>
        </p:nvSpPr>
        <p:spPr bwMode="auto">
          <a:xfrm>
            <a:off x="4973638" y="5075238"/>
            <a:ext cx="10826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D:</a:t>
            </a:r>
            <a:endParaRPr lang="ko-KR" altLang="en-US"/>
          </a:p>
        </p:txBody>
      </p:sp>
      <p:graphicFrame>
        <p:nvGraphicFramePr>
          <p:cNvPr id="22543" name="개체 4"/>
          <p:cNvGraphicFramePr>
            <a:graphicFrameLocks noChangeAspect="1"/>
          </p:cNvGraphicFramePr>
          <p:nvPr/>
        </p:nvGraphicFramePr>
        <p:xfrm>
          <a:off x="3733800" y="513080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수식" r:id="rId16" imgW="520700" imgH="228600" progId="Equation.3">
                  <p:embed/>
                </p:oleObj>
              </mc:Choice>
              <mc:Fallback>
                <p:oleObj name="수식" r:id="rId16" imgW="520700" imgH="228600" progId="Equation.3">
                  <p:embed/>
                  <p:pic>
                    <p:nvPicPr>
                      <p:cNvPr id="22543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3080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개체 18"/>
          <p:cNvGraphicFramePr>
            <a:graphicFrameLocks noChangeAspect="1"/>
          </p:cNvGraphicFramePr>
          <p:nvPr/>
        </p:nvGraphicFramePr>
        <p:xfrm>
          <a:off x="5410200" y="5113338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수식" r:id="rId18" imgW="444307" imgH="241195" progId="Equation.3">
                  <p:embed/>
                </p:oleObj>
              </mc:Choice>
              <mc:Fallback>
                <p:oleObj name="수식" r:id="rId18" imgW="444307" imgH="241195" progId="Equation.3">
                  <p:embed/>
                  <p:pic>
                    <p:nvPicPr>
                      <p:cNvPr id="22544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3338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5897563" y="2549525"/>
            <a:ext cx="1074737" cy="896938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3013075" y="2514600"/>
            <a:ext cx="1074738" cy="895350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 bwMode="auto">
          <a:xfrm>
            <a:off x="4262438" y="2546350"/>
            <a:ext cx="1462087" cy="896938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3563938" y="3443288"/>
            <a:ext cx="0" cy="9286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5148263" y="3443288"/>
            <a:ext cx="0" cy="9286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>
            <a:off x="4514850" y="3443288"/>
            <a:ext cx="1487488" cy="10652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A3A9F9-92BA-40ED-A806-F730B6FF5E7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28688"/>
          </a:xfrm>
        </p:spPr>
        <p:txBody>
          <a:bodyPr/>
          <a:lstStyle/>
          <a:p>
            <a:pPr eaLnBrk="1" hangingPunct="1"/>
            <a:r>
              <a:rPr lang="ko-KR" altLang="en-US"/>
              <a:t>이항계수 구하기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876800"/>
          </a:xfrm>
        </p:spPr>
        <p:txBody>
          <a:bodyPr/>
          <a:lstStyle/>
          <a:p>
            <a:pPr eaLnBrk="1" hangingPunct="1"/>
            <a:r>
              <a:rPr lang="ko-KR" altLang="en-US"/>
              <a:t>이항계수</a:t>
            </a:r>
            <a:r>
              <a:rPr lang="en-US" altLang="ko-KR"/>
              <a:t>(binomial coefficient)</a:t>
            </a:r>
            <a:r>
              <a:rPr lang="ko-KR" altLang="en-US"/>
              <a:t>  공식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/>
              <a:t>계산량이 많은 </a:t>
            </a:r>
            <a:r>
              <a:rPr lang="en-US" altLang="ko-KR" i="1"/>
              <a:t>n</a:t>
            </a:r>
            <a:r>
              <a:rPr lang="en-US" altLang="ko-KR"/>
              <a:t>!</a:t>
            </a:r>
            <a:r>
              <a:rPr lang="ko-KR" altLang="en-US"/>
              <a:t>이나 </a:t>
            </a:r>
            <a:r>
              <a:rPr lang="en-US" altLang="ko-KR" i="1"/>
              <a:t>k</a:t>
            </a:r>
            <a:r>
              <a:rPr lang="en-US" altLang="ko-KR"/>
              <a:t>!</a:t>
            </a:r>
            <a:r>
              <a:rPr lang="ko-KR" altLang="en-US"/>
              <a:t>을 계산하지 않고 이항계수를 구하기 위해서 다음 식을 사용한다</a:t>
            </a:r>
            <a:r>
              <a:rPr lang="en-US" altLang="ko-KR"/>
              <a:t>.(100! ?)</a:t>
            </a: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2382838" y="1828800"/>
          <a:ext cx="3784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4" imgW="2273300" imgH="457200" progId="Equation.3">
                  <p:embed/>
                </p:oleObj>
              </mc:Choice>
              <mc:Fallback>
                <p:oleObj name="Equation" r:id="rId4" imgW="2273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828800"/>
                        <a:ext cx="3784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2214563" y="4071938"/>
          <a:ext cx="4572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6" imgW="2882900" imgH="660400" progId="Equation.3">
                  <p:embed/>
                </p:oleObj>
              </mc:Choice>
              <mc:Fallback>
                <p:oleObj name="Equation" r:id="rId6" imgW="2882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071938"/>
                        <a:ext cx="4572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647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아래쪽 화살표 20"/>
          <p:cNvSpPr>
            <a:spLocks noChangeArrowheads="1"/>
          </p:cNvSpPr>
          <p:nvPr/>
        </p:nvSpPr>
        <p:spPr bwMode="auto">
          <a:xfrm rot="18357364">
            <a:off x="5268119" y="3071019"/>
            <a:ext cx="357187" cy="3000375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4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41994" name="아래쪽 화살표 18"/>
          <p:cNvSpPr>
            <a:spLocks noChangeArrowheads="1"/>
          </p:cNvSpPr>
          <p:nvPr/>
        </p:nvSpPr>
        <p:spPr bwMode="auto">
          <a:xfrm rot="18390273">
            <a:off x="5010944" y="3374231"/>
            <a:ext cx="357188" cy="3000375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3">
              <a:lumMod val="75000"/>
              <a:alpha val="9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FFA34-9CDF-4675-96E3-8CAF0C85153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857250"/>
            <a:ext cx="8839200" cy="2346325"/>
          </a:xfrm>
        </p:spPr>
        <p:txBody>
          <a:bodyPr/>
          <a:lstStyle/>
          <a:p>
            <a:pPr eaLnBrk="1" hangingPunct="1"/>
            <a:r>
              <a:rPr lang="ko-KR" altLang="en-US"/>
              <a:t>보기</a:t>
            </a:r>
            <a:r>
              <a:rPr lang="en-US" altLang="ko-KR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재귀관계식의 적용 예</a:t>
            </a:r>
          </a:p>
        </p:txBody>
      </p:sp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1928813" y="1071563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수식" r:id="rId4" imgW="2349500" imgH="431800" progId="Equation.3">
                  <p:embed/>
                </p:oleObj>
              </mc:Choice>
              <mc:Fallback>
                <p:oleObj name="수식" r:id="rId4" imgW="2349500" imgH="431800" progId="Equation.3">
                  <p:embed/>
                  <p:pic>
                    <p:nvPicPr>
                      <p:cNvPr id="235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071563"/>
                        <a:ext cx="45386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0" name="그룹 16"/>
          <p:cNvGrpSpPr>
            <a:grpSpLocks/>
          </p:cNvGrpSpPr>
          <p:nvPr/>
        </p:nvGrpSpPr>
        <p:grpSpPr bwMode="auto">
          <a:xfrm>
            <a:off x="446088" y="2060575"/>
            <a:ext cx="7989887" cy="1119188"/>
            <a:chOff x="457200" y="2157423"/>
            <a:chExt cx="7989917" cy="1119187"/>
          </a:xfrm>
        </p:grpSpPr>
        <p:graphicFrame>
          <p:nvGraphicFramePr>
            <p:cNvPr id="23573" name="Object 6"/>
            <p:cNvGraphicFramePr>
              <a:graphicFrameLocks noChangeAspect="1"/>
            </p:cNvGraphicFramePr>
            <p:nvPr/>
          </p:nvGraphicFramePr>
          <p:xfrm>
            <a:off x="457200" y="2278063"/>
            <a:ext cx="1298575" cy="998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9" name="수식" r:id="rId6" imgW="672808" imgH="660113" progId="Equation.3">
                    <p:embed/>
                  </p:oleObj>
                </mc:Choice>
                <mc:Fallback>
                  <p:oleObj name="수식" r:id="rId6" imgW="672808" imgH="660113" progId="Equation.3">
                    <p:embed/>
                    <p:pic>
                      <p:nvPicPr>
                        <p:cNvPr id="2357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278063"/>
                          <a:ext cx="1298575" cy="998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7"/>
            <p:cNvGraphicFramePr>
              <a:graphicFrameLocks noChangeAspect="1"/>
            </p:cNvGraphicFramePr>
            <p:nvPr/>
          </p:nvGraphicFramePr>
          <p:xfrm>
            <a:off x="2112992" y="2157423"/>
            <a:ext cx="6334125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0" name="Equation" r:id="rId8" imgW="4025900" imgH="342900" progId="Equation.3">
                    <p:embed/>
                  </p:oleObj>
                </mc:Choice>
                <mc:Fallback>
                  <p:oleObj name="Equation" r:id="rId8" imgW="4025900" imgH="342900" progId="Equation.3">
                    <p:embed/>
                    <p:pic>
                      <p:nvPicPr>
                        <p:cNvPr id="2357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992" y="2157423"/>
                          <a:ext cx="6334125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8"/>
            <p:cNvGraphicFramePr>
              <a:graphicFrameLocks noChangeAspect="1"/>
            </p:cNvGraphicFramePr>
            <p:nvPr/>
          </p:nvGraphicFramePr>
          <p:xfrm>
            <a:off x="1924055" y="2598748"/>
            <a:ext cx="4833956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1" name="수식" r:id="rId10" imgW="3073400" imgH="203200" progId="Equation.3">
                    <p:embed/>
                  </p:oleObj>
                </mc:Choice>
                <mc:Fallback>
                  <p:oleObj name="수식" r:id="rId10" imgW="3073400" imgH="203200" progId="Equation.3">
                    <p:embed/>
                    <p:pic>
                      <p:nvPicPr>
                        <p:cNvPr id="2357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055" y="2598748"/>
                          <a:ext cx="4833956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9"/>
            <p:cNvGraphicFramePr>
              <a:graphicFrameLocks noChangeAspect="1"/>
            </p:cNvGraphicFramePr>
            <p:nvPr/>
          </p:nvGraphicFramePr>
          <p:xfrm>
            <a:off x="2001867" y="2949585"/>
            <a:ext cx="19970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2" name="Equation" r:id="rId12" imgW="1269449" imgH="203112" progId="Equation.3">
                    <p:embed/>
                  </p:oleObj>
                </mc:Choice>
                <mc:Fallback>
                  <p:oleObj name="Equation" r:id="rId12" imgW="1269449" imgH="203112" progId="Equation.3">
                    <p:embed/>
                    <p:pic>
                      <p:nvPicPr>
                        <p:cNvPr id="2357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867" y="2949585"/>
                          <a:ext cx="199707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1" name="Object 10"/>
          <p:cNvGraphicFramePr>
            <a:graphicFrameLocks noChangeAspect="1"/>
          </p:cNvGraphicFramePr>
          <p:nvPr/>
        </p:nvGraphicFramePr>
        <p:xfrm>
          <a:off x="2674938" y="3552825"/>
          <a:ext cx="3794125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수식" r:id="rId14" imgW="2413000" imgH="1574800" progId="Equation.3">
                  <p:embed/>
                </p:oleObj>
              </mc:Choice>
              <mc:Fallback>
                <p:oleObj name="수식" r:id="rId14" imgW="2413000" imgH="1574800" progId="Equation.3">
                  <p:embed/>
                  <p:pic>
                    <p:nvPicPr>
                      <p:cNvPr id="2356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552825"/>
                        <a:ext cx="3794125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562" name="직선 연결선 13"/>
          <p:cNvCxnSpPr>
            <a:cxnSpLocks noChangeShapeType="1"/>
          </p:cNvCxnSpPr>
          <p:nvPr/>
        </p:nvCxnSpPr>
        <p:spPr bwMode="auto">
          <a:xfrm>
            <a:off x="2214563" y="3857625"/>
            <a:ext cx="45720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직선 연결선 15"/>
          <p:cNvCxnSpPr>
            <a:cxnSpLocks noChangeShapeType="1"/>
          </p:cNvCxnSpPr>
          <p:nvPr/>
        </p:nvCxnSpPr>
        <p:spPr bwMode="auto">
          <a:xfrm rot="5400000">
            <a:off x="2249488" y="4751388"/>
            <a:ext cx="2643187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6357938" y="5857875"/>
            <a:ext cx="608012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dirty="0">
                <a:latin typeface="Times New Roman" pitchFamily="18" charset="0"/>
                <a:ea typeface="굴림" charset="-127"/>
              </a:rPr>
              <a:t>대각 </a:t>
            </a:r>
            <a:r>
              <a:rPr lang="en-US" altLang="ko-KR" sz="1200" dirty="0">
                <a:latin typeface="Times New Roman" pitchFamily="18" charset="0"/>
                <a:ea typeface="굴림" charset="-127"/>
              </a:rPr>
              <a:t>1</a:t>
            </a:r>
            <a:endParaRPr lang="ko-KR" altLang="en-US" sz="12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2575" y="5429250"/>
            <a:ext cx="606425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dirty="0">
                <a:latin typeface="Times New Roman" pitchFamily="18" charset="0"/>
                <a:ea typeface="굴림" charset="-127"/>
              </a:rPr>
              <a:t>대각 </a:t>
            </a:r>
            <a:r>
              <a:rPr lang="en-US" altLang="ko-KR" sz="1200" dirty="0">
                <a:latin typeface="Times New Roman" pitchFamily="18" charset="0"/>
                <a:ea typeface="굴림" charset="-127"/>
              </a:rPr>
              <a:t>2</a:t>
            </a:r>
            <a:endParaRPr lang="ko-KR" altLang="en-US" sz="12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3566" name="타원 1"/>
          <p:cNvSpPr>
            <a:spLocks noChangeArrowheads="1"/>
          </p:cNvSpPr>
          <p:nvPr/>
        </p:nvSpPr>
        <p:spPr bwMode="auto">
          <a:xfrm>
            <a:off x="5991225" y="4962525"/>
            <a:ext cx="576263" cy="433388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6632575" y="4652963"/>
            <a:ext cx="606425" cy="3603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>
            <a:off x="4127500" y="3016250"/>
            <a:ext cx="3252788" cy="5302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7207250" y="3536950"/>
            <a:ext cx="173038" cy="11334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329113" y="1754188"/>
            <a:ext cx="213836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23" name="오른쪽 화살표 11"/>
          <p:cNvSpPr>
            <a:spLocks noChangeArrowheads="1"/>
          </p:cNvSpPr>
          <p:nvPr/>
        </p:nvSpPr>
        <p:spPr bwMode="auto">
          <a:xfrm rot="18772483">
            <a:off x="7146925" y="5626100"/>
            <a:ext cx="1019175" cy="403225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800">
              <a:latin typeface="굴림" panose="020B0600000101010101" pitchFamily="50" charset="-127"/>
            </a:endParaRPr>
          </a:p>
        </p:txBody>
      </p:sp>
      <p:sp>
        <p:nvSpPr>
          <p:cNvPr id="23572" name="TextBox 14"/>
          <p:cNvSpPr txBox="1">
            <a:spLocks noChangeArrowheads="1"/>
          </p:cNvSpPr>
          <p:nvPr/>
        </p:nvSpPr>
        <p:spPr bwMode="auto">
          <a:xfrm>
            <a:off x="7599363" y="5822950"/>
            <a:ext cx="12112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진행순서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6B698B-8DCE-427E-B42B-173F8EE1878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28625"/>
            <a:ext cx="1338263" cy="35718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최종해는 </a:t>
            </a:r>
            <a:r>
              <a:rPr lang="en-US" altLang="ko-KR"/>
              <a:t>	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857250" y="1000125"/>
          <a:ext cx="66579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4" imgW="3454400" imgH="228600" progId="Equation.3">
                  <p:embed/>
                </p:oleObj>
              </mc:Choice>
              <mc:Fallback>
                <p:oleObj name="Equation" r:id="rId4" imgW="3454400" imgH="228600" progId="Equation.3">
                  <p:embed/>
                  <p:pic>
                    <p:nvPicPr>
                      <p:cNvPr id="2458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00125"/>
                        <a:ext cx="66579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그룹 26"/>
          <p:cNvGrpSpPr>
            <a:grpSpLocks/>
          </p:cNvGrpSpPr>
          <p:nvPr/>
        </p:nvGrpSpPr>
        <p:grpSpPr bwMode="auto">
          <a:xfrm>
            <a:off x="1785938" y="1500188"/>
            <a:ext cx="4500562" cy="2500312"/>
            <a:chOff x="1857356" y="1643051"/>
            <a:chExt cx="4714908" cy="2993460"/>
          </a:xfrm>
        </p:grpSpPr>
        <p:graphicFrame>
          <p:nvGraphicFramePr>
            <p:cNvPr id="24590" name="Object 3"/>
            <p:cNvGraphicFramePr>
              <a:graphicFrameLocks noChangeAspect="1"/>
            </p:cNvGraphicFramePr>
            <p:nvPr/>
          </p:nvGraphicFramePr>
          <p:xfrm>
            <a:off x="1928794" y="1714488"/>
            <a:ext cx="4477504" cy="2922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9" name="Equation" r:id="rId6" imgW="2413000" imgH="1574800" progId="Equation.DSMT4">
                    <p:embed/>
                  </p:oleObj>
                </mc:Choice>
                <mc:Fallback>
                  <p:oleObj name="Equation" r:id="rId6" imgW="2413000" imgH="1574800" progId="Equation.DSMT4">
                    <p:embed/>
                    <p:pic>
                      <p:nvPicPr>
                        <p:cNvPr id="2459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1714488"/>
                          <a:ext cx="4477504" cy="2922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591" name="직선 연결선 22"/>
            <p:cNvCxnSpPr>
              <a:cxnSpLocks noChangeShapeType="1"/>
            </p:cNvCxnSpPr>
            <p:nvPr/>
          </p:nvCxnSpPr>
          <p:spPr bwMode="auto">
            <a:xfrm>
              <a:off x="1857356" y="2143116"/>
              <a:ext cx="4714908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직선 연결선 23"/>
            <p:cNvCxnSpPr>
              <a:cxnSpLocks noChangeShapeType="1"/>
            </p:cNvCxnSpPr>
            <p:nvPr/>
          </p:nvCxnSpPr>
          <p:spPr bwMode="auto">
            <a:xfrm rot="5400000">
              <a:off x="1465354" y="3106622"/>
              <a:ext cx="2928958" cy="181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582" name="Object 9"/>
          <p:cNvGraphicFramePr>
            <a:graphicFrameLocks noChangeAspect="1"/>
          </p:cNvGraphicFramePr>
          <p:nvPr/>
        </p:nvGraphicFramePr>
        <p:xfrm>
          <a:off x="785813" y="4143375"/>
          <a:ext cx="653732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8" imgW="3390900" imgH="1130300" progId="Equation.3">
                  <p:embed/>
                </p:oleObj>
              </mc:Choice>
              <mc:Fallback>
                <p:oleObj name="Equation" r:id="rId8" imgW="3390900" imgH="1130300" progId="Equation.3">
                  <p:embed/>
                  <p:pic>
                    <p:nvPicPr>
                      <p:cNvPr id="245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143375"/>
                        <a:ext cx="6537325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타원 27"/>
          <p:cNvSpPr>
            <a:spLocks noChangeArrowheads="1"/>
          </p:cNvSpPr>
          <p:nvPr/>
        </p:nvSpPr>
        <p:spPr bwMode="auto">
          <a:xfrm>
            <a:off x="4318000" y="1785938"/>
            <a:ext cx="500063" cy="5000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24584" name="직선 화살표 연결선 29"/>
          <p:cNvCxnSpPr>
            <a:cxnSpLocks noChangeShapeType="1"/>
          </p:cNvCxnSpPr>
          <p:nvPr/>
        </p:nvCxnSpPr>
        <p:spPr bwMode="auto">
          <a:xfrm flipV="1">
            <a:off x="1428750" y="2286000"/>
            <a:ext cx="2928938" cy="1857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모서리가 둥근 직사각형 2"/>
          <p:cNvSpPr>
            <a:spLocks noChangeArrowheads="1"/>
          </p:cNvSpPr>
          <p:nvPr/>
        </p:nvSpPr>
        <p:spPr bwMode="auto">
          <a:xfrm>
            <a:off x="2894013" y="188913"/>
            <a:ext cx="5062537" cy="6477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>
              <a:latin typeface="굴림" panose="020B0600000101010101" pitchFamily="50" charset="-127"/>
            </a:endParaRPr>
          </a:p>
        </p:txBody>
      </p:sp>
      <p:graphicFrame>
        <p:nvGraphicFramePr>
          <p:cNvPr id="24586" name="개체 1"/>
          <p:cNvGraphicFramePr>
            <a:graphicFrameLocks noChangeAspect="1"/>
          </p:cNvGraphicFramePr>
          <p:nvPr/>
        </p:nvGraphicFramePr>
        <p:xfrm>
          <a:off x="3132138" y="188913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수식" r:id="rId10" imgW="2349500" imgH="431800" progId="Equation.3">
                  <p:embed/>
                </p:oleObj>
              </mc:Choice>
              <mc:Fallback>
                <p:oleObj name="수식" r:id="rId10" imgW="2349500" imgH="431800" progId="Equation.3">
                  <p:embed/>
                  <p:pic>
                    <p:nvPicPr>
                      <p:cNvPr id="24586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8913"/>
                        <a:ext cx="45386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타원 13"/>
          <p:cNvSpPr>
            <a:spLocks noChangeArrowheads="1"/>
          </p:cNvSpPr>
          <p:nvPr/>
        </p:nvSpPr>
        <p:spPr bwMode="auto">
          <a:xfrm>
            <a:off x="5630863" y="1885950"/>
            <a:ext cx="496887" cy="365125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3" name="직선 화살표 연결선 2"/>
          <p:cNvCxnSpPr>
            <a:endCxn id="24587" idx="6"/>
          </p:cNvCxnSpPr>
          <p:nvPr/>
        </p:nvCxnSpPr>
        <p:spPr bwMode="auto">
          <a:xfrm flipH="1">
            <a:off x="6127750" y="1885950"/>
            <a:ext cx="676275" cy="1825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589" name="TextBox 3"/>
          <p:cNvSpPr txBox="1">
            <a:spLocks noChangeArrowheads="1"/>
          </p:cNvSpPr>
          <p:nvPr/>
        </p:nvSpPr>
        <p:spPr bwMode="auto">
          <a:xfrm>
            <a:off x="6783388" y="1627188"/>
            <a:ext cx="7239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400"/>
              <a:t>최종해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40E6B-EA32-47B6-B5E6-112C8F0FAB0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28688"/>
            <a:ext cx="8686800" cy="1214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최적 순서를 얻기 위해서는 </a:t>
            </a:r>
            <a:r>
              <a:rPr lang="en-US" altLang="ko-KR" i="1"/>
              <a:t>M</a:t>
            </a:r>
            <a:r>
              <a:rPr lang="en-US" altLang="ko-KR"/>
              <a:t>[</a:t>
            </a:r>
            <a:r>
              <a:rPr lang="en-US" altLang="ko-KR" i="1"/>
              <a:t>i</a:t>
            </a:r>
            <a:r>
              <a:rPr lang="en-US" altLang="ko-KR"/>
              <a:t>][</a:t>
            </a:r>
            <a:r>
              <a:rPr lang="en-US" altLang="ko-KR" i="1"/>
              <a:t>j</a:t>
            </a:r>
            <a:r>
              <a:rPr lang="en-US" altLang="ko-KR"/>
              <a:t>]</a:t>
            </a:r>
            <a:r>
              <a:rPr lang="ko-KR" altLang="en-US"/>
              <a:t>를 계산할 때 최소값을 주는 </a:t>
            </a:r>
            <a:r>
              <a:rPr lang="en-US" altLang="ko-KR" i="1"/>
              <a:t>k</a:t>
            </a:r>
            <a:r>
              <a:rPr lang="ko-KR" altLang="en-US"/>
              <a:t>값을 </a:t>
            </a:r>
            <a:r>
              <a:rPr lang="en-US" altLang="ko-KR" i="1"/>
              <a:t>P</a:t>
            </a:r>
            <a:r>
              <a:rPr lang="en-US" altLang="ko-KR"/>
              <a:t>[</a:t>
            </a:r>
            <a:r>
              <a:rPr lang="en-US" altLang="ko-KR" i="1"/>
              <a:t>i</a:t>
            </a:r>
            <a:r>
              <a:rPr lang="en-US" altLang="ko-KR"/>
              <a:t>][</a:t>
            </a:r>
            <a:r>
              <a:rPr lang="en-US" altLang="ko-KR" i="1"/>
              <a:t>j</a:t>
            </a:r>
            <a:r>
              <a:rPr lang="en-US" altLang="ko-KR"/>
              <a:t>]</a:t>
            </a:r>
            <a:r>
              <a:rPr lang="ko-KR" altLang="en-US"/>
              <a:t>에 기억한다</a:t>
            </a:r>
            <a:r>
              <a:rPr lang="en-US" altLang="ko-KR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en-US" altLang="ko-KR" i="1"/>
              <a:t>P</a:t>
            </a:r>
            <a:r>
              <a:rPr lang="en-US" altLang="ko-KR"/>
              <a:t>[2][5] = 4</a:t>
            </a:r>
            <a:r>
              <a:rPr lang="ko-KR" altLang="en-US"/>
              <a:t>인 경우의 최적 순서는 </a:t>
            </a:r>
            <a:r>
              <a:rPr lang="en-US" altLang="ko-KR"/>
              <a:t>((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2 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3 </a:t>
            </a:r>
            <a:r>
              <a:rPr lang="en-US" altLang="ko-KR">
                <a:sym typeface="Symbol" panose="05050102010706020507" pitchFamily="18" charset="2"/>
              </a:rPr>
              <a:t>)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4</a:t>
            </a:r>
            <a:r>
              <a:rPr lang="en-US" altLang="ko-KR"/>
              <a:t>) </a:t>
            </a:r>
            <a:r>
              <a:rPr lang="en-US" altLang="ko-KR" i="1">
                <a:sym typeface="Symbol" panose="05050102010706020507" pitchFamily="18" charset="2"/>
              </a:rPr>
              <a:t>A</a:t>
            </a:r>
            <a:r>
              <a:rPr lang="en-US" altLang="ko-KR" baseline="-25000">
                <a:sym typeface="Symbol" panose="05050102010706020507" pitchFamily="18" charset="2"/>
              </a:rPr>
              <a:t>5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/>
              <a:t>구축한 </a:t>
            </a:r>
            <a:r>
              <a:rPr lang="en-US" altLang="ko-KR" i="1"/>
              <a:t>P</a:t>
            </a:r>
            <a:r>
              <a:rPr lang="ko-KR" altLang="en-US"/>
              <a:t>는 다음과 같다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최적 순서의 구축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571750" y="2286000"/>
          <a:ext cx="2786063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수식" r:id="rId4" imgW="1765300" imgH="1574800" progId="Equation.3">
                  <p:embed/>
                </p:oleObj>
              </mc:Choice>
              <mc:Fallback>
                <p:oleObj name="수식" r:id="rId4" imgW="1765300" imgH="157480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286000"/>
                        <a:ext cx="2786063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" y="4786313"/>
            <a:ext cx="7500938" cy="419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굴림" charset="-127"/>
                <a:ea typeface="굴림" charset="-127"/>
              </a:rPr>
              <a:t>        따라서</a:t>
            </a:r>
            <a:r>
              <a:rPr lang="en-US" altLang="ko-KR" sz="2000" dirty="0">
                <a:latin typeface="굴림" charset="-127"/>
                <a:ea typeface="굴림" charset="-127"/>
              </a:rPr>
              <a:t>, </a:t>
            </a:r>
            <a:r>
              <a:rPr lang="ko-KR" altLang="en-US" sz="2000" dirty="0">
                <a:latin typeface="굴림" charset="-127"/>
                <a:ea typeface="굴림" charset="-127"/>
              </a:rPr>
              <a:t>최적 분해는 </a:t>
            </a:r>
            <a:r>
              <a:rPr lang="en-US" altLang="ko-KR" sz="2000" dirty="0">
                <a:latin typeface="+mn-lt"/>
                <a:ea typeface="굴림" charset="-127"/>
              </a:rPr>
              <a:t>(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1</a:t>
            </a:r>
            <a:r>
              <a:rPr lang="en-US" altLang="ko-KR" sz="2000" dirty="0">
                <a:latin typeface="+mn-lt"/>
                <a:ea typeface="굴림" charset="-127"/>
              </a:rPr>
              <a:t>((((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2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4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5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6</a:t>
            </a:r>
            <a:r>
              <a:rPr lang="en-US" altLang="ko-KR" sz="2000" dirty="0">
                <a:latin typeface="+mn-lt"/>
                <a:ea typeface="굴림" charset="-127"/>
              </a:rPr>
              <a:t>)).</a:t>
            </a:r>
          </a:p>
        </p:txBody>
      </p:sp>
      <p:cxnSp>
        <p:nvCxnSpPr>
          <p:cNvPr id="25607" name="직선 연결선 9"/>
          <p:cNvCxnSpPr>
            <a:cxnSpLocks noChangeShapeType="1"/>
          </p:cNvCxnSpPr>
          <p:nvPr/>
        </p:nvCxnSpPr>
        <p:spPr bwMode="auto">
          <a:xfrm>
            <a:off x="2428875" y="2611438"/>
            <a:ext cx="3143250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직선 연결선 11"/>
          <p:cNvCxnSpPr>
            <a:cxnSpLocks noChangeShapeType="1"/>
          </p:cNvCxnSpPr>
          <p:nvPr/>
        </p:nvCxnSpPr>
        <p:spPr bwMode="auto">
          <a:xfrm rot="5400000">
            <a:off x="2141537" y="3357563"/>
            <a:ext cx="2430463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FE8EDE-5D17-4BBD-B9EE-EA252D8AFA1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76288"/>
          </a:xfrm>
        </p:spPr>
        <p:txBody>
          <a:bodyPr/>
          <a:lstStyle/>
          <a:p>
            <a:pPr eaLnBrk="1" hangingPunct="1"/>
            <a:r>
              <a:rPr lang="ko-KR" altLang="en-US"/>
              <a:t>최소곱셈알고리즘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24193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en-US" altLang="ko-KR" i="1"/>
              <a:t>n</a:t>
            </a:r>
            <a:r>
              <a:rPr lang="ko-KR" altLang="en-US"/>
              <a:t>개의 행렬을 곱하는데 필요한 기본적인 곱셈의 횟수의 최소치를 결정하고</a:t>
            </a:r>
            <a:r>
              <a:rPr lang="en-US" altLang="ko-KR"/>
              <a:t>, </a:t>
            </a:r>
            <a:r>
              <a:rPr lang="ko-KR" altLang="en-US"/>
              <a:t>그 최소치를 구하는 순서를 결정하라</a:t>
            </a:r>
            <a:r>
              <a:rPr lang="en-US" altLang="ko-KR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/>
              <a:t>입력</a:t>
            </a:r>
            <a:r>
              <a:rPr lang="en-US" altLang="ko-KR"/>
              <a:t>: </a:t>
            </a:r>
            <a:r>
              <a:rPr lang="ko-KR" altLang="en-US"/>
              <a:t>행렬의 개수 </a:t>
            </a:r>
            <a:r>
              <a:rPr lang="en-US" altLang="ko-KR" i="1"/>
              <a:t>n</a:t>
            </a:r>
            <a:r>
              <a:rPr lang="en-US" altLang="ko-KR"/>
              <a:t>, </a:t>
            </a:r>
            <a:r>
              <a:rPr lang="ko-KR" altLang="en-US"/>
              <a:t>배열 </a:t>
            </a:r>
            <a:r>
              <a:rPr lang="en-US" altLang="ko-KR" i="1"/>
              <a:t>d</a:t>
            </a:r>
            <a:r>
              <a:rPr lang="en-US" altLang="ko-KR"/>
              <a:t>[</a:t>
            </a:r>
            <a:r>
              <a:rPr lang="en-US" altLang="ko-KR" i="1">
                <a:sym typeface="Symbol" panose="05050102010706020507" pitchFamily="18" charset="2"/>
              </a:rPr>
              <a:t>i-</a:t>
            </a:r>
            <a:r>
              <a:rPr lang="en-US" altLang="ko-KR">
                <a:sym typeface="Symbol" panose="05050102010706020507" pitchFamily="18" charset="2"/>
              </a:rPr>
              <a:t>1</a:t>
            </a:r>
            <a:r>
              <a:rPr lang="en-US" altLang="ko-KR"/>
              <a:t>] </a:t>
            </a:r>
            <a:r>
              <a:rPr lang="en-US" altLang="ko-KR">
                <a:sym typeface="Symbol" panose="05050102010706020507" pitchFamily="18" charset="2"/>
              </a:rPr>
              <a:t> </a:t>
            </a:r>
            <a:r>
              <a:rPr lang="en-US" altLang="ko-KR" i="1">
                <a:sym typeface="Symbol" panose="05050102010706020507" pitchFamily="18" charset="2"/>
              </a:rPr>
              <a:t>d</a:t>
            </a:r>
            <a:r>
              <a:rPr lang="en-US" altLang="ko-KR">
                <a:sym typeface="Symbol" panose="05050102010706020507" pitchFamily="18" charset="2"/>
              </a:rPr>
              <a:t>[</a:t>
            </a:r>
            <a:r>
              <a:rPr lang="en-US" altLang="ko-KR" i="1">
                <a:sym typeface="Symbol" panose="05050102010706020507" pitchFamily="18" charset="2"/>
              </a:rPr>
              <a:t>i</a:t>
            </a:r>
            <a:r>
              <a:rPr lang="en-US" altLang="ko-KR">
                <a:sym typeface="Symbol" panose="05050102010706020507" pitchFamily="18" charset="2"/>
              </a:rPr>
              <a:t>]</a:t>
            </a:r>
            <a:r>
              <a:rPr lang="ko-KR" altLang="en-US">
                <a:sym typeface="Symbol" panose="05050102010706020507" pitchFamily="18" charset="2"/>
              </a:rPr>
              <a:t>는 </a:t>
            </a:r>
            <a:r>
              <a:rPr lang="en-US" altLang="ko-KR" i="1">
                <a:sym typeface="Symbol" panose="05050102010706020507" pitchFamily="18" charset="2"/>
              </a:rPr>
              <a:t>i</a:t>
            </a:r>
            <a:r>
              <a:rPr lang="ko-KR" altLang="en-US">
                <a:sym typeface="Symbol" panose="05050102010706020507" pitchFamily="18" charset="2"/>
              </a:rPr>
              <a:t>번째 행렬의 규모를 나타낸다</a:t>
            </a:r>
            <a:r>
              <a:rPr lang="en-US" altLang="ko-KR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sym typeface="Symbol" panose="05050102010706020507" pitchFamily="18" charset="2"/>
              </a:rPr>
              <a:t>출력</a:t>
            </a:r>
            <a:r>
              <a:rPr lang="en-US" altLang="ko-KR">
                <a:sym typeface="Symbol" panose="05050102010706020507" pitchFamily="18" charset="2"/>
              </a:rPr>
              <a:t>: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>
                <a:sym typeface="Symbol" panose="05050102010706020507" pitchFamily="18" charset="2"/>
              </a:rPr>
              <a:t>기본적인 곱셈의 횟수의 최소치를 나타내는 </a:t>
            </a:r>
            <a:r>
              <a:rPr lang="en-US" altLang="ko-KR" i="1">
                <a:sym typeface="Symbol" panose="05050102010706020507" pitchFamily="18" charset="2"/>
              </a:rPr>
              <a:t>minmult</a:t>
            </a:r>
            <a:r>
              <a:rPr lang="en-US" altLang="ko-KR">
                <a:sym typeface="Symbol" panose="05050102010706020507" pitchFamily="18" charset="2"/>
              </a:rPr>
              <a:t>;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>
                <a:sym typeface="Symbol" panose="05050102010706020507" pitchFamily="18" charset="2"/>
              </a:rPr>
              <a:t>최적의 순서를 구할 수 있는 배열 </a:t>
            </a:r>
            <a:r>
              <a:rPr lang="en-US" altLang="ko-KR" i="1">
                <a:sym typeface="Symbol" panose="05050102010706020507" pitchFamily="18" charset="2"/>
              </a:rPr>
              <a:t>P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en-US" altLang="ko-KR" i="1">
                <a:sym typeface="Symbol" panose="05050102010706020507" pitchFamily="18" charset="2"/>
              </a:rPr>
              <a:t>P </a:t>
            </a:r>
            <a:r>
              <a:rPr lang="ko-KR" altLang="en-US">
                <a:sym typeface="Symbol" panose="05050102010706020507" pitchFamily="18" charset="2"/>
              </a:rPr>
              <a:t>는 </a:t>
            </a:r>
            <a:r>
              <a:rPr lang="en-US" altLang="ko-KR">
                <a:sym typeface="Symbol" panose="05050102010706020507" pitchFamily="18" charset="2"/>
              </a:rPr>
              <a:t>1…</a:t>
            </a:r>
            <a:r>
              <a:rPr lang="en-US" altLang="ko-KR" i="1">
                <a:sym typeface="Symbol" panose="05050102010706020507" pitchFamily="18" charset="2"/>
              </a:rPr>
              <a:t>n</a:t>
            </a:r>
            <a:r>
              <a:rPr lang="en-US" altLang="ko-KR">
                <a:sym typeface="Symbol" panose="05050102010706020507" pitchFamily="18" charset="2"/>
              </a:rPr>
              <a:t>-1 by 1..</a:t>
            </a:r>
            <a:r>
              <a:rPr lang="en-US" altLang="ko-KR" i="1">
                <a:sym typeface="Symbol" panose="05050102010706020507" pitchFamily="18" charset="2"/>
              </a:rPr>
              <a:t>n</a:t>
            </a:r>
            <a:r>
              <a:rPr lang="en-US" altLang="ko-KR">
                <a:sym typeface="Symbol" panose="05050102010706020507" pitchFamily="18" charset="2"/>
              </a:rPr>
              <a:t>. </a:t>
            </a:r>
            <a:r>
              <a:rPr lang="ko-KR" altLang="en-US">
                <a:sym typeface="Symbol" panose="05050102010706020507" pitchFamily="18" charset="2"/>
              </a:rPr>
              <a:t>여기서 </a:t>
            </a:r>
            <a:r>
              <a:rPr lang="en-US" altLang="ko-KR" i="1">
                <a:sym typeface="Symbol" panose="05050102010706020507" pitchFamily="18" charset="2"/>
              </a:rPr>
              <a:t>P</a:t>
            </a:r>
            <a:r>
              <a:rPr lang="en-US" altLang="ko-KR">
                <a:sym typeface="Symbol" panose="05050102010706020507" pitchFamily="18" charset="2"/>
              </a:rPr>
              <a:t>[</a:t>
            </a:r>
            <a:r>
              <a:rPr lang="en-US" altLang="ko-KR" i="1">
                <a:sym typeface="Symbol" panose="05050102010706020507" pitchFamily="18" charset="2"/>
              </a:rPr>
              <a:t>i</a:t>
            </a:r>
            <a:r>
              <a:rPr lang="en-US" altLang="ko-KR">
                <a:sym typeface="Symbol" panose="05050102010706020507" pitchFamily="18" charset="2"/>
              </a:rPr>
              <a:t>][</a:t>
            </a:r>
            <a:r>
              <a:rPr lang="en-US" altLang="ko-KR" i="1">
                <a:sym typeface="Symbol" panose="05050102010706020507" pitchFamily="18" charset="2"/>
              </a:rPr>
              <a:t>j</a:t>
            </a:r>
            <a:r>
              <a:rPr lang="en-US" altLang="ko-KR">
                <a:sym typeface="Symbol" panose="05050102010706020507" pitchFamily="18" charset="2"/>
              </a:rPr>
              <a:t>]</a:t>
            </a:r>
            <a:r>
              <a:rPr lang="ko-KR" altLang="en-US">
                <a:sym typeface="Symbol" panose="05050102010706020507" pitchFamily="18" charset="2"/>
              </a:rPr>
              <a:t>는 행렬 </a:t>
            </a:r>
            <a:r>
              <a:rPr lang="en-US" altLang="ko-KR" i="1">
                <a:sym typeface="Symbol" panose="05050102010706020507" pitchFamily="18" charset="2"/>
              </a:rPr>
              <a:t>i</a:t>
            </a:r>
            <a:r>
              <a:rPr lang="ko-KR" altLang="en-US">
                <a:sym typeface="Symbol" panose="05050102010706020507" pitchFamily="18" charset="2"/>
              </a:rPr>
              <a:t>부터 </a:t>
            </a:r>
            <a:r>
              <a:rPr lang="en-US" altLang="ko-KR" i="1">
                <a:sym typeface="Symbol" panose="05050102010706020507" pitchFamily="18" charset="2"/>
              </a:rPr>
              <a:t>j</a:t>
            </a:r>
            <a:r>
              <a:rPr lang="ko-KR" altLang="en-US">
                <a:sym typeface="Symbol" panose="05050102010706020507" pitchFamily="18" charset="2"/>
              </a:rPr>
              <a:t>까지가 최적의 순서로 갈라지는 기점을 나타낸다</a:t>
            </a:r>
            <a:r>
              <a:rPr lang="en-US" altLang="ko-KR">
                <a:sym typeface="Symbol" panose="05050102010706020507" pitchFamily="18" charset="2"/>
              </a:rPr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2AAE9D-3ADB-4E87-A848-F1F14EB0406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7651" name="직사각형 4"/>
          <p:cNvSpPr>
            <a:spLocks noChangeArrowheads="1"/>
          </p:cNvSpPr>
          <p:nvPr/>
        </p:nvSpPr>
        <p:spPr bwMode="auto">
          <a:xfrm>
            <a:off x="250825" y="1739900"/>
            <a:ext cx="8072438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minmult(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d[],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P[][])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i, j, k,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M[1..n][1..n];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M[i][i]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(diagonal = 1; diagonal &lt;= n-1; diagonal++)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 &lt;= n-diagonal; i++)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j = i +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M[i][j]= minimum</a:t>
            </a:r>
            <a:r>
              <a:rPr lang="en-US" altLang="ko-KR" sz="16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i&lt;=k&lt;=j-1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(M[i][k]+M[k+1][j]+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d[i-1]*d[k]*d[j]);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P[i][j] =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최소치를 주는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765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01600"/>
            <a:ext cx="25146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DEF332-E7B0-49AF-9B2D-EB52F272B0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/>
              <a:t>최적의 해를 주는 순서의 출력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71563"/>
            <a:ext cx="7772400" cy="1000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>
                <a:solidFill>
                  <a:srgbClr val="3E020C"/>
                </a:solidFill>
              </a:rPr>
              <a:t>문제</a:t>
            </a:r>
            <a:r>
              <a:rPr lang="en-US" altLang="ko-KR">
                <a:solidFill>
                  <a:srgbClr val="3E020C"/>
                </a:solidFill>
              </a:rPr>
              <a:t>: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ko-KR" altLang="en-US">
                <a:solidFill>
                  <a:srgbClr val="3E020C"/>
                </a:solidFill>
              </a:rPr>
              <a:t>개의 행렬을 곱하는 최적의 순서를 출력하시오</a:t>
            </a:r>
            <a:r>
              <a:rPr lang="en-US" altLang="ko-KR">
                <a:solidFill>
                  <a:srgbClr val="3E020C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solidFill>
                  <a:srgbClr val="3E020C"/>
                </a:solidFill>
              </a:rPr>
              <a:t>입력</a:t>
            </a:r>
            <a:r>
              <a:rPr lang="en-US" altLang="ko-KR">
                <a:solidFill>
                  <a:srgbClr val="3E020C"/>
                </a:solidFill>
              </a:rPr>
              <a:t>: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ko-KR" altLang="en-US">
                <a:solidFill>
                  <a:srgbClr val="3E020C"/>
                </a:solidFill>
              </a:rPr>
              <a:t>과 </a:t>
            </a:r>
            <a:r>
              <a:rPr lang="en-US" altLang="ko-KR" i="1">
                <a:solidFill>
                  <a:srgbClr val="3E020C"/>
                </a:solidFill>
              </a:rPr>
              <a:t>P</a:t>
            </a:r>
            <a:endParaRPr lang="en-US" altLang="ko-KR">
              <a:solidFill>
                <a:srgbClr val="3E020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solidFill>
                  <a:srgbClr val="3E020C"/>
                </a:solidFill>
              </a:rPr>
              <a:t>출력</a:t>
            </a:r>
            <a:r>
              <a:rPr lang="en-US" altLang="ko-KR">
                <a:solidFill>
                  <a:srgbClr val="3E020C"/>
                </a:solidFill>
              </a:rPr>
              <a:t>: </a:t>
            </a:r>
            <a:r>
              <a:rPr lang="ko-KR" altLang="en-US">
                <a:solidFill>
                  <a:srgbClr val="3E020C"/>
                </a:solidFill>
              </a:rPr>
              <a:t>최적의 순서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ko-KR"/>
              <a:t>	</a:t>
            </a:r>
            <a:endParaRPr lang="en-US" altLang="ko-KR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/>
          </a:p>
        </p:txBody>
      </p:sp>
      <p:sp>
        <p:nvSpPr>
          <p:cNvPr id="28677" name="직사각형 6"/>
          <p:cNvSpPr>
            <a:spLocks noChangeArrowheads="1"/>
          </p:cNvSpPr>
          <p:nvPr/>
        </p:nvSpPr>
        <p:spPr bwMode="auto">
          <a:xfrm>
            <a:off x="1071563" y="2143125"/>
            <a:ext cx="5572125" cy="270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order(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j) {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(i == j)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“A” &lt;&lt; i;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k = P[i][j];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“(”;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order(i,k);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order(k+1,j);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“)”;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357813"/>
            <a:ext cx="5449887" cy="884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order(1,6)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은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  (A1((((A2A3)A4)A5)A6))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 을 출력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굴림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)  (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CD2B23-9BD3-4E63-B046-C39D354A3645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1556792"/>
            <a:ext cx="6408737" cy="50783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p,i,j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d=[5,2,3,4,6,7,8]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(d)-1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m=[[0 for j in range(1,n+2)]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range(1,n+2)]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p=[[0 for j in range(1,n+2)]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range(1,n+2)]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order(p,1,6)</a:t>
            </a:r>
          </a:p>
        </p:txBody>
      </p:sp>
      <p:sp>
        <p:nvSpPr>
          <p:cNvPr id="6" name="모서리가 둥근 직사각형 2"/>
          <p:cNvSpPr>
            <a:spLocks noChangeArrowheads="1"/>
          </p:cNvSpPr>
          <p:nvPr/>
        </p:nvSpPr>
        <p:spPr bwMode="auto">
          <a:xfrm>
            <a:off x="3685803" y="715434"/>
            <a:ext cx="5062538" cy="6477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>
              <a:latin typeface="굴림" panose="020B0600000101010101" pitchFamily="50" charset="-127"/>
            </a:endParaRPr>
          </a:p>
        </p:txBody>
      </p:sp>
      <p:graphicFrame>
        <p:nvGraphicFramePr>
          <p:cNvPr id="29701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625154"/>
              </p:ext>
            </p:extLst>
          </p:nvPr>
        </p:nvGraphicFramePr>
        <p:xfrm>
          <a:off x="3923928" y="715434"/>
          <a:ext cx="45386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수식" r:id="rId4" imgW="2349500" imgH="431800" progId="Equation.3">
                  <p:embed/>
                </p:oleObj>
              </mc:Choice>
              <mc:Fallback>
                <p:oleObj name="수식" r:id="rId4" imgW="2349500" imgH="431800" progId="Equation.3">
                  <p:embed/>
                  <p:pic>
                    <p:nvPicPr>
                      <p:cNvPr id="29701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715434"/>
                        <a:ext cx="45386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4491" y="239086"/>
            <a:ext cx="5227713" cy="41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연쇄행렬 곱셈 알고리즘 구현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23528" y="1048550"/>
            <a:ext cx="4648333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92080" y="1048550"/>
            <a:ext cx="36004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404664"/>
            <a:ext cx="1097736" cy="421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utility.py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14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F365ED-B900-4A16-B971-58186882C3F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6375" y="1120775"/>
            <a:ext cx="640873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0    0   30   64  132  226  348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0    0    0   24   72  156  268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0    0    0    0   72  198  366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0    0    0    0    0  168  392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0    0    0    0    0    0  336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0    0    1    1    1    1    1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0    0    0    2    3    4    5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0    0    0    0    3    4    5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1((((A 2A 3)A 4)A 5)A 6))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624" y="476672"/>
            <a:ext cx="3595856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연쇄행렬 곱셈 알고리즘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D0EAA-781C-493C-9B18-A29C375EAD2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914060" y="1628800"/>
            <a:ext cx="5458546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a+b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= </a:t>
            </a:r>
            <a:r>
              <a:rPr lang="en-US" altLang="ko-KR" sz="2000" i="1" baseline="-25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0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0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</a:t>
            </a:r>
            <a:r>
              <a:rPr lang="en-US" altLang="ko-KR" sz="2000" i="1" baseline="-25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-1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+…+</a:t>
            </a:r>
            <a:r>
              <a:rPr lang="en-US" altLang="ko-KR" sz="2000" i="1" baseline="-25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i="1" baseline="-25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-1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-1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</a:t>
            </a:r>
            <a:r>
              <a:rPr lang="en-US" altLang="ko-KR" sz="2000" i="1" baseline="-25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i="1" baseline="-25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0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i="1" baseline="30000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endParaRPr lang="ko-KR" altLang="en-US" sz="2000" i="1" baseline="30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0158" y="2636912"/>
            <a:ext cx="4926349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a+b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= 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0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0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0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 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+2ab+b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baseline="30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0158" y="3419321"/>
            <a:ext cx="4544834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a+b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= 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0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0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C</a:t>
            </a:r>
            <a:r>
              <a:rPr lang="en-US" altLang="ko-KR" sz="2000" baseline="-25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0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</a:p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               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 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+3a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+3a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+b</a:t>
            </a:r>
            <a:r>
              <a:rPr lang="en-US" altLang="ko-KR" sz="2000" baseline="30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baseline="30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6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9B9B6-5E27-487A-A10C-941E4CE3A8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00125"/>
          </a:xfrm>
        </p:spPr>
        <p:txBody>
          <a:bodyPr/>
          <a:lstStyle/>
          <a:p>
            <a:pPr eaLnBrk="1" hangingPunct="1"/>
            <a:r>
              <a:rPr lang="ko-KR" altLang="en-US"/>
              <a:t>알고리즘</a:t>
            </a:r>
            <a:r>
              <a:rPr lang="en-US" altLang="ko-KR"/>
              <a:t>: </a:t>
            </a:r>
            <a:r>
              <a:rPr lang="ko-KR" altLang="en-US"/>
              <a:t>분할정복식 접근방법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3924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이항계수를 계산한다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입력</a:t>
            </a:r>
            <a:r>
              <a:rPr lang="en-US" altLang="ko-KR"/>
              <a:t>: </a:t>
            </a:r>
            <a:r>
              <a:rPr lang="ko-KR" altLang="en-US"/>
              <a:t>음수가 아닌 정수 </a:t>
            </a:r>
            <a:r>
              <a:rPr lang="en-US" altLang="ko-KR" i="1"/>
              <a:t>n</a:t>
            </a:r>
            <a:r>
              <a:rPr lang="ko-KR" altLang="en-US"/>
              <a:t>과 </a:t>
            </a:r>
            <a:r>
              <a:rPr lang="en-US" altLang="ko-KR" i="1"/>
              <a:t>k</a:t>
            </a:r>
            <a:r>
              <a:rPr lang="en-US" altLang="ko-KR"/>
              <a:t>, </a:t>
            </a:r>
            <a:r>
              <a:rPr lang="ko-KR" altLang="en-US"/>
              <a:t>여기서 </a:t>
            </a:r>
            <a:r>
              <a:rPr lang="en-US" altLang="ko-KR" i="1"/>
              <a:t>k</a:t>
            </a:r>
            <a:r>
              <a:rPr lang="en-US" altLang="ko-KR"/>
              <a:t> </a:t>
            </a:r>
            <a:r>
              <a:rPr lang="en-US" altLang="ko-KR">
                <a:sym typeface="Symbol" panose="05050102010706020507" pitchFamily="18" charset="2"/>
              </a:rPr>
              <a:t> </a:t>
            </a:r>
            <a:r>
              <a:rPr lang="en-US" altLang="ko-KR" i="1">
                <a:sym typeface="Symbol" panose="05050102010706020507" pitchFamily="18" charset="2"/>
              </a:rPr>
              <a:t>n</a:t>
            </a:r>
            <a:endParaRPr lang="en-US" altLang="ko-KR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sym typeface="Symbol" panose="05050102010706020507" pitchFamily="18" charset="2"/>
              </a:rPr>
              <a:t>출력</a:t>
            </a:r>
            <a:r>
              <a:rPr lang="en-US" altLang="ko-KR">
                <a:sym typeface="Symbol" panose="05050102010706020507" pitchFamily="18" charset="2"/>
              </a:rPr>
              <a:t>: bin,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sym typeface="Symbol" panose="05050102010706020507" pitchFamily="18" charset="2"/>
              </a:rPr>
              <a:t>알고리즘</a:t>
            </a:r>
            <a:r>
              <a:rPr lang="en-US" altLang="ko-KR"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2400">
                <a:latin typeface="Courier New" panose="02070309020205020404" pitchFamily="49" charset="0"/>
              </a:rPr>
              <a:t>	</a:t>
            </a:r>
            <a:r>
              <a:rPr lang="en-US" altLang="ko-KR">
                <a:latin typeface="Courier New" panose="02070309020205020404" pitchFamily="49" charset="0"/>
              </a:rPr>
              <a:t>	</a:t>
            </a:r>
            <a:r>
              <a:rPr lang="en-US" altLang="ko-KR" b="1">
                <a:latin typeface="Courier New" panose="02070309020205020404" pitchFamily="49" charset="0"/>
              </a:rPr>
              <a:t>int</a:t>
            </a:r>
            <a:r>
              <a:rPr lang="en-US" altLang="ko-KR">
                <a:latin typeface="Courier New" panose="02070309020205020404" pitchFamily="49" charset="0"/>
              </a:rPr>
              <a:t> bin(</a:t>
            </a:r>
            <a:r>
              <a:rPr lang="en-US" altLang="ko-KR" b="1">
                <a:latin typeface="Courier New" panose="02070309020205020404" pitchFamily="49" charset="0"/>
              </a:rPr>
              <a:t>int</a:t>
            </a:r>
            <a:r>
              <a:rPr lang="en-US" altLang="ko-KR">
                <a:latin typeface="Courier New" panose="02070309020205020404" pitchFamily="49" charset="0"/>
              </a:rPr>
              <a:t> n, </a:t>
            </a:r>
            <a:r>
              <a:rPr lang="en-US" altLang="ko-KR" b="1">
                <a:latin typeface="Courier New" panose="02070309020205020404" pitchFamily="49" charset="0"/>
              </a:rPr>
              <a:t>int</a:t>
            </a:r>
            <a:r>
              <a:rPr lang="en-US" altLang="ko-KR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>
                <a:latin typeface="Courier New" panose="02070309020205020404" pitchFamily="49" charset="0"/>
              </a:rPr>
              <a:t>	      </a:t>
            </a:r>
            <a:r>
              <a:rPr lang="en-US" altLang="ko-KR" b="1">
                <a:latin typeface="Courier New" panose="02070309020205020404" pitchFamily="49" charset="0"/>
              </a:rPr>
              <a:t>if</a:t>
            </a:r>
            <a:r>
              <a:rPr lang="en-US" altLang="ko-KR">
                <a:latin typeface="Courier New" panose="02070309020205020404" pitchFamily="49" charset="0"/>
              </a:rPr>
              <a:t> (k == 0 || n == k)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>
                <a:latin typeface="Courier New" panose="02070309020205020404" pitchFamily="49" charset="0"/>
              </a:rPr>
              <a:t>	        </a:t>
            </a:r>
            <a:r>
              <a:rPr lang="en-US" altLang="ko-KR" b="1">
                <a:latin typeface="Courier New" panose="02070309020205020404" pitchFamily="49" charset="0"/>
              </a:rPr>
              <a:t>return</a:t>
            </a:r>
            <a:r>
              <a:rPr lang="en-US" altLang="ko-KR">
                <a:latin typeface="Courier New" panose="02070309020205020404" pitchFamily="49" charset="0"/>
              </a:rPr>
              <a:t> 1;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>
                <a:latin typeface="Courier New" panose="02070309020205020404" pitchFamily="49" charset="0"/>
              </a:rPr>
              <a:t>	      </a:t>
            </a:r>
            <a:r>
              <a:rPr lang="en-US" altLang="ko-KR" b="1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>
                <a:latin typeface="Courier New" panose="02070309020205020404" pitchFamily="49" charset="0"/>
              </a:rPr>
              <a:t>	        </a:t>
            </a:r>
            <a:r>
              <a:rPr lang="en-US" altLang="ko-KR" b="1">
                <a:latin typeface="Courier New" panose="02070309020205020404" pitchFamily="49" charset="0"/>
              </a:rPr>
              <a:t>return</a:t>
            </a:r>
            <a:r>
              <a:rPr lang="en-US" altLang="ko-KR">
                <a:latin typeface="Courier New" panose="02070309020205020404" pitchFamily="49" charset="0"/>
              </a:rPr>
              <a:t> bin(n-1,k-1) + bin(n-1,k)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>
                <a:latin typeface="Courier New" panose="02070309020205020404" pitchFamily="49" charset="0"/>
              </a:rPr>
              <a:t>		}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857375" y="1785938"/>
          <a:ext cx="3095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4" imgW="266584" imgH="457002" progId="Equation.3">
                  <p:embed/>
                </p:oleObj>
              </mc:Choice>
              <mc:Fallback>
                <p:oleObj name="Equation" r:id="rId4" imgW="266584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785938"/>
                        <a:ext cx="3095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직사각형 8"/>
          <p:cNvSpPr>
            <a:spLocks noChangeArrowheads="1"/>
          </p:cNvSpPr>
          <p:nvPr/>
        </p:nvSpPr>
        <p:spPr bwMode="auto">
          <a:xfrm>
            <a:off x="395288" y="2708275"/>
            <a:ext cx="7715250" cy="25003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8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30E61A-8265-4EE5-A6B8-A77029B35E4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223963"/>
          </a:xfrm>
        </p:spPr>
        <p:txBody>
          <a:bodyPr/>
          <a:lstStyle/>
          <a:p>
            <a:pPr eaLnBrk="1" hangingPunct="1"/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이항계수를 계산한다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입력</a:t>
            </a:r>
            <a:r>
              <a:rPr lang="en-US" altLang="ko-KR"/>
              <a:t>: </a:t>
            </a:r>
            <a:r>
              <a:rPr lang="ko-KR" altLang="en-US"/>
              <a:t>음수가 아닌 정수 </a:t>
            </a:r>
            <a:r>
              <a:rPr lang="en-US" altLang="ko-KR" i="1"/>
              <a:t>n</a:t>
            </a:r>
            <a:r>
              <a:rPr lang="ko-KR" altLang="en-US"/>
              <a:t>과 </a:t>
            </a:r>
            <a:r>
              <a:rPr lang="en-US" altLang="ko-KR" i="1"/>
              <a:t>k</a:t>
            </a:r>
            <a:r>
              <a:rPr lang="en-US" altLang="ko-KR"/>
              <a:t>, </a:t>
            </a:r>
            <a:r>
              <a:rPr lang="ko-KR" altLang="en-US"/>
              <a:t>여기서 </a:t>
            </a:r>
            <a:r>
              <a:rPr lang="en-US" altLang="ko-KR" i="1"/>
              <a:t>k</a:t>
            </a:r>
            <a:r>
              <a:rPr lang="en-US" altLang="ko-KR"/>
              <a:t> </a:t>
            </a:r>
            <a:r>
              <a:rPr lang="en-US" altLang="ko-KR">
                <a:sym typeface="Symbol" panose="05050102010706020507" pitchFamily="18" charset="2"/>
              </a:rPr>
              <a:t></a:t>
            </a:r>
            <a:r>
              <a:rPr lang="en-US" altLang="ko-KR"/>
              <a:t> </a:t>
            </a:r>
            <a:r>
              <a:rPr lang="en-US" altLang="ko-KR" i="1"/>
              <a:t>n</a:t>
            </a:r>
            <a:r>
              <a:rPr lang="en-US" altLang="ko-KR"/>
              <a:t> </a:t>
            </a:r>
          </a:p>
          <a:p>
            <a:pPr eaLnBrk="1" hangingPunct="1"/>
            <a:r>
              <a:rPr lang="ko-KR" altLang="en-US"/>
              <a:t>출력</a:t>
            </a:r>
            <a:r>
              <a:rPr lang="en-US" altLang="ko-KR"/>
              <a:t>: bin2, </a:t>
            </a:r>
            <a:r>
              <a:rPr lang="en-US" altLang="ko-KR" i="1" baseline="-25000"/>
              <a:t>n</a:t>
            </a:r>
            <a:r>
              <a:rPr lang="en-US" altLang="ko-KR" i="1"/>
              <a:t>C</a:t>
            </a:r>
            <a:r>
              <a:rPr lang="en-US" altLang="ko-KR" i="1" baseline="-25000"/>
              <a:t>k</a:t>
            </a:r>
            <a:endParaRPr lang="en-US" altLang="ko-KR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0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bin2(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</a:rPr>
              <a:t> i,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B[0..n][0..k];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(i=0;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(j=0; j &lt;=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</a:rPr>
              <a:t>minimum(i,k)</a:t>
            </a:r>
            <a:r>
              <a:rPr lang="en-US" altLang="ko-KR" sz="1600">
                <a:latin typeface="Courier New" panose="02070309020205020404" pitchFamily="49" charset="0"/>
              </a:rPr>
              <a:t>; j++)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  </a:t>
            </a:r>
            <a:r>
              <a:rPr lang="en-US" altLang="ko-KR" sz="1600" b="1">
                <a:latin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</a:rPr>
              <a:t> (j==0 || j == i)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    B[i][j]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  </a:t>
            </a:r>
            <a:r>
              <a:rPr lang="en-US" altLang="ko-KR" sz="1600" b="1">
                <a:latin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</a:rPr>
              <a:t> B[i][j] = B[i-1][j-1] + B[i-1][j];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</a:rPr>
              <a:t> B[n][k];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ko-KR" altLang="en-US"/>
              <a:t>동적계획 알고리즘</a:t>
            </a:r>
          </a:p>
        </p:txBody>
      </p:sp>
      <p:sp>
        <p:nvSpPr>
          <p:cNvPr id="17413" name="직사각형 7"/>
          <p:cNvSpPr>
            <a:spLocks noChangeArrowheads="1"/>
          </p:cNvSpPr>
          <p:nvPr/>
        </p:nvSpPr>
        <p:spPr bwMode="auto">
          <a:xfrm>
            <a:off x="247650" y="2298700"/>
            <a:ext cx="6286500" cy="30718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pSp>
        <p:nvGrpSpPr>
          <p:cNvPr id="17414" name="그룹 43"/>
          <p:cNvGrpSpPr>
            <a:grpSpLocks/>
          </p:cNvGrpSpPr>
          <p:nvPr/>
        </p:nvGrpSpPr>
        <p:grpSpPr bwMode="auto">
          <a:xfrm>
            <a:off x="6715125" y="2357438"/>
            <a:ext cx="2143125" cy="2597150"/>
            <a:chOff x="6858018" y="2071678"/>
            <a:chExt cx="2143167" cy="2596659"/>
          </a:xfrm>
        </p:grpSpPr>
        <p:cxnSp>
          <p:nvCxnSpPr>
            <p:cNvPr id="17415" name="직선 연결선 11"/>
            <p:cNvCxnSpPr>
              <a:cxnSpLocks noChangeShapeType="1"/>
            </p:cNvCxnSpPr>
            <p:nvPr/>
          </p:nvCxnSpPr>
          <p:spPr bwMode="auto">
            <a:xfrm>
              <a:off x="7286644" y="2500306"/>
              <a:ext cx="157163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직선 연결선 13"/>
            <p:cNvCxnSpPr>
              <a:cxnSpLocks noChangeShapeType="1"/>
            </p:cNvCxnSpPr>
            <p:nvPr/>
          </p:nvCxnSpPr>
          <p:spPr bwMode="auto">
            <a:xfrm rot="5400000">
              <a:off x="6287306" y="3499644"/>
              <a:ext cx="200026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7" name="TextBox 14"/>
            <p:cNvSpPr txBox="1">
              <a:spLocks noChangeArrowheads="1"/>
            </p:cNvSpPr>
            <p:nvPr/>
          </p:nvSpPr>
          <p:spPr bwMode="auto">
            <a:xfrm>
              <a:off x="7358082" y="2071678"/>
              <a:ext cx="1428760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0  1  2  3  …  k</a:t>
              </a:r>
              <a:endParaRPr lang="ko-KR" altLang="en-US" sz="1400"/>
            </a:p>
          </p:txBody>
        </p:sp>
        <p:sp>
          <p:nvSpPr>
            <p:cNvPr id="17418" name="TextBox 18"/>
            <p:cNvSpPr txBox="1">
              <a:spLocks noChangeArrowheads="1"/>
            </p:cNvSpPr>
            <p:nvPr/>
          </p:nvSpPr>
          <p:spPr bwMode="auto">
            <a:xfrm>
              <a:off x="6858018" y="2500306"/>
              <a:ext cx="543739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0 1 2 3</a:t>
              </a:r>
              <a:endParaRPr lang="ko-KR" altLang="en-US" sz="1400"/>
            </a:p>
          </p:txBody>
        </p:sp>
        <p:cxnSp>
          <p:nvCxnSpPr>
            <p:cNvPr id="17419" name="직선 연결선 21"/>
            <p:cNvCxnSpPr>
              <a:cxnSpLocks noChangeShapeType="1"/>
            </p:cNvCxnSpPr>
            <p:nvPr/>
          </p:nvCxnSpPr>
          <p:spPr bwMode="auto">
            <a:xfrm>
              <a:off x="7429520" y="2643182"/>
              <a:ext cx="1071570" cy="1000132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직선 연결선 23"/>
            <p:cNvCxnSpPr>
              <a:cxnSpLocks noChangeShapeType="1"/>
            </p:cNvCxnSpPr>
            <p:nvPr/>
          </p:nvCxnSpPr>
          <p:spPr bwMode="auto">
            <a:xfrm rot="5400000">
              <a:off x="6643702" y="3429000"/>
              <a:ext cx="1571636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직선 연결선 25"/>
            <p:cNvCxnSpPr>
              <a:cxnSpLocks noChangeShapeType="1"/>
            </p:cNvCxnSpPr>
            <p:nvPr/>
          </p:nvCxnSpPr>
          <p:spPr bwMode="auto">
            <a:xfrm rot="5400000">
              <a:off x="8215338" y="3929066"/>
              <a:ext cx="571504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직선 연결선 27"/>
            <p:cNvCxnSpPr>
              <a:cxnSpLocks noChangeShapeType="1"/>
            </p:cNvCxnSpPr>
            <p:nvPr/>
          </p:nvCxnSpPr>
          <p:spPr bwMode="auto">
            <a:xfrm>
              <a:off x="7429520" y="4214818"/>
              <a:ext cx="1071570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TextBox 28"/>
            <p:cNvSpPr txBox="1">
              <a:spLocks noChangeArrowheads="1"/>
            </p:cNvSpPr>
            <p:nvPr/>
          </p:nvSpPr>
          <p:spPr bwMode="auto">
            <a:xfrm>
              <a:off x="6968524" y="3938656"/>
              <a:ext cx="274434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n</a:t>
              </a:r>
              <a:endParaRPr lang="ko-KR" altLang="en-US" sz="1400"/>
            </a:p>
          </p:txBody>
        </p:sp>
        <p:sp>
          <p:nvSpPr>
            <p:cNvPr id="17424" name="직사각형 29"/>
            <p:cNvSpPr>
              <a:spLocks noChangeArrowheads="1"/>
            </p:cNvSpPr>
            <p:nvPr/>
          </p:nvSpPr>
          <p:spPr bwMode="auto">
            <a:xfrm>
              <a:off x="6961822" y="3549098"/>
              <a:ext cx="378565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…</a:t>
              </a:r>
              <a:endParaRPr lang="ko-KR" altLang="en-US" sz="1400">
                <a:latin typeface="굴림" panose="020B0600000101010101" pitchFamily="50" charset="-127"/>
              </a:endParaRPr>
            </a:p>
          </p:txBody>
        </p:sp>
        <p:cxnSp>
          <p:nvCxnSpPr>
            <p:cNvPr id="17425" name="직선 연결선 35"/>
            <p:cNvCxnSpPr>
              <a:cxnSpLocks noChangeShapeType="1"/>
            </p:cNvCxnSpPr>
            <p:nvPr/>
          </p:nvCxnSpPr>
          <p:spPr bwMode="auto">
            <a:xfrm rot="5400000">
              <a:off x="8001421" y="3071413"/>
              <a:ext cx="1000132" cy="79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6" name="직사각형 38"/>
            <p:cNvSpPr>
              <a:spLocks noChangeArrowheads="1"/>
            </p:cNvSpPr>
            <p:nvPr/>
          </p:nvSpPr>
          <p:spPr bwMode="auto">
            <a:xfrm>
              <a:off x="7858147" y="3698234"/>
              <a:ext cx="11430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000">
                  <a:solidFill>
                    <a:srgbClr val="C00000"/>
                  </a:solidFill>
                  <a:latin typeface="Courier New" panose="02070309020205020404" pitchFamily="49" charset="0"/>
                </a:rPr>
                <a:t>minimum(i,k)</a:t>
              </a:r>
              <a:endParaRPr lang="ko-KR" altLang="en-US" sz="1000">
                <a:latin typeface="굴림" panose="020B0600000101010101" pitchFamily="50" charset="-127"/>
              </a:endParaRPr>
            </a:p>
          </p:txBody>
        </p:sp>
        <p:sp>
          <p:nvSpPr>
            <p:cNvPr id="15379" name="모서리가 둥근 사각형 설명선 41"/>
            <p:cNvSpPr>
              <a:spLocks noChangeArrowheads="1"/>
            </p:cNvSpPr>
            <p:nvPr/>
          </p:nvSpPr>
          <p:spPr bwMode="auto">
            <a:xfrm>
              <a:off x="7858163" y="4412797"/>
              <a:ext cx="912831" cy="255540"/>
            </a:xfrm>
            <a:prstGeom prst="wedgeRoundRectCallout">
              <a:avLst>
                <a:gd name="adj1" fmla="val 19958"/>
                <a:gd name="adj2" fmla="val -131278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solidFill>
                    <a:srgbClr val="C00000"/>
                  </a:solidFill>
                  <a:latin typeface="Courier New" panose="02070309020205020404" pitchFamily="49" charset="0"/>
                </a:rPr>
                <a:t>bin2(n,k)</a:t>
              </a:r>
              <a:endParaRPr lang="ko-KR" altLang="en-US" sz="1000">
                <a:solidFill>
                  <a:srgbClr val="C00000"/>
                </a:solidFill>
                <a:latin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23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F7B68-9DEC-40AC-8C12-B87152556F8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331640" y="836712"/>
            <a:ext cx="6480720" cy="35394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n,k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재귀적 방법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bin2(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n,k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배열을 이용한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print(bin(10,5), bin2(10,5))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260648"/>
            <a:ext cx="350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bin, bin2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구현 </a:t>
            </a:r>
          </a:p>
        </p:txBody>
      </p:sp>
    </p:spTree>
    <p:extLst>
      <p:ext uri="{BB962C8B-B14F-4D97-AF65-F5344CB8AC3E}">
        <p14:creationId xmlns:p14="http://schemas.microsoft.com/office/powerpoint/2010/main" val="26195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F7B68-9DEC-40AC-8C12-B87152556F8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980728"/>
            <a:ext cx="1944216" cy="41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1772816"/>
            <a:ext cx="633670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큰 </a:t>
            </a: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값에 대해 다양한 </a:t>
            </a: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를 사용하여 </a:t>
            </a: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bin, bin2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의 수행시간을 비교한다</a:t>
            </a: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5A3FFC-A9CD-4A22-A203-4E781768A9D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최단경로 문제</a:t>
            </a:r>
            <a:br>
              <a:rPr lang="en-US" altLang="ko-KR" dirty="0"/>
            </a:br>
            <a:r>
              <a:rPr lang="en-US" altLang="ko-KR" dirty="0"/>
              <a:t>(all-pairs shortest paths problem)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ko-KR" altLang="en-US" u="sng"/>
              <a:t>보기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모든 도시에 대해</a:t>
            </a:r>
            <a:r>
              <a:rPr lang="en-US" altLang="ko-KR"/>
              <a:t>, </a:t>
            </a:r>
            <a:r>
              <a:rPr lang="ko-KR" altLang="en-US"/>
              <a:t>한 도시에서 다른 도시로 갈 수 있는  가장 짧은 길을 찾는 문제</a:t>
            </a:r>
            <a:endParaRPr lang="en-US" altLang="ko-KR"/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 u="sng"/>
              <a:t>문제</a:t>
            </a:r>
            <a:r>
              <a:rPr lang="en-US" altLang="ko-KR"/>
              <a:t>: </a:t>
            </a:r>
            <a:r>
              <a:rPr lang="ko-KR" altLang="en-US"/>
              <a:t>가중치 포함</a:t>
            </a:r>
            <a:r>
              <a:rPr lang="en-US" altLang="ko-KR"/>
              <a:t>, </a:t>
            </a:r>
            <a:r>
              <a:rPr lang="ko-KR" altLang="en-US"/>
              <a:t>방향성 그래프에서 최단경로 찾기</a:t>
            </a:r>
            <a:endParaRPr lang="en-US" altLang="ko-KR"/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 u="sng"/>
              <a:t>최적화문제</a:t>
            </a:r>
            <a:r>
              <a:rPr lang="en-US" altLang="ko-KR" u="sng"/>
              <a:t>(optimization problem)</a:t>
            </a:r>
            <a:r>
              <a:rPr lang="en-US" altLang="ko-KR"/>
              <a:t> </a:t>
            </a:r>
          </a:p>
          <a:p>
            <a:pPr lvl="1" eaLnBrk="1" hangingPunct="1">
              <a:lnSpc>
                <a:spcPts val="2700"/>
              </a:lnSpc>
            </a:pPr>
            <a:r>
              <a:rPr lang="ko-KR" altLang="en-US"/>
              <a:t>주어진 문제에 대하여 하나 이상의 많은 해답이 존재할 때</a:t>
            </a:r>
            <a:r>
              <a:rPr lang="en-US" altLang="ko-KR"/>
              <a:t>, </a:t>
            </a:r>
            <a:r>
              <a:rPr lang="ko-KR" altLang="en-US"/>
              <a:t>이 가운데에서 가장 최적인 해답</a:t>
            </a:r>
            <a:r>
              <a:rPr lang="en-US" altLang="ko-KR"/>
              <a:t>(optimal solution)</a:t>
            </a:r>
            <a:r>
              <a:rPr lang="ko-KR" altLang="en-US"/>
              <a:t>을 찾아야 하는 문제를 최적화문제</a:t>
            </a:r>
            <a:r>
              <a:rPr lang="en-US" altLang="ko-KR"/>
              <a:t>(optimization problem)</a:t>
            </a:r>
            <a:r>
              <a:rPr lang="ko-KR" altLang="en-US"/>
              <a:t>라고 한다</a:t>
            </a:r>
            <a:r>
              <a:rPr lang="en-US" altLang="ko-KR"/>
              <a:t>. 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ko-KR" altLang="en-US"/>
              <a:t>최단경로 찾기 문제는 최적화문제에 속한다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  <p:grpSp>
        <p:nvGrpSpPr>
          <p:cNvPr id="7173" name="그룹 4"/>
          <p:cNvGrpSpPr>
            <a:grpSpLocks/>
          </p:cNvGrpSpPr>
          <p:nvPr/>
        </p:nvGrpSpPr>
        <p:grpSpPr bwMode="auto">
          <a:xfrm>
            <a:off x="1258888" y="5235575"/>
            <a:ext cx="1577975" cy="1162050"/>
            <a:chOff x="1096963" y="5503863"/>
            <a:chExt cx="1577975" cy="1162050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96963" y="5816601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2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096963" y="5507038"/>
              <a:ext cx="190500" cy="176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1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96963" y="6480176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n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484438" y="5805488"/>
              <a:ext cx="190500" cy="176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2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484438" y="5503863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1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484438" y="6491288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n</a:t>
              </a:r>
              <a:endParaRPr lang="ko-KR" altLang="en-US" sz="1000">
                <a:latin typeface="+mj-lt"/>
              </a:endParaRPr>
            </a:p>
          </p:txBody>
        </p:sp>
        <p:cxnSp>
          <p:nvCxnSpPr>
            <p:cNvPr id="7180" name="직선 연결선 24"/>
            <p:cNvCxnSpPr>
              <a:cxnSpLocks noChangeShapeType="1"/>
              <a:stCxn id="7" idx="6"/>
            </p:cNvCxnSpPr>
            <p:nvPr/>
          </p:nvCxnSpPr>
          <p:spPr bwMode="auto">
            <a:xfrm>
              <a:off x="1287463" y="5595938"/>
              <a:ext cx="93662" cy="873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직선 연결선 26"/>
            <p:cNvCxnSpPr>
              <a:cxnSpLocks noChangeShapeType="1"/>
            </p:cNvCxnSpPr>
            <p:nvPr/>
          </p:nvCxnSpPr>
          <p:spPr bwMode="auto">
            <a:xfrm>
              <a:off x="1381125" y="5683250"/>
              <a:ext cx="311150" cy="1492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직선 연결선 28"/>
            <p:cNvCxnSpPr>
              <a:cxnSpLocks noChangeShapeType="1"/>
            </p:cNvCxnSpPr>
            <p:nvPr/>
          </p:nvCxnSpPr>
          <p:spPr bwMode="auto">
            <a:xfrm>
              <a:off x="1692275" y="5837238"/>
              <a:ext cx="0" cy="1698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직선 연결선 30"/>
            <p:cNvCxnSpPr>
              <a:cxnSpLocks noChangeShapeType="1"/>
            </p:cNvCxnSpPr>
            <p:nvPr/>
          </p:nvCxnSpPr>
          <p:spPr bwMode="auto">
            <a:xfrm flipV="1">
              <a:off x="1692275" y="6007100"/>
              <a:ext cx="107950" cy="47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직선 연결선 16384"/>
            <p:cNvCxnSpPr>
              <a:cxnSpLocks noChangeShapeType="1"/>
            </p:cNvCxnSpPr>
            <p:nvPr/>
          </p:nvCxnSpPr>
          <p:spPr bwMode="auto">
            <a:xfrm flipV="1">
              <a:off x="1800225" y="5832475"/>
              <a:ext cx="395288" cy="1793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직선 연결선 16389"/>
            <p:cNvCxnSpPr>
              <a:cxnSpLocks noChangeShapeType="1"/>
              <a:stCxn id="7" idx="5"/>
            </p:cNvCxnSpPr>
            <p:nvPr/>
          </p:nvCxnSpPr>
          <p:spPr bwMode="auto">
            <a:xfrm>
              <a:off x="1258888" y="5657850"/>
              <a:ext cx="277812" cy="3540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직선 연결선 16391"/>
            <p:cNvCxnSpPr>
              <a:cxnSpLocks noChangeShapeType="1"/>
            </p:cNvCxnSpPr>
            <p:nvPr/>
          </p:nvCxnSpPr>
          <p:spPr bwMode="auto">
            <a:xfrm>
              <a:off x="1536700" y="6011863"/>
              <a:ext cx="155575" cy="3698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직선 연결선 16393"/>
            <p:cNvCxnSpPr>
              <a:cxnSpLocks noChangeShapeType="1"/>
            </p:cNvCxnSpPr>
            <p:nvPr/>
          </p:nvCxnSpPr>
          <p:spPr bwMode="auto">
            <a:xfrm>
              <a:off x="1746250" y="6443663"/>
              <a:ext cx="377825" cy="873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직선 연결선 16395"/>
            <p:cNvCxnSpPr>
              <a:cxnSpLocks noChangeShapeType="1"/>
            </p:cNvCxnSpPr>
            <p:nvPr/>
          </p:nvCxnSpPr>
          <p:spPr bwMode="auto">
            <a:xfrm>
              <a:off x="2124075" y="6530975"/>
              <a:ext cx="215900" cy="8413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직선 화살표 연결선 16399"/>
            <p:cNvCxnSpPr>
              <a:cxnSpLocks noChangeShapeType="1"/>
            </p:cNvCxnSpPr>
            <p:nvPr/>
          </p:nvCxnSpPr>
          <p:spPr bwMode="auto">
            <a:xfrm>
              <a:off x="2195513" y="5837238"/>
              <a:ext cx="288925" cy="8731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직선 화살표 연결선 16401"/>
            <p:cNvCxnSpPr>
              <a:cxnSpLocks noChangeShapeType="1"/>
              <a:endCxn id="11" idx="2"/>
            </p:cNvCxnSpPr>
            <p:nvPr/>
          </p:nvCxnSpPr>
          <p:spPr bwMode="auto">
            <a:xfrm flipV="1">
              <a:off x="2339975" y="6578600"/>
              <a:ext cx="144463" cy="3651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직선 연결선 16403"/>
            <p:cNvCxnSpPr>
              <a:cxnSpLocks noChangeShapeType="1"/>
            </p:cNvCxnSpPr>
            <p:nvPr/>
          </p:nvCxnSpPr>
          <p:spPr bwMode="auto">
            <a:xfrm>
              <a:off x="1692275" y="6381750"/>
              <a:ext cx="53975" cy="619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2" name="타원 16404"/>
            <p:cNvSpPr>
              <a:spLocks noChangeArrowheads="1"/>
            </p:cNvSpPr>
            <p:nvPr/>
          </p:nvSpPr>
          <p:spPr bwMode="auto">
            <a:xfrm>
              <a:off x="1155700" y="6026150"/>
              <a:ext cx="71438" cy="873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3" name="타원 53"/>
            <p:cNvSpPr>
              <a:spLocks noChangeArrowheads="1"/>
            </p:cNvSpPr>
            <p:nvPr/>
          </p:nvSpPr>
          <p:spPr bwMode="auto">
            <a:xfrm>
              <a:off x="1155700" y="6196013"/>
              <a:ext cx="71438" cy="889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4" name="타원 54"/>
            <p:cNvSpPr>
              <a:spLocks noChangeArrowheads="1"/>
            </p:cNvSpPr>
            <p:nvPr/>
          </p:nvSpPr>
          <p:spPr bwMode="auto">
            <a:xfrm>
              <a:off x="1154113" y="6350000"/>
              <a:ext cx="73025" cy="889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5" name="타원 55"/>
            <p:cNvSpPr>
              <a:spLocks noChangeArrowheads="1"/>
            </p:cNvSpPr>
            <p:nvPr/>
          </p:nvSpPr>
          <p:spPr bwMode="auto">
            <a:xfrm>
              <a:off x="2543175" y="6008688"/>
              <a:ext cx="71438" cy="873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6" name="타원 56"/>
            <p:cNvSpPr>
              <a:spLocks noChangeArrowheads="1"/>
            </p:cNvSpPr>
            <p:nvPr/>
          </p:nvSpPr>
          <p:spPr bwMode="auto">
            <a:xfrm>
              <a:off x="2543175" y="6178550"/>
              <a:ext cx="71438" cy="873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7" name="타원 57"/>
            <p:cNvSpPr>
              <a:spLocks noChangeArrowheads="1"/>
            </p:cNvSpPr>
            <p:nvPr/>
          </p:nvSpPr>
          <p:spPr bwMode="auto">
            <a:xfrm>
              <a:off x="2541588" y="6332538"/>
              <a:ext cx="73025" cy="873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cxnSp>
          <p:nvCxnSpPr>
            <p:cNvPr id="7198" name="직선 화살표 연결선 16408"/>
            <p:cNvCxnSpPr>
              <a:cxnSpLocks noChangeShapeType="1"/>
              <a:stCxn id="6" idx="6"/>
            </p:cNvCxnSpPr>
            <p:nvPr/>
          </p:nvCxnSpPr>
          <p:spPr bwMode="auto">
            <a:xfrm flipV="1">
              <a:off x="1287463" y="5757863"/>
              <a:ext cx="512762" cy="1460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직선 화살표 연결선 16410"/>
            <p:cNvCxnSpPr>
              <a:cxnSpLocks noChangeShapeType="1"/>
              <a:stCxn id="6" idx="6"/>
            </p:cNvCxnSpPr>
            <p:nvPr/>
          </p:nvCxnSpPr>
          <p:spPr bwMode="auto">
            <a:xfrm>
              <a:off x="1287463" y="5903913"/>
              <a:ext cx="458787" cy="1920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직선 화살표 연결선 16412"/>
            <p:cNvCxnSpPr>
              <a:cxnSpLocks noChangeShapeType="1"/>
            </p:cNvCxnSpPr>
            <p:nvPr/>
          </p:nvCxnSpPr>
          <p:spPr bwMode="auto">
            <a:xfrm>
              <a:off x="1258888" y="5921375"/>
              <a:ext cx="541337" cy="36353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1" name="직선 화살표 연결선 16414"/>
            <p:cNvCxnSpPr>
              <a:cxnSpLocks noChangeShapeType="1"/>
              <a:stCxn id="8" idx="6"/>
            </p:cNvCxnSpPr>
            <p:nvPr/>
          </p:nvCxnSpPr>
          <p:spPr bwMode="auto">
            <a:xfrm flipV="1">
              <a:off x="1287463" y="6411913"/>
              <a:ext cx="228600" cy="155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2" name="직선 화살표 연결선 32"/>
            <p:cNvCxnSpPr>
              <a:cxnSpLocks noChangeShapeType="1"/>
              <a:stCxn id="8" idx="6"/>
            </p:cNvCxnSpPr>
            <p:nvPr/>
          </p:nvCxnSpPr>
          <p:spPr bwMode="auto">
            <a:xfrm>
              <a:off x="1287463" y="6567488"/>
              <a:ext cx="327025" cy="28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lnSpc>
            <a:spcPts val="2800"/>
          </a:lnSpc>
          <a:buClr>
            <a:srgbClr val="0099FF"/>
          </a:buClr>
          <a:defRPr sz="2000" dirty="0" smtClean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9691</TotalTime>
  <Words>4138</Words>
  <Application>Microsoft Office PowerPoint</Application>
  <PresentationFormat>화면 슬라이드 쇼(4:3)</PresentationFormat>
  <Paragraphs>686</Paragraphs>
  <Slides>38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Equation</vt:lpstr>
      <vt:lpstr>수식</vt:lpstr>
      <vt:lpstr>3장   동적계획 (Dynamic Programming)</vt:lpstr>
      <vt:lpstr>동적계획</vt:lpstr>
      <vt:lpstr>이항계수 구하기</vt:lpstr>
      <vt:lpstr>PowerPoint 프레젠테이션</vt:lpstr>
      <vt:lpstr>알고리즘: 분할정복식 접근방법</vt:lpstr>
      <vt:lpstr>동적계획 알고리즘</vt:lpstr>
      <vt:lpstr>PowerPoint 프레젠테이션</vt:lpstr>
      <vt:lpstr>PowerPoint 프레젠테이션</vt:lpstr>
      <vt:lpstr>최단경로 문제 (all-pairs shortest paths problem) </vt:lpstr>
      <vt:lpstr>동적계획식 설계전략 - 자료구조</vt:lpstr>
      <vt:lpstr>PowerPoint 프레젠테이션</vt:lpstr>
      <vt:lpstr>PowerPoint 프레젠테이션</vt:lpstr>
      <vt:lpstr>동적계획식 설계절차</vt:lpstr>
      <vt:lpstr>PowerPoint 프레젠테이션</vt:lpstr>
      <vt:lpstr>PowerPoint 프레젠테이션</vt:lpstr>
      <vt:lpstr>Floyd의 알고리즘 I</vt:lpstr>
      <vt:lpstr>PowerPoint 프레젠테이션</vt:lpstr>
      <vt:lpstr>PowerPoint 프레젠테이션</vt:lpstr>
      <vt:lpstr>최단경로의 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연쇄 행렬곱셈(matrix-chain multiplication)</vt:lpstr>
      <vt:lpstr>연쇄 행렬곱셈 동적계획식 설계전략</vt:lpstr>
      <vt:lpstr>PowerPoint 프레젠테이션</vt:lpstr>
      <vt:lpstr>PowerPoint 프레젠테이션</vt:lpstr>
      <vt:lpstr>PowerPoint 프레젠테이션</vt:lpstr>
      <vt:lpstr>PowerPoint 프레젠테이션</vt:lpstr>
      <vt:lpstr>최소곱셈알고리즘</vt:lpstr>
      <vt:lpstr>PowerPoint 프레젠테이션</vt:lpstr>
      <vt:lpstr>최적의 해를 주는 순서의 출력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한치근</dc:creator>
  <cp:lastModifiedBy>한치근 교수</cp:lastModifiedBy>
  <cp:revision>1068</cp:revision>
  <cp:lastPrinted>1999-10-07T11:01:15Z</cp:lastPrinted>
  <dcterms:created xsi:type="dcterms:W3CDTF">1999-08-17T02:45:08Z</dcterms:created>
  <dcterms:modified xsi:type="dcterms:W3CDTF">2020-09-14T02:36:36Z</dcterms:modified>
</cp:coreProperties>
</file>