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05" r:id="rId2"/>
    <p:sldId id="320" r:id="rId3"/>
    <p:sldId id="317" r:id="rId4"/>
    <p:sldId id="344" r:id="rId5"/>
    <p:sldId id="318" r:id="rId6"/>
    <p:sldId id="324" r:id="rId7"/>
    <p:sldId id="345" r:id="rId8"/>
    <p:sldId id="325" r:id="rId9"/>
    <p:sldId id="382" r:id="rId10"/>
    <p:sldId id="383" r:id="rId11"/>
    <p:sldId id="385" r:id="rId12"/>
    <p:sldId id="386" r:id="rId13"/>
    <p:sldId id="387" r:id="rId14"/>
    <p:sldId id="346" r:id="rId15"/>
    <p:sldId id="351" r:id="rId16"/>
    <p:sldId id="352" r:id="rId17"/>
    <p:sldId id="353" r:id="rId18"/>
    <p:sldId id="359" r:id="rId19"/>
    <p:sldId id="360" r:id="rId20"/>
    <p:sldId id="364" r:id="rId21"/>
    <p:sldId id="365" r:id="rId22"/>
    <p:sldId id="366" r:id="rId23"/>
    <p:sldId id="368" r:id="rId24"/>
    <p:sldId id="369" r:id="rId25"/>
    <p:sldId id="405" r:id="rId26"/>
    <p:sldId id="370" r:id="rId27"/>
    <p:sldId id="371" r:id="rId28"/>
    <p:sldId id="388" r:id="rId29"/>
    <p:sldId id="390" r:id="rId30"/>
    <p:sldId id="391" r:id="rId31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339933"/>
    <a:srgbClr val="22581C"/>
    <a:srgbClr val="0099FF"/>
    <a:srgbClr val="FFFF99"/>
    <a:srgbClr val="FFFFFF"/>
    <a:srgbClr val="CC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6" autoAdjust="0"/>
    <p:restoredTop sz="94613" autoAdjust="0"/>
  </p:normalViewPr>
  <p:slideViewPr>
    <p:cSldViewPr showGuides="1">
      <p:cViewPr varScale="1">
        <p:scale>
          <a:sx n="90" d="100"/>
          <a:sy n="90" d="100"/>
        </p:scale>
        <p:origin x="101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7F58D6B-7824-40FE-BD4A-F277B846AEE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93BC1C0-DAB1-4F66-964D-29DD9A4C1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45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 동적계획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>
            <a:lvl1pPr algn="r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039CCFC-1045-4ED6-BFA9-C0C2D05959F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l" defTabSz="938230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2" tIns="46916" rIns="93832" bIns="46916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3FC651-E1AE-4826-906D-EB5DAB53E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1181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878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300">
                <a:latin typeface="Times New Roman" panose="02020603050405020304" pitchFamily="18" charset="0"/>
              </a:rPr>
              <a:t>알고리즘 강의 슬라이드 3 동적계획</a:t>
            </a:r>
          </a:p>
        </p:txBody>
      </p:sp>
      <p:sp>
        <p:nvSpPr>
          <p:cNvPr id="11878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E5A75EB-573F-4F10-B961-EAC681F2F501}" type="datetime1">
              <a:rPr lang="ko-KR" altLang="en-US" sz="1300" smtClean="0">
                <a:latin typeface="Times New Roman" panose="02020603050405020304" pitchFamily="18" charset="0"/>
              </a:rPr>
              <a:pPr/>
              <a:t>2020-09-14</a:t>
            </a:fld>
            <a:endParaRPr lang="en-US" altLang="ko-KR" sz="1300">
              <a:latin typeface="Times New Roman" panose="02020603050405020304" pitchFamily="18" charset="0"/>
            </a:endParaRPr>
          </a:p>
        </p:txBody>
      </p:sp>
      <p:sp>
        <p:nvSpPr>
          <p:cNvPr id="11879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30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1879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03B9856-E405-44AB-BE66-37591A3CD9A6}" type="slidenum">
              <a:rPr lang="en-US" altLang="ko-KR" sz="1300" smtClean="0">
                <a:latin typeface="Times New Roman" panose="02020603050405020304" pitchFamily="18" charset="0"/>
              </a:rPr>
              <a:pPr/>
              <a:t>25</a:t>
            </a:fld>
            <a:endParaRPr lang="en-US" altLang="ko-KR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6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43C0-5397-4C30-A9CA-FCC4583439B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EB32-2888-4CA5-AF87-4D2EB0642E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5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B5ED2-423D-4968-AC99-99D04733094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FE515-110D-46AB-908B-D3F9A4B436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77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438E5-3B4D-4358-9CF5-8D027C8BE60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9694-06D2-4659-9018-122DDB410C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50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93AB-29FC-4DE4-8146-940972E012A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7B68-9DEC-40AC-8C12-B87152556F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05D2-3A04-4C02-9FDC-4B337A91997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7D74-B0A6-4E42-8728-6771F3E059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3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08F0A-985F-4442-8F94-F0A5854A4DAA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9704-D3F7-4ED1-93BF-96236E152B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8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61160-14F2-4555-BE1B-DBD6BF96472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4E93F-DE32-4914-9B3A-C20AB8C62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0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A3D6-E1C3-4F39-A788-E2ECA54F15A5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95CF-183D-43FF-B782-19F50CDD41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4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09EC-05D7-4A26-88F6-3968B890492F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FB8BE-0059-4660-A1A7-18A83423BD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2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4588-4B16-41D8-A5D7-91E1896D71E1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68EE-F25C-43B4-83FF-777C43526B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002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184F5-52E6-455D-B242-B98C976EFDA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964B2-4459-4ECF-ACCD-9431B0939A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0913B72-27D7-4971-B0F8-889F9963084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3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9EF35231-88DE-403E-92BB-76AC5F0C91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641CD4-7FD0-4021-BA47-DF0A8C2E06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604838"/>
          </a:xfrm>
        </p:spPr>
        <p:txBody>
          <a:bodyPr/>
          <a:lstStyle/>
          <a:p>
            <a:pPr eaLnBrk="1" hangingPunct="1"/>
            <a:r>
              <a:rPr lang="ko-KR" altLang="en-US"/>
              <a:t>최적</a:t>
            </a:r>
            <a:r>
              <a:rPr lang="en-US" altLang="ko-KR"/>
              <a:t> </a:t>
            </a:r>
            <a:r>
              <a:rPr lang="ko-KR" altLang="en-US"/>
              <a:t>이진검색 트리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928688"/>
            <a:ext cx="7858125" cy="2790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left(right)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subtree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: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이진트리에서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어떤 마디의 왼쪽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오른쪽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자식마디가 뿌리마디가 되는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부분트리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이진검색트리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(binary search tree):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순서가능집합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(ordered set)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에 속한 아이템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키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으로 구성된 이진 트리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각 마디는 하나의 키만 가지고 있다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636588" lvl="1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주어진 마디의 왼쪽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오른쪽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부분트리에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있는 키는 그 마디의 키보다 작거나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크거나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)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같다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</a:t>
            </a:r>
            <a:endParaRPr lang="ko-KR" altLang="en-US" sz="2000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63" y="5786438"/>
            <a:ext cx="3057525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600" dirty="0">
                <a:latin typeface="Times New Roman" pitchFamily="18" charset="0"/>
                <a:ea typeface="굴림" charset="-127"/>
              </a:rPr>
              <a:t>그림 </a:t>
            </a:r>
            <a:r>
              <a:rPr lang="en-US" altLang="ko-KR" sz="1600" dirty="0">
                <a:latin typeface="Times New Roman" pitchFamily="18" charset="0"/>
                <a:ea typeface="굴림" charset="-127"/>
              </a:rPr>
              <a:t>3.10 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두 이진검색 </a:t>
            </a:r>
            <a:r>
              <a:rPr lang="ko-KR" altLang="en-US" sz="1600" dirty="0" err="1">
                <a:latin typeface="Times New Roman" pitchFamily="18" charset="0"/>
                <a:ea typeface="굴림" charset="-127"/>
              </a:rPr>
              <a:t>트리의</a:t>
            </a:r>
            <a:r>
              <a:rPr lang="ko-KR" altLang="en-US" sz="1600" dirty="0">
                <a:latin typeface="Times New Roman" pitchFamily="18" charset="0"/>
                <a:ea typeface="굴림" charset="-127"/>
              </a:rPr>
              <a:t> 예</a:t>
            </a:r>
          </a:p>
        </p:txBody>
      </p:sp>
      <p:pic>
        <p:nvPicPr>
          <p:cNvPr id="32774" name="그림 8" descr="03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857625"/>
            <a:ext cx="371475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5" name="직선 연결선 11"/>
          <p:cNvCxnSpPr>
            <a:cxnSpLocks noChangeShapeType="1"/>
          </p:cNvCxnSpPr>
          <p:nvPr/>
        </p:nvCxnSpPr>
        <p:spPr bwMode="auto">
          <a:xfrm>
            <a:off x="1643063" y="4651375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TextBox 12"/>
          <p:cNvSpPr txBox="1">
            <a:spLocks noChangeArrowheads="1"/>
          </p:cNvSpPr>
          <p:nvPr/>
        </p:nvSpPr>
        <p:spPr bwMode="auto">
          <a:xfrm>
            <a:off x="6188075" y="4395788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32777" name="직선 연결선 13"/>
          <p:cNvCxnSpPr>
            <a:cxnSpLocks noChangeShapeType="1"/>
          </p:cNvCxnSpPr>
          <p:nvPr/>
        </p:nvCxnSpPr>
        <p:spPr bwMode="auto">
          <a:xfrm flipV="1">
            <a:off x="1643063" y="5143500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TextBox 14"/>
          <p:cNvSpPr txBox="1">
            <a:spLocks noChangeArrowheads="1"/>
          </p:cNvSpPr>
          <p:nvPr/>
        </p:nvSpPr>
        <p:spPr bwMode="auto">
          <a:xfrm>
            <a:off x="6188075" y="4878388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32779" name="직선 연결선 15"/>
          <p:cNvCxnSpPr>
            <a:cxnSpLocks noChangeShapeType="1"/>
          </p:cNvCxnSpPr>
          <p:nvPr/>
        </p:nvCxnSpPr>
        <p:spPr bwMode="auto">
          <a:xfrm>
            <a:off x="1643063" y="5643563"/>
            <a:ext cx="43576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0" name="TextBox 16"/>
          <p:cNvSpPr txBox="1">
            <a:spLocks noChangeArrowheads="1"/>
          </p:cNvSpPr>
          <p:nvPr/>
        </p:nvSpPr>
        <p:spPr bwMode="auto">
          <a:xfrm>
            <a:off x="6188075" y="5378450"/>
            <a:ext cx="946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depth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AFCCA6-D1D5-4DA3-8937-CB5EFC2770AF}"/>
              </a:ext>
            </a:extLst>
          </p:cNvPr>
          <p:cNvSpPr/>
          <p:nvPr/>
        </p:nvSpPr>
        <p:spPr>
          <a:xfrm>
            <a:off x="6685402" y="195697"/>
            <a:ext cx="2376264" cy="6948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실습 소요 시간 </a:t>
            </a:r>
            <a:r>
              <a:rPr lang="en-US" altLang="ko-KR" sz="2000" dirty="0"/>
              <a:t>100</a:t>
            </a:r>
            <a:r>
              <a:rPr lang="ko-KR" altLang="en-US" sz="200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21FC9C-A08E-41DB-ADDA-2BFCC8D61465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16013" y="333375"/>
            <a:ext cx="6408737" cy="63401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key=[" ","A","B","C","D"]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p=[0,0.375, 0.375, 0.125,0.125]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(p)-1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a=[[0 for j in range(0,n+2)]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range(0,n+2)]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r=[[0 for j in range(0,n+2)]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range(0,n+2)]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 (1,n+1):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][i-1]=0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]=p[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][i-1]=0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a[n+1][n]=0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r[n+1][n]=0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root=tree(key,r,1,n)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</a:t>
            </a:r>
          </a:p>
        </p:txBody>
      </p:sp>
      <p:sp>
        <p:nvSpPr>
          <p:cNvPr id="41988" name="TextBox 7"/>
          <p:cNvSpPr txBox="1">
            <a:spLocks noChangeArrowheads="1"/>
          </p:cNvSpPr>
          <p:nvPr/>
        </p:nvSpPr>
        <p:spPr bwMode="auto">
          <a:xfrm>
            <a:off x="5364163" y="549275"/>
            <a:ext cx="3571875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</a:t>
            </a:r>
            <a:r>
              <a:rPr lang="en-US" altLang="ko-KR" baseline="-25000"/>
              <a:t>1</a:t>
            </a:r>
            <a:r>
              <a:rPr lang="en-US" altLang="ko-KR"/>
              <a:t>=3/8, p</a:t>
            </a:r>
            <a:r>
              <a:rPr lang="en-US" altLang="ko-KR" baseline="-25000"/>
              <a:t>2</a:t>
            </a:r>
            <a:r>
              <a:rPr lang="en-US" altLang="ko-KR"/>
              <a:t>=3/8, p</a:t>
            </a:r>
            <a:r>
              <a:rPr lang="en-US" altLang="ko-KR" baseline="-25000"/>
              <a:t>3</a:t>
            </a:r>
            <a:r>
              <a:rPr lang="en-US" altLang="ko-KR"/>
              <a:t>=1/8, p</a:t>
            </a:r>
            <a:r>
              <a:rPr lang="en-US" altLang="ko-KR" baseline="-25000"/>
              <a:t>4</a:t>
            </a:r>
            <a:r>
              <a:rPr lang="en-US" altLang="ko-KR"/>
              <a:t>=1/8 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BA6D16-2AC6-478A-9872-F45764B71484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797510"/>
            <a:ext cx="7272337" cy="526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0.00  0.38  1.12  1.38  1.75  0.00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0.00  0.00  0.38  0.62  1.00  0.00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0.00  0.00  0.00  0.12  0.38  0.00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0.00  0.00  0.00  0.00  0.12  0.00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0.00  0.00  0.00  0.00  0.00  0.00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0    1    1    2    2    0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0    0    2    2    2    0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0    0    0    3    3    0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0    0    0    0    4    0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0    0    0    0    0    0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4036" name="TextBox 7"/>
          <p:cNvSpPr txBox="1">
            <a:spLocks noChangeArrowheads="1"/>
          </p:cNvSpPr>
          <p:nvPr/>
        </p:nvSpPr>
        <p:spPr bwMode="auto">
          <a:xfrm>
            <a:off x="1728742" y="4077409"/>
            <a:ext cx="1152525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inorder</a:t>
            </a:r>
            <a:endParaRPr lang="ko-KR" altLang="en-US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1728742" y="5102914"/>
            <a:ext cx="1152525" cy="422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preorder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4650" y="222855"/>
            <a:ext cx="6394699" cy="41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최적이진검색트리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구축 알고리즘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1B4D49-0AF2-4094-8121-CFD13F4355F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836613"/>
            <a:ext cx="6186488" cy="39703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when use them, from utility.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integer matrix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 =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print("%4d" % 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float matrix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printMatrixF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(d[0])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print("%5.2f" % d[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][j],end=" ")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8015" y="188640"/>
            <a:ext cx="1947969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utility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내 함수들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3822C2-90E1-4CE7-9C59-29642EF90319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1012825"/>
            <a:ext cx="6186488" cy="48323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print_preOrder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not root: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print_postOrder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5F73F0-1391-42CC-8D2D-B13ED28A16E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chemeClr val="tx1"/>
                </a:solidFill>
              </a:rPr>
              <a:t>DNA </a:t>
            </a:r>
            <a:r>
              <a:rPr lang="ko-KR" altLang="en-US">
                <a:solidFill>
                  <a:schemeClr val="tx1"/>
                </a:solidFill>
              </a:rPr>
              <a:t>서열 맞춤</a:t>
            </a:r>
            <a:r>
              <a:rPr lang="en-US" altLang="ko-KR">
                <a:solidFill>
                  <a:schemeClr val="tx1"/>
                </a:solidFill>
              </a:rPr>
              <a:t>(sequence alignment)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68525"/>
            <a:ext cx="8839200" cy="35639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분자유전학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(molecular genetics)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의 한 분야인 동족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(homologous)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서열 맞춤문제를 동적계획법으로 해결하는 방법 소개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divide-and-conquer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설명하고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동적계획법 방법을 설명한다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905750" y="3530600"/>
            <a:ext cx="244475" cy="765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 bwMode="auto">
          <a:xfrm>
            <a:off x="5278438" y="3492500"/>
            <a:ext cx="246062" cy="766763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6729413" y="3521075"/>
            <a:ext cx="244475" cy="7651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2019300" y="3500438"/>
            <a:ext cx="230188" cy="7905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3762375" y="3503613"/>
            <a:ext cx="231775" cy="7905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 bwMode="auto">
          <a:xfrm>
            <a:off x="3713163" y="760413"/>
            <a:ext cx="3149600" cy="422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136" name="TextBox 4"/>
          <p:cNvSpPr txBox="1">
            <a:spLocks noChangeArrowheads="1"/>
          </p:cNvSpPr>
          <p:nvPr/>
        </p:nvSpPr>
        <p:spPr bwMode="auto">
          <a:xfrm>
            <a:off x="3817938" y="760413"/>
            <a:ext cx="30448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13163" y="1436688"/>
            <a:ext cx="3149600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 cap="flat" cmpd="sng" algn="ctr">
            <a:noFill/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1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0ADF5-4FA4-456B-AAA7-535E2E0A281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8139" name="TextBox 2"/>
          <p:cNvSpPr txBox="1">
            <a:spLocks noChangeArrowheads="1"/>
          </p:cNvSpPr>
          <p:nvPr/>
        </p:nvSpPr>
        <p:spPr bwMode="auto">
          <a:xfrm>
            <a:off x="539750" y="765175"/>
            <a:ext cx="6111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ko-KR" altLang="en-US">
                <a:solidFill>
                  <a:srgbClr val="3E020C"/>
                </a:solidFill>
              </a:rPr>
              <a:t>예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0" name="TextBox 3"/>
          <p:cNvSpPr txBox="1">
            <a:spLocks noChangeArrowheads="1"/>
          </p:cNvSpPr>
          <p:nvPr/>
        </p:nvSpPr>
        <p:spPr bwMode="auto">
          <a:xfrm>
            <a:off x="1979613" y="765175"/>
            <a:ext cx="12112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동족서열</a:t>
            </a:r>
          </a:p>
        </p:txBody>
      </p:sp>
      <p:sp>
        <p:nvSpPr>
          <p:cNvPr id="48141" name="TextBox 5"/>
          <p:cNvSpPr txBox="1">
            <a:spLocks noChangeArrowheads="1"/>
          </p:cNvSpPr>
          <p:nvPr/>
        </p:nvSpPr>
        <p:spPr bwMode="auto">
          <a:xfrm>
            <a:off x="4114800" y="1408113"/>
            <a:ext cx="2590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A  A  G  G  T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2" name="TextBox 6"/>
          <p:cNvSpPr txBox="1">
            <a:spLocks noChangeArrowheads="1"/>
          </p:cNvSpPr>
          <p:nvPr/>
        </p:nvSpPr>
        <p:spPr bwMode="auto">
          <a:xfrm>
            <a:off x="1042988" y="2427288"/>
            <a:ext cx="2670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43" name="TextBox 7"/>
          <p:cNvSpPr txBox="1">
            <a:spLocks noChangeArrowheads="1"/>
          </p:cNvSpPr>
          <p:nvPr/>
        </p:nvSpPr>
        <p:spPr bwMode="auto">
          <a:xfrm>
            <a:off x="854075" y="3427413"/>
            <a:ext cx="33067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-   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4" name="TextBox 8"/>
          <p:cNvSpPr txBox="1">
            <a:spLocks noChangeArrowheads="1"/>
          </p:cNvSpPr>
          <p:nvPr/>
        </p:nvSpPr>
        <p:spPr bwMode="auto">
          <a:xfrm>
            <a:off x="828675" y="3898900"/>
            <a:ext cx="33591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A  A   -  G  G  T   -   -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5" name="TextBox 9"/>
          <p:cNvSpPr txBox="1">
            <a:spLocks noChangeArrowheads="1"/>
          </p:cNvSpPr>
          <p:nvPr/>
        </p:nvSpPr>
        <p:spPr bwMode="auto">
          <a:xfrm>
            <a:off x="5397500" y="2427288"/>
            <a:ext cx="2670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(alignment)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46" name="TextBox 10"/>
          <p:cNvSpPr txBox="1">
            <a:spLocks noChangeArrowheads="1"/>
          </p:cNvSpPr>
          <p:nvPr/>
        </p:nvSpPr>
        <p:spPr bwMode="auto">
          <a:xfrm>
            <a:off x="5208588" y="3427413"/>
            <a:ext cx="30432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A  A  C  A  G  T  T  A  C  C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7" name="TextBox 11"/>
          <p:cNvSpPr txBox="1">
            <a:spLocks noChangeArrowheads="1"/>
          </p:cNvSpPr>
          <p:nvPr/>
        </p:nvSpPr>
        <p:spPr bwMode="auto">
          <a:xfrm>
            <a:off x="5183188" y="3898900"/>
            <a:ext cx="320992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</a:rPr>
              <a:t>T   A   -  A  G  G  T  -   C  A 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48148" name="직사각형 12"/>
          <p:cNvSpPr>
            <a:spLocks noChangeArrowheads="1"/>
          </p:cNvSpPr>
          <p:nvPr/>
        </p:nvSpPr>
        <p:spPr bwMode="auto">
          <a:xfrm>
            <a:off x="684213" y="3078163"/>
            <a:ext cx="3503612" cy="1503362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8149" name="직사각형 13"/>
          <p:cNvSpPr>
            <a:spLocks noChangeArrowheads="1"/>
          </p:cNvSpPr>
          <p:nvPr/>
        </p:nvSpPr>
        <p:spPr bwMode="auto">
          <a:xfrm>
            <a:off x="5083175" y="3074988"/>
            <a:ext cx="3503613" cy="1503362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8150" name="TextBox 14"/>
          <p:cNvSpPr txBox="1">
            <a:spLocks noChangeArrowheads="1"/>
          </p:cNvSpPr>
          <p:nvPr/>
        </p:nvSpPr>
        <p:spPr bwMode="auto">
          <a:xfrm>
            <a:off x="1042988" y="5516563"/>
            <a:ext cx="756761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(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gap):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위치에 제거가 일어 났거나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상대편 서열에 삽입이 일어났다는 것을 의미한다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8151" name="TextBox 15"/>
          <p:cNvSpPr txBox="1">
            <a:spLocks noChangeArrowheads="1"/>
          </p:cNvSpPr>
          <p:nvPr/>
        </p:nvSpPr>
        <p:spPr bwMode="auto">
          <a:xfrm>
            <a:off x="6705600" y="239713"/>
            <a:ext cx="1987550" cy="450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염기쌍의 한 쪽만 표시</a:t>
            </a: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539750" y="3141663"/>
            <a:ext cx="431800" cy="4318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8153" name="TextBox 19"/>
          <p:cNvSpPr txBox="1">
            <a:spLocks noChangeArrowheads="1"/>
          </p:cNvSpPr>
          <p:nvPr/>
        </p:nvSpPr>
        <p:spPr bwMode="auto">
          <a:xfrm>
            <a:off x="139700" y="2798763"/>
            <a:ext cx="4397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</a:rPr>
              <a:t>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350" y="4722813"/>
            <a:ext cx="4246563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일치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2363" y="4722813"/>
            <a:ext cx="42465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일치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332B7B-AE07-49E4-81D0-8462F225659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827088" y="620713"/>
            <a:ext cx="8247062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어느 방법이 더 좋은 방법인가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틈과 불일치에 대한 손해를 정의한 후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맞춤방법에 대한 총 비용을 계산한다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손해 정의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:3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813" y="2636838"/>
            <a:ext cx="27352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1638" y="2630488"/>
            <a:ext cx="2735262" cy="4508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틈</a:t>
            </a:r>
            <a:r>
              <a:rPr lang="en-US" altLang="ko-KR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8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불일치</a:t>
            </a:r>
          </a:p>
        </p:txBody>
      </p:sp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1908175" y="3573463"/>
            <a:ext cx="155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6022975" y="3573463"/>
            <a:ext cx="155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722313" y="2652713"/>
            <a:ext cx="88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4656138" y="2630488"/>
            <a:ext cx="889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62" name="TextBox 9"/>
          <p:cNvSpPr txBox="1">
            <a:spLocks noChangeArrowheads="1"/>
          </p:cNvSpPr>
          <p:nvPr/>
        </p:nvSpPr>
        <p:spPr bwMode="auto">
          <a:xfrm>
            <a:off x="971550" y="4868863"/>
            <a:ext cx="770413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틈과 불일치에 대한 손해를 얼마로 하는냐에 따라 총 비용이 달라진다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교재에서는 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:2 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:1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손해로 정의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3F8A2-4054-4760-AD22-8609AB237CF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2492375"/>
          <a:ext cx="6096002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x[ ]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404813"/>
            <a:ext cx="8255000" cy="1135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DNA </a:t>
            </a:r>
            <a:r>
              <a:rPr lang="ko-KR" altLang="en-US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 맞춤 문제</a:t>
            </a:r>
            <a:r>
              <a:rPr lang="en-US" altLang="ko-KR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ts val="2800"/>
              </a:lnSpc>
              <a:buClr>
                <a:schemeClr val="tx1"/>
              </a:buClr>
              <a:defRPr/>
            </a:pPr>
            <a:endParaRPr lang="en-US" altLang="ko-KR" sz="20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8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</a:t>
            </a:r>
            <a:r>
              <a:rPr lang="ko-KR" altLang="en-US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서열을 최소비용의 맞춤방법을 찾는다</a:t>
            </a:r>
            <a:r>
              <a:rPr lang="en-US" altLang="ko-KR" sz="2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218" name="TextBox 5"/>
          <p:cNvSpPr txBox="1">
            <a:spLocks noChangeArrowheads="1"/>
          </p:cNvSpPr>
          <p:nvPr/>
        </p:nvSpPr>
        <p:spPr bwMode="auto">
          <a:xfrm>
            <a:off x="395288" y="1844675"/>
            <a:ext cx="24161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서열을 배열로 표시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24000" y="3429000"/>
          <a:ext cx="4987926" cy="741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y[ ]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G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L="91445" marR="9144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51" name="TextBox 8"/>
          <p:cNvSpPr txBox="1">
            <a:spLocks noChangeArrowheads="1"/>
          </p:cNvSpPr>
          <p:nvPr/>
        </p:nvSpPr>
        <p:spPr bwMode="auto">
          <a:xfrm>
            <a:off x="971550" y="4829175"/>
            <a:ext cx="76390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opt(i,j):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x[i,…,9]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y[j,…,7]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opt(0,0):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x[0,…,9]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y[0,…,7]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구하려는 최종 비용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243888" y="6237288"/>
            <a:ext cx="393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803BF-93E6-4176-8703-377A07C3E57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63" y="911225"/>
            <a:ext cx="5849937" cy="498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(0,0)=min(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(1,1)+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(1,0)+2,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(0,1)+2)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650" y="333375"/>
            <a:ext cx="799306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opt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 err="1">
                <a:solidFill>
                  <a:srgbClr val="3E020C"/>
                </a:solidFill>
                <a:latin typeface="+mn-lt"/>
              </a:rPr>
              <a:t>,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j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):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서열 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x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i="1" dirty="0" err="1">
                <a:solidFill>
                  <a:srgbClr val="3E020C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,…,9]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6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y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[</a:t>
            </a:r>
            <a:r>
              <a:rPr lang="en-US" altLang="ko-KR" sz="1600" i="1" dirty="0">
                <a:solidFill>
                  <a:srgbClr val="3E020C"/>
                </a:solidFill>
                <a:latin typeface="+mn-lt"/>
              </a:rPr>
              <a:t>j</a:t>
            </a:r>
            <a:r>
              <a:rPr lang="en-US" altLang="ko-KR" sz="1600" dirty="0">
                <a:solidFill>
                  <a:srgbClr val="3E020C"/>
                </a:solidFill>
                <a:latin typeface="+mn-lt"/>
              </a:rPr>
              <a:t>,…,7]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최적 맞춤 비용</a:t>
            </a:r>
            <a:endParaRPr lang="en-US" altLang="ko-KR" sz="16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05" name="TextBox 3"/>
          <p:cNvSpPr txBox="1">
            <a:spLocks noChangeArrowheads="1"/>
          </p:cNvSpPr>
          <p:nvPr/>
        </p:nvSpPr>
        <p:spPr bwMode="auto">
          <a:xfrm>
            <a:off x="6210300" y="777875"/>
            <a:ext cx="2901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</a:rPr>
              <a:t>penalty</a:t>
            </a:r>
            <a:r>
              <a:rPr lang="en-US" altLang="ko-KR">
                <a:solidFill>
                  <a:srgbClr val="3E020C"/>
                </a:solidFill>
              </a:rPr>
              <a:t>=0 if x[0]=y[0]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</a:rPr>
              <a:t>penalty</a:t>
            </a:r>
            <a:r>
              <a:rPr lang="en-US" altLang="ko-KR">
                <a:solidFill>
                  <a:srgbClr val="3E020C"/>
                </a:solidFill>
              </a:rPr>
              <a:t>=1 if x[0]≠y[0]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5" name="왼쪽 중괄호 4"/>
          <p:cNvSpPr/>
          <p:nvPr/>
        </p:nvSpPr>
        <p:spPr bwMode="auto">
          <a:xfrm rot="16200000">
            <a:off x="2448719" y="742156"/>
            <a:ext cx="222250" cy="1728788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14500" y="2193925"/>
          <a:ext cx="4310064" cy="550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8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x[ ]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91423" marR="914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23" marR="91423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14500" y="2970213"/>
          <a:ext cx="3560760" cy="531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y[ ]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77" name="직사각형 8"/>
          <p:cNvSpPr>
            <a:spLocks noChangeArrowheads="1"/>
          </p:cNvSpPr>
          <p:nvPr/>
        </p:nvSpPr>
        <p:spPr bwMode="auto">
          <a:xfrm>
            <a:off x="2332038" y="17192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51278" name="직사각형 10"/>
          <p:cNvSpPr>
            <a:spLocks noChangeArrowheads="1"/>
          </p:cNvSpPr>
          <p:nvPr/>
        </p:nvSpPr>
        <p:spPr bwMode="auto">
          <a:xfrm>
            <a:off x="769938" y="2646363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왼쪽 중괄호 11"/>
          <p:cNvSpPr/>
          <p:nvPr/>
        </p:nvSpPr>
        <p:spPr bwMode="auto">
          <a:xfrm rot="16200000">
            <a:off x="3959225" y="1077913"/>
            <a:ext cx="198438" cy="1033462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80" name="직사각형 12"/>
          <p:cNvSpPr>
            <a:spLocks noChangeArrowheads="1"/>
          </p:cNvSpPr>
          <p:nvPr/>
        </p:nvSpPr>
        <p:spPr bwMode="auto">
          <a:xfrm>
            <a:off x="3840163" y="1717675"/>
            <a:ext cx="36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4" name="왼쪽 중괄호 13"/>
          <p:cNvSpPr/>
          <p:nvPr/>
        </p:nvSpPr>
        <p:spPr bwMode="auto">
          <a:xfrm rot="16200000">
            <a:off x="5183188" y="1077912"/>
            <a:ext cx="198438" cy="1033463"/>
          </a:xfrm>
          <a:prstGeom prst="lef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82" name="직사각형 14"/>
          <p:cNvSpPr>
            <a:spLocks noChangeArrowheads="1"/>
          </p:cNvSpPr>
          <p:nvPr/>
        </p:nvSpPr>
        <p:spPr bwMode="auto">
          <a:xfrm>
            <a:off x="5051425" y="1620838"/>
            <a:ext cx="3683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16" name="위쪽/아래쪽 화살표 15"/>
          <p:cNvSpPr/>
          <p:nvPr/>
        </p:nvSpPr>
        <p:spPr bwMode="auto">
          <a:xfrm>
            <a:off x="2193925" y="2692400"/>
            <a:ext cx="212725" cy="292100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687513" y="3697288"/>
          <a:ext cx="4311648" cy="550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9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5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x[ ]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91456" marR="914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5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56" marR="91456" marT="45874" marB="458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687513" y="4462463"/>
          <a:ext cx="3889376" cy="525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1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1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0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y[ ]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91467" marR="9146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67" marR="91467" marT="45653" marB="456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357" name="직사각형 22"/>
          <p:cNvSpPr>
            <a:spLocks noChangeArrowheads="1"/>
          </p:cNvSpPr>
          <p:nvPr/>
        </p:nvSpPr>
        <p:spPr bwMode="auto">
          <a:xfrm>
            <a:off x="744538" y="4117975"/>
            <a:ext cx="388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4" name="위쪽/아래쪽 화살표 23"/>
          <p:cNvSpPr/>
          <p:nvPr/>
        </p:nvSpPr>
        <p:spPr bwMode="auto">
          <a:xfrm>
            <a:off x="2168525" y="4221163"/>
            <a:ext cx="238125" cy="29527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695450" y="5221288"/>
          <a:ext cx="4676776" cy="54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4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x[ ]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91430" marR="914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30" marR="91430"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00" name="직사각형 26"/>
          <p:cNvSpPr>
            <a:spLocks noChangeArrowheads="1"/>
          </p:cNvSpPr>
          <p:nvPr/>
        </p:nvSpPr>
        <p:spPr bwMode="auto">
          <a:xfrm>
            <a:off x="750888" y="5629275"/>
            <a:ext cx="388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>
              <a:solidFill>
                <a:srgbClr val="3E020C"/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 bwMode="auto">
          <a:xfrm>
            <a:off x="2174875" y="5753100"/>
            <a:ext cx="231775" cy="276225"/>
          </a:xfrm>
          <a:prstGeom prst="up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695450" y="6054725"/>
          <a:ext cx="3560760" cy="53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7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y[ ]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91433" marR="91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33" marR="91433" marT="45588" marB="455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 bwMode="auto">
          <a:xfrm>
            <a:off x="395288" y="3573463"/>
            <a:ext cx="80645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395288" y="5084763"/>
            <a:ext cx="80645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588125" y="2673350"/>
            <a:ext cx="1211263" cy="498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88125" y="4130675"/>
            <a:ext cx="2305050" cy="41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의해 비용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88125" y="5821363"/>
            <a:ext cx="2305050" cy="4143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의해 비용 </a:t>
            </a:r>
            <a:r>
              <a:rPr lang="en-US" altLang="ko-KR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</a:p>
        </p:txBody>
      </p:sp>
      <p:sp>
        <p:nvSpPr>
          <p:cNvPr id="51439" name="타원 32"/>
          <p:cNvSpPr>
            <a:spLocks noChangeArrowheads="1"/>
          </p:cNvSpPr>
          <p:nvPr/>
        </p:nvSpPr>
        <p:spPr bwMode="auto">
          <a:xfrm>
            <a:off x="2051050" y="4652963"/>
            <a:ext cx="50165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1440" name="타원 36"/>
          <p:cNvSpPr>
            <a:spLocks noChangeArrowheads="1"/>
          </p:cNvSpPr>
          <p:nvPr/>
        </p:nvSpPr>
        <p:spPr bwMode="auto">
          <a:xfrm>
            <a:off x="2051050" y="5414963"/>
            <a:ext cx="501650" cy="4318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16763" y="238125"/>
            <a:ext cx="1539875" cy="338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틈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 </a:t>
            </a:r>
            <a:r>
              <a:rPr lang="ko-KR" altLang="en-US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불일치</a:t>
            </a: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6CD44-CCF4-4AE7-9AAB-0D15D64F60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6375" y="2565400"/>
            <a:ext cx="6494463" cy="5540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2000" i="1" dirty="0" err="1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)=min(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+1)+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penalty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)+2,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opt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,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+1)+2)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717550" y="1924050"/>
            <a:ext cx="1557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일반식은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1EC7B6-5256-496B-AEEE-12D47CE41B5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3795" name="직사각형 4"/>
          <p:cNvSpPr>
            <a:spLocks noChangeArrowheads="1"/>
          </p:cNvSpPr>
          <p:nvPr/>
        </p:nvSpPr>
        <p:spPr bwMode="auto">
          <a:xfrm>
            <a:off x="1428750" y="857250"/>
            <a:ext cx="6572250" cy="383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node_pointer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, keytype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keyin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node_pointer&amp;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bool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 = tree;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 = false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(!found)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p-&gt;key == keyin)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found = true;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else if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(keyin &lt; p-&gt;key)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p = p-&gt;left;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p = p-&gt;right;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857250" y="357188"/>
            <a:ext cx="2738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이진검색트리의</a:t>
            </a:r>
            <a:r>
              <a:rPr lang="en-US" altLang="ko-KR"/>
              <a:t> </a:t>
            </a:r>
            <a:r>
              <a:rPr lang="ko-KR" altLang="en-US"/>
              <a:t>검색</a:t>
            </a: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1000125" y="5214938"/>
            <a:ext cx="222885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키의 검색시간</a:t>
            </a:r>
            <a:r>
              <a:rPr lang="en-US" altLang="ko-KR"/>
              <a:t> </a:t>
            </a:r>
          </a:p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        - depth(key)+1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5AC558-6BA5-4475-B910-A384E85A09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1425575" y="188913"/>
            <a:ext cx="6737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2800">
                <a:solidFill>
                  <a:srgbClr val="3E020C"/>
                </a:solidFill>
                <a:ea typeface="맑은 고딕" panose="020B0503020000020004" pitchFamily="50" charset="-127"/>
              </a:rPr>
              <a:t>동적계획법을 이용한 최적맞춤 방법 찾기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08175" y="2406650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3397" name="TextBox 4"/>
          <p:cNvSpPr txBox="1">
            <a:spLocks noChangeArrowheads="1"/>
          </p:cNvSpPr>
          <p:nvPr/>
        </p:nvSpPr>
        <p:spPr bwMode="auto">
          <a:xfrm>
            <a:off x="809625" y="919163"/>
            <a:ext cx="4997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+1,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+1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크기의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차원 배열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=10,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=8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마지막 행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마지막 열에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‘– ‘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 추가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1654175" y="2724150"/>
            <a:ext cx="973138" cy="3697288"/>
          </a:xfrm>
          <a:prstGeom prst="ellips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399" name="TextBox 2"/>
          <p:cNvSpPr txBox="1">
            <a:spLocks noChangeArrowheads="1"/>
          </p:cNvSpPr>
          <p:nvPr/>
        </p:nvSpPr>
        <p:spPr bwMode="auto">
          <a:xfrm>
            <a:off x="1333500" y="3957638"/>
            <a:ext cx="2984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x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53400" name="TextBox 7"/>
          <p:cNvSpPr txBox="1">
            <a:spLocks noChangeArrowheads="1"/>
          </p:cNvSpPr>
          <p:nvPr/>
        </p:nvSpPr>
        <p:spPr bwMode="auto">
          <a:xfrm>
            <a:off x="6537325" y="1843088"/>
            <a:ext cx="298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</a:rPr>
              <a:t>y</a:t>
            </a:r>
            <a:endParaRPr lang="ko-KR" altLang="en-US" i="1">
              <a:solidFill>
                <a:srgbClr val="3E020C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 rot="16200000">
            <a:off x="4125913" y="23813"/>
            <a:ext cx="1225550" cy="5283200"/>
          </a:xfrm>
          <a:prstGeom prst="ellips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106CB2-56B0-49EE-BA55-374404F2686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547813" y="1916113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  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4420" name="TextBox 3"/>
          <p:cNvSpPr txBox="1">
            <a:spLocks noChangeArrowheads="1"/>
          </p:cNvSpPr>
          <p:nvPr/>
        </p:nvSpPr>
        <p:spPr bwMode="auto">
          <a:xfrm>
            <a:off x="827088" y="333375"/>
            <a:ext cx="35829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1.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행과 틈 열을 채워 넣는다</a:t>
            </a:r>
          </a:p>
        </p:txBody>
      </p:sp>
      <p:sp>
        <p:nvSpPr>
          <p:cNvPr id="54421" name="TextBox 4"/>
          <p:cNvSpPr txBox="1">
            <a:spLocks noChangeArrowheads="1"/>
          </p:cNvSpPr>
          <p:nvPr/>
        </p:nvSpPr>
        <p:spPr bwMode="auto">
          <a:xfrm>
            <a:off x="1863725" y="1052513"/>
            <a:ext cx="54165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opt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(10,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)=2(8-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),    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opt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,8) = 2(10-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),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틈의 비용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=2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813050" y="6089650"/>
          <a:ext cx="2082800" cy="214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4" marB="45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481388" y="6421438"/>
          <a:ext cx="166529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>
            <a:stCxn id="4" idx="1"/>
          </p:cNvCxnSpPr>
          <p:nvPr/>
        </p:nvCxnSpPr>
        <p:spPr bwMode="auto">
          <a:xfrm flipV="1">
            <a:off x="5395913" y="5719763"/>
            <a:ext cx="320675" cy="6985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937375" y="4652963"/>
          <a:ext cx="2082800" cy="214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8" marR="91438" marT="45955" marB="45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964363" y="4976813"/>
          <a:ext cx="1665296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381" marR="913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21" idx="1"/>
          </p:cNvCxnSpPr>
          <p:nvPr/>
        </p:nvCxnSpPr>
        <p:spPr bwMode="auto">
          <a:xfrm flipH="1">
            <a:off x="6470650" y="4902200"/>
            <a:ext cx="244475" cy="1079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4512" name="TextBox 13"/>
          <p:cNvSpPr txBox="1">
            <a:spLocks noChangeArrowheads="1"/>
          </p:cNvSpPr>
          <p:nvPr/>
        </p:nvSpPr>
        <p:spPr bwMode="auto">
          <a:xfrm>
            <a:off x="4689475" y="5719763"/>
            <a:ext cx="2555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9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3" name="TextBox 14"/>
          <p:cNvSpPr txBox="1">
            <a:spLocks noChangeArrowheads="1"/>
          </p:cNvSpPr>
          <p:nvPr/>
        </p:nvSpPr>
        <p:spPr bwMode="auto">
          <a:xfrm flipH="1">
            <a:off x="4938713" y="6505575"/>
            <a:ext cx="6778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7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4" name="TextBox 15"/>
          <p:cNvSpPr txBox="1">
            <a:spLocks noChangeArrowheads="1"/>
          </p:cNvSpPr>
          <p:nvPr/>
        </p:nvSpPr>
        <p:spPr bwMode="auto">
          <a:xfrm>
            <a:off x="8455025" y="5110163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7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5" name="TextBox 16"/>
          <p:cNvSpPr txBox="1">
            <a:spLocks noChangeArrowheads="1"/>
          </p:cNvSpPr>
          <p:nvPr/>
        </p:nvSpPr>
        <p:spPr bwMode="auto">
          <a:xfrm>
            <a:off x="4895850" y="5762625"/>
            <a:ext cx="2127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10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4" name="오른쪽 중괄호 3"/>
          <p:cNvSpPr/>
          <p:nvPr/>
        </p:nvSpPr>
        <p:spPr bwMode="auto">
          <a:xfrm>
            <a:off x="5146675" y="6089650"/>
            <a:ext cx="249238" cy="655638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517" name="TextBox 17"/>
          <p:cNvSpPr txBox="1">
            <a:spLocks noChangeArrowheads="1"/>
          </p:cNvSpPr>
          <p:nvPr/>
        </p:nvSpPr>
        <p:spPr bwMode="auto">
          <a:xfrm>
            <a:off x="8604250" y="4275138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8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8" name="TextBox 18"/>
          <p:cNvSpPr txBox="1">
            <a:spLocks noChangeArrowheads="1"/>
          </p:cNvSpPr>
          <p:nvPr/>
        </p:nvSpPr>
        <p:spPr bwMode="auto">
          <a:xfrm>
            <a:off x="8855075" y="4286250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9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54519" name="TextBox 19"/>
          <p:cNvSpPr txBox="1">
            <a:spLocks noChangeArrowheads="1"/>
          </p:cNvSpPr>
          <p:nvPr/>
        </p:nvSpPr>
        <p:spPr bwMode="auto">
          <a:xfrm>
            <a:off x="8672513" y="5110163"/>
            <a:ext cx="1428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8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 bwMode="auto">
          <a:xfrm rot="10800000">
            <a:off x="6715125" y="4575175"/>
            <a:ext cx="249238" cy="655638"/>
          </a:xfrm>
          <a:prstGeom prst="rightBrace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521" name="TextBox 22"/>
          <p:cNvSpPr txBox="1">
            <a:spLocks noChangeArrowheads="1"/>
          </p:cNvSpPr>
          <p:nvPr/>
        </p:nvSpPr>
        <p:spPr bwMode="auto">
          <a:xfrm>
            <a:off x="2571750" y="5937250"/>
            <a:ext cx="1317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000" i="1">
                <a:solidFill>
                  <a:srgbClr val="3E020C"/>
                </a:solidFill>
              </a:rPr>
              <a:t>x</a:t>
            </a:r>
            <a:endParaRPr lang="ko-KR" altLang="en-US" sz="1000" i="1">
              <a:solidFill>
                <a:srgbClr val="3E020C"/>
              </a:solidFill>
            </a:endParaRPr>
          </a:p>
        </p:txBody>
      </p:sp>
      <p:sp>
        <p:nvSpPr>
          <p:cNvPr id="54522" name="TextBox 23"/>
          <p:cNvSpPr txBox="1">
            <a:spLocks noChangeArrowheads="1"/>
          </p:cNvSpPr>
          <p:nvPr/>
        </p:nvSpPr>
        <p:spPr bwMode="auto">
          <a:xfrm>
            <a:off x="6716713" y="4462463"/>
            <a:ext cx="1301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000" i="1">
                <a:solidFill>
                  <a:srgbClr val="3E020C"/>
                </a:solidFill>
              </a:rPr>
              <a:t>x</a:t>
            </a:r>
            <a:endParaRPr lang="ko-KR" altLang="en-US" sz="1000" i="1">
              <a:solidFill>
                <a:srgbClr val="3E020C"/>
              </a:solidFill>
            </a:endParaRPr>
          </a:p>
        </p:txBody>
      </p:sp>
      <p:sp>
        <p:nvSpPr>
          <p:cNvPr id="54523" name="TextBox 24"/>
          <p:cNvSpPr txBox="1">
            <a:spLocks noChangeArrowheads="1"/>
          </p:cNvSpPr>
          <p:nvPr/>
        </p:nvSpPr>
        <p:spPr bwMode="auto">
          <a:xfrm>
            <a:off x="6699250" y="4857750"/>
            <a:ext cx="1349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54524" name="TextBox 25"/>
          <p:cNvSpPr txBox="1">
            <a:spLocks noChangeArrowheads="1"/>
          </p:cNvSpPr>
          <p:nvPr/>
        </p:nvSpPr>
        <p:spPr bwMode="auto">
          <a:xfrm>
            <a:off x="3192463" y="6296025"/>
            <a:ext cx="1349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54525" name="TextBox 8"/>
          <p:cNvSpPr txBox="1">
            <a:spLocks noChangeArrowheads="1"/>
          </p:cNvSpPr>
          <p:nvPr/>
        </p:nvSpPr>
        <p:spPr bwMode="auto">
          <a:xfrm>
            <a:off x="5553075" y="6170613"/>
            <a:ext cx="954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>
                <a:solidFill>
                  <a:srgbClr val="3E020C"/>
                </a:solidFill>
              </a:rPr>
              <a:t>틈 </a:t>
            </a:r>
            <a:r>
              <a:rPr lang="en-US" altLang="ko-KR" sz="1200">
                <a:solidFill>
                  <a:srgbClr val="3E020C"/>
                </a:solidFill>
              </a:rPr>
              <a:t>1</a:t>
            </a:r>
            <a:r>
              <a:rPr lang="ko-KR" altLang="en-US" sz="1200">
                <a:solidFill>
                  <a:srgbClr val="3E020C"/>
                </a:solidFill>
              </a:rPr>
              <a:t>개 추가</a:t>
            </a:r>
          </a:p>
        </p:txBody>
      </p:sp>
      <p:sp>
        <p:nvSpPr>
          <p:cNvPr id="54526" name="TextBox 28"/>
          <p:cNvSpPr txBox="1">
            <a:spLocks noChangeArrowheads="1"/>
          </p:cNvSpPr>
          <p:nvPr/>
        </p:nvSpPr>
        <p:spPr bwMode="auto">
          <a:xfrm>
            <a:off x="7153275" y="5181600"/>
            <a:ext cx="9540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ko-KR" altLang="en-US" sz="1200">
                <a:solidFill>
                  <a:srgbClr val="3E020C"/>
                </a:solidFill>
              </a:rPr>
              <a:t>틈 </a:t>
            </a:r>
            <a:r>
              <a:rPr lang="en-US" altLang="ko-KR" sz="1200">
                <a:solidFill>
                  <a:srgbClr val="3E020C"/>
                </a:solidFill>
              </a:rPr>
              <a:t>2</a:t>
            </a:r>
            <a:r>
              <a:rPr lang="ko-KR" altLang="en-US" sz="1200">
                <a:solidFill>
                  <a:srgbClr val="3E020C"/>
                </a:solidFill>
              </a:rPr>
              <a:t>개 추가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39B4FE-9EAC-4A1A-93F0-D11EBB7684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195513" y="1268413"/>
          <a:ext cx="4992690" cy="387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  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  G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  T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  A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  C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10 -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49" marR="9144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5444" name="TextBox 8"/>
          <p:cNvSpPr txBox="1">
            <a:spLocks noChangeArrowheads="1"/>
          </p:cNvSpPr>
          <p:nvPr/>
        </p:nvSpPr>
        <p:spPr bwMode="auto">
          <a:xfrm>
            <a:off x="611188" y="476250"/>
            <a:ext cx="51863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우측 아래 부터 대각원소들을 채워 넣는다</a:t>
            </a: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6300788" y="4581525"/>
            <a:ext cx="287337" cy="2159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5940425" y="4392613"/>
            <a:ext cx="503238" cy="2968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5435600" y="4095750"/>
            <a:ext cx="1008063" cy="5937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5005388" y="3789363"/>
            <a:ext cx="1438275" cy="90011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H="1">
            <a:off x="4429125" y="3429000"/>
            <a:ext cx="2014538" cy="12604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0" name="아래쪽 화살표 21"/>
          <p:cNvSpPr>
            <a:spLocks noChangeArrowheads="1"/>
          </p:cNvSpPr>
          <p:nvPr/>
        </p:nvSpPr>
        <p:spPr bwMode="auto">
          <a:xfrm rot="8324862">
            <a:off x="5789613" y="3316288"/>
            <a:ext cx="287337" cy="1520825"/>
          </a:xfrm>
          <a:prstGeom prst="downArrow">
            <a:avLst>
              <a:gd name="adj1" fmla="val 50000"/>
              <a:gd name="adj2" fmla="val 50135"/>
            </a:avLst>
          </a:prstGeom>
          <a:solidFill>
            <a:srgbClr val="2FA6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5451" name="TextBox 22"/>
          <p:cNvSpPr txBox="1">
            <a:spLocks noChangeArrowheads="1"/>
          </p:cNvSpPr>
          <p:nvPr/>
        </p:nvSpPr>
        <p:spPr bwMode="auto">
          <a:xfrm>
            <a:off x="6300788" y="4481513"/>
            <a:ext cx="363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5452" name="TextBox 23"/>
          <p:cNvSpPr txBox="1">
            <a:spLocks noChangeArrowheads="1"/>
          </p:cNvSpPr>
          <p:nvPr/>
        </p:nvSpPr>
        <p:spPr bwMode="auto">
          <a:xfrm>
            <a:off x="1547813" y="5516563"/>
            <a:ext cx="363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ko-KR" altLang="en-US" sz="14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5453" name="TextBox 24"/>
          <p:cNvSpPr txBox="1">
            <a:spLocks noChangeArrowheads="1"/>
          </p:cNvSpPr>
          <p:nvPr/>
        </p:nvSpPr>
        <p:spPr bwMode="auto">
          <a:xfrm>
            <a:off x="1935163" y="5516563"/>
            <a:ext cx="5661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opt(9,7)= min(opt(9+1,7+1)+penalty, opt(9+1,7)+2, opt(9,7+1)+2)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             = min(0+1, 2+2, 2+2)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ea typeface="맑은 고딕" panose="020B0503020000020004" pitchFamily="50" charset="-127"/>
              </a:rPr>
              <a:t>             =1</a:t>
            </a:r>
            <a:endParaRPr lang="ko-KR" altLang="en-US" sz="16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 flipH="1" flipV="1">
            <a:off x="3492500" y="6248400"/>
            <a:ext cx="142875" cy="228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5" name="TextBox 27"/>
          <p:cNvSpPr txBox="1">
            <a:spLocks noChangeArrowheads="1"/>
          </p:cNvSpPr>
          <p:nvPr/>
        </p:nvSpPr>
        <p:spPr bwMode="auto">
          <a:xfrm>
            <a:off x="3776663" y="6416675"/>
            <a:ext cx="1590675" cy="322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C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과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로 다르므로</a:t>
            </a: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4862513" y="5408613"/>
            <a:ext cx="214312" cy="1809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5457" name="TextBox 27"/>
          <p:cNvSpPr txBox="1">
            <a:spLocks noChangeArrowheads="1"/>
          </p:cNvSpPr>
          <p:nvPr/>
        </p:nvSpPr>
        <p:spPr bwMode="auto">
          <a:xfrm>
            <a:off x="5100638" y="5267325"/>
            <a:ext cx="2274887" cy="230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x[9]</a:t>
            </a:r>
            <a:r>
              <a:rPr lang="ko-KR" altLang="en-US" sz="1000">
                <a:solidFill>
                  <a:srgbClr val="3E020C"/>
                </a:solidFill>
                <a:ea typeface="맑은 고딕" panose="020B0503020000020004" pitchFamily="50" charset="-127"/>
              </a:rPr>
              <a:t>와 </a:t>
            </a: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y[7]</a:t>
            </a:r>
            <a:r>
              <a:rPr lang="ko-KR" altLang="en-US" sz="1000">
                <a:solidFill>
                  <a:srgbClr val="3E020C"/>
                </a:solidFill>
                <a:ea typeface="맑은 고딕" panose="020B0503020000020004" pitchFamily="50" charset="-127"/>
              </a:rPr>
              <a:t>의 일치여부에 의한 </a:t>
            </a:r>
            <a:r>
              <a:rPr lang="en-US" altLang="ko-KR" sz="1000">
                <a:solidFill>
                  <a:srgbClr val="3E020C"/>
                </a:solidFill>
                <a:ea typeface="맑은 고딕" panose="020B0503020000020004" pitchFamily="50" charset="-127"/>
              </a:rPr>
              <a:t>penalty</a:t>
            </a:r>
            <a:endParaRPr lang="ko-KR" altLang="en-US" sz="10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48488" y="62055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7AF99-F738-4F69-B80A-8F59F9C2EE9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669088" y="1052513"/>
          <a:ext cx="1498599" cy="1128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  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 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 A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91497" marR="91497" marT="45759" marB="457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 bwMode="auto">
          <a:xfrm flipH="1">
            <a:off x="7534275" y="1736725"/>
            <a:ext cx="290513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" name="직선 화살표 연결선 4"/>
          <p:cNvCxnSpPr/>
          <p:nvPr/>
        </p:nvCxnSpPr>
        <p:spPr bwMode="auto">
          <a:xfrm flipH="1" flipV="1">
            <a:off x="7459663" y="1809750"/>
            <a:ext cx="365125" cy="2159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 flipV="1">
            <a:off x="7308850" y="1793875"/>
            <a:ext cx="0" cy="23177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6344" name="TextBox 6"/>
          <p:cNvSpPr txBox="1">
            <a:spLocks noChangeArrowheads="1"/>
          </p:cNvSpPr>
          <p:nvPr/>
        </p:nvSpPr>
        <p:spPr bwMode="auto">
          <a:xfrm>
            <a:off x="323850" y="333375"/>
            <a:ext cx="58499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최적서열맞춤을 찾아가는 방법</a:t>
            </a:r>
            <a:endParaRPr lang="en-US" altLang="ko-KR">
              <a:solidFill>
                <a:srgbClr val="3E020C"/>
              </a:solidFill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opt(0,0)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에서 출발하여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3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가지 가능성을 조사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650" y="1736725"/>
            <a:ext cx="4667250" cy="424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Tx/>
              <a:buAutoNum type="arabicParenBoth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[0][0]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선택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Tx/>
              <a:buAutoNum type="arabicParenBoth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경로에 넣을 둘째 항목을 찾는다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[0][1]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 opt(0,1)+2=8+2=10 ≠7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[1][0]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opt(1,0)+2=6+2=8 ≠7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3)   [1][1]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검사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  opt(1,1)+1=6+1=7.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찾음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([0][0]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A, T</a:t>
            </a:r>
            <a:r>
              <a:rPr lang="ko-KR" altLang="en-US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로 서로 다르므로 </a:t>
            </a:r>
            <a:r>
              <a:rPr lang="en-US" altLang="ko-KR" sz="16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penalty=1)</a:t>
            </a:r>
            <a:endParaRPr lang="ko-KR" altLang="en-US" sz="16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932363" y="2565400"/>
          <a:ext cx="4041780" cy="280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1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 j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i</a:t>
                      </a:r>
                      <a:r>
                        <a:rPr lang="en-US" altLang="ko-KR" sz="1000" dirty="0"/>
                        <a:t>   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T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  G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  T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  T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  A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  C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10 -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3038" y="6145213"/>
            <a:ext cx="8277225" cy="50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배열값을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채워 넣을 때 어디로 </a:t>
            </a: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부터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min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을 구했는지의 정보를 저장할 수 있다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rgbClr val="3E020C"/>
              </a:solidFill>
              <a:latin typeface="Times New Roman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 flipV="1">
            <a:off x="5580063" y="2997200"/>
            <a:ext cx="431800" cy="3238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6493" name="TextBox 15"/>
          <p:cNvSpPr txBox="1">
            <a:spLocks noChangeArrowheads="1"/>
          </p:cNvSpPr>
          <p:nvPr/>
        </p:nvSpPr>
        <p:spPr bwMode="auto">
          <a:xfrm>
            <a:off x="5364163" y="5421313"/>
            <a:ext cx="36845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0488" indent="-904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 sz="1200">
                <a:solidFill>
                  <a:srgbClr val="3E020C"/>
                </a:solidFill>
                <a:ea typeface="맑은 고딕" panose="020B0503020000020004" pitchFamily="50" charset="-127"/>
              </a:rPr>
              <a:t>최적서열맞춤 해는 해당 </a:t>
            </a:r>
            <a:r>
              <a:rPr lang="en-US" altLang="ko-KR" sz="1200">
                <a:solidFill>
                  <a:srgbClr val="3E020C"/>
                </a:solidFill>
                <a:ea typeface="맑은 고딕" panose="020B0503020000020004" pitchFamily="50" charset="-127"/>
              </a:rPr>
              <a:t>cell</a:t>
            </a:r>
            <a:r>
              <a:rPr lang="ko-KR" altLang="en-US" sz="1200">
                <a:solidFill>
                  <a:srgbClr val="3E020C"/>
                </a:solidFill>
                <a:ea typeface="맑은 고딕" panose="020B0503020000020004" pitchFamily="50" charset="-127"/>
              </a:rPr>
              <a:t>을 음영으로 표시했다</a:t>
            </a:r>
            <a:r>
              <a:rPr lang="en-US" altLang="ko-KR" sz="12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  <a:endParaRPr lang="ko-KR" altLang="en-US" sz="120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58ABA5-6AAC-4EB9-B312-25A50E928FC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19250" y="765175"/>
          <a:ext cx="5256210" cy="367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  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  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10 -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7492" name="타원 3"/>
          <p:cNvSpPr>
            <a:spLocks noChangeArrowheads="1"/>
          </p:cNvSpPr>
          <p:nvPr/>
        </p:nvSpPr>
        <p:spPr bwMode="auto">
          <a:xfrm>
            <a:off x="3276600" y="1773238"/>
            <a:ext cx="358775" cy="360362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7493" name="TextBox 4"/>
          <p:cNvSpPr txBox="1">
            <a:spLocks noChangeArrowheads="1"/>
          </p:cNvSpPr>
          <p:nvPr/>
        </p:nvSpPr>
        <p:spPr bwMode="auto">
          <a:xfrm>
            <a:off x="1835150" y="5013325"/>
            <a:ext cx="2620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min(6+1, 4+2, 8+2)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endCxn id="57492" idx="3"/>
          </p:cNvCxnSpPr>
          <p:nvPr/>
        </p:nvCxnSpPr>
        <p:spPr bwMode="auto">
          <a:xfrm flipV="1">
            <a:off x="2484438" y="2079625"/>
            <a:ext cx="844550" cy="30051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7495" name="타원 7"/>
          <p:cNvSpPr>
            <a:spLocks noChangeArrowheads="1"/>
          </p:cNvSpPr>
          <p:nvPr/>
        </p:nvSpPr>
        <p:spPr bwMode="auto">
          <a:xfrm>
            <a:off x="3797300" y="2374900"/>
            <a:ext cx="358775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7496" name="TextBox 8"/>
          <p:cNvSpPr txBox="1">
            <a:spLocks noChangeArrowheads="1"/>
          </p:cNvSpPr>
          <p:nvPr/>
        </p:nvSpPr>
        <p:spPr bwMode="auto">
          <a:xfrm>
            <a:off x="4787900" y="5013325"/>
            <a:ext cx="2620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min(4+0, 4+2, 5+2)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 flipV="1">
            <a:off x="4121150" y="2735263"/>
            <a:ext cx="984250" cy="23923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F40AAD-7974-4759-8C2A-431BC5AADF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19250" y="765175"/>
          <a:ext cx="5256210" cy="367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6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6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j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 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   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  G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  T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  A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  C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10 -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7908" name="타원 3"/>
          <p:cNvSpPr>
            <a:spLocks noChangeArrowheads="1"/>
          </p:cNvSpPr>
          <p:nvPr/>
        </p:nvSpPr>
        <p:spPr bwMode="auto">
          <a:xfrm>
            <a:off x="3286125" y="2133600"/>
            <a:ext cx="358775" cy="2651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 flipV="1">
            <a:off x="3548063" y="2398713"/>
            <a:ext cx="273050" cy="24638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7910" name="TextBox 25"/>
          <p:cNvSpPr txBox="1">
            <a:spLocks noChangeArrowheads="1"/>
          </p:cNvSpPr>
          <p:nvPr/>
        </p:nvSpPr>
        <p:spPr bwMode="auto">
          <a:xfrm>
            <a:off x="3468688" y="5348288"/>
            <a:ext cx="1349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117911" name="TextBox 25"/>
          <p:cNvSpPr txBox="1">
            <a:spLocks noChangeArrowheads="1"/>
          </p:cNvSpPr>
          <p:nvPr/>
        </p:nvSpPr>
        <p:spPr bwMode="auto">
          <a:xfrm>
            <a:off x="3479800" y="4989513"/>
            <a:ext cx="136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x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868738" y="5451475"/>
          <a:ext cx="20796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281" marR="912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868738" y="5060950"/>
          <a:ext cx="209550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990" marR="91990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924" name="TextBox 19"/>
          <p:cNvSpPr txBox="1">
            <a:spLocks noChangeArrowheads="1"/>
          </p:cNvSpPr>
          <p:nvPr/>
        </p:nvSpPr>
        <p:spPr bwMode="auto">
          <a:xfrm>
            <a:off x="3900488" y="4711700"/>
            <a:ext cx="142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3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7925" name="TextBox 19"/>
          <p:cNvSpPr txBox="1">
            <a:spLocks noChangeArrowheads="1"/>
          </p:cNvSpPr>
          <p:nvPr/>
        </p:nvSpPr>
        <p:spPr bwMode="auto">
          <a:xfrm>
            <a:off x="3889375" y="5599113"/>
            <a:ext cx="1444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2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7926" name="타원 3"/>
          <p:cNvSpPr>
            <a:spLocks noChangeArrowheads="1"/>
          </p:cNvSpPr>
          <p:nvPr/>
        </p:nvSpPr>
        <p:spPr bwMode="auto">
          <a:xfrm>
            <a:off x="3286125" y="1866900"/>
            <a:ext cx="358775" cy="266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23" name="직선 화살표 연결선 22"/>
          <p:cNvCxnSpPr>
            <a:endCxn id="117926" idx="2"/>
          </p:cNvCxnSpPr>
          <p:nvPr/>
        </p:nvCxnSpPr>
        <p:spPr bwMode="auto">
          <a:xfrm flipV="1">
            <a:off x="2051050" y="2000250"/>
            <a:ext cx="1235075" cy="28622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17928" name="TextBox 25"/>
          <p:cNvSpPr txBox="1">
            <a:spLocks noChangeArrowheads="1"/>
          </p:cNvSpPr>
          <p:nvPr/>
        </p:nvSpPr>
        <p:spPr bwMode="auto">
          <a:xfrm>
            <a:off x="1397000" y="5414963"/>
            <a:ext cx="1349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y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sp>
        <p:nvSpPr>
          <p:cNvPr id="117929" name="TextBox 25"/>
          <p:cNvSpPr txBox="1">
            <a:spLocks noChangeArrowheads="1"/>
          </p:cNvSpPr>
          <p:nvPr/>
        </p:nvSpPr>
        <p:spPr bwMode="auto">
          <a:xfrm>
            <a:off x="1409700" y="5056188"/>
            <a:ext cx="1349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 i="1">
                <a:solidFill>
                  <a:srgbClr val="3E020C"/>
                </a:solidFill>
              </a:rPr>
              <a:t>x</a:t>
            </a:r>
            <a:endParaRPr lang="ko-KR" altLang="en-US" sz="1100" i="1">
              <a:solidFill>
                <a:srgbClr val="3E020C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014538" y="5518150"/>
          <a:ext cx="20796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281" marR="912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001838" y="5127625"/>
          <a:ext cx="20796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281" marR="912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942" name="TextBox 19"/>
          <p:cNvSpPr txBox="1">
            <a:spLocks noChangeArrowheads="1"/>
          </p:cNvSpPr>
          <p:nvPr/>
        </p:nvSpPr>
        <p:spPr bwMode="auto">
          <a:xfrm>
            <a:off x="2032000" y="4778375"/>
            <a:ext cx="142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3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7943" name="TextBox 19"/>
          <p:cNvSpPr txBox="1">
            <a:spLocks noChangeArrowheads="1"/>
          </p:cNvSpPr>
          <p:nvPr/>
        </p:nvSpPr>
        <p:spPr bwMode="auto">
          <a:xfrm>
            <a:off x="2036763" y="5665788"/>
            <a:ext cx="142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2</a:t>
            </a:r>
            <a:endParaRPr lang="ko-KR" altLang="en-US" sz="1100">
              <a:solidFill>
                <a:srgbClr val="3E020C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801813" y="5518150"/>
          <a:ext cx="20796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-</a:t>
                      </a:r>
                      <a:endParaRPr lang="ko-KR" altLang="en-US" sz="800" b="1" dirty="0"/>
                    </a:p>
                  </a:txBody>
                  <a:tcPr marL="91281" marR="912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789113" y="5126038"/>
          <a:ext cx="207962" cy="21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91281" marR="91281" marT="45747" marB="457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956" name="TextBox 19"/>
          <p:cNvSpPr txBox="1">
            <a:spLocks noChangeArrowheads="1"/>
          </p:cNvSpPr>
          <p:nvPr/>
        </p:nvSpPr>
        <p:spPr bwMode="auto">
          <a:xfrm>
            <a:off x="1789113" y="4778375"/>
            <a:ext cx="1444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100">
                <a:solidFill>
                  <a:srgbClr val="3E020C"/>
                </a:solidFill>
              </a:rPr>
              <a:t>2</a:t>
            </a:r>
            <a:endParaRPr lang="ko-KR" altLang="en-US" sz="1100">
              <a:solidFill>
                <a:srgbClr val="3E020C"/>
              </a:solidFill>
            </a:endParaRPr>
          </a:p>
        </p:txBody>
      </p:sp>
      <p:sp>
        <p:nvSpPr>
          <p:cNvPr id="117957" name="TextBox 8"/>
          <p:cNvSpPr txBox="1">
            <a:spLocks noChangeArrowheads="1"/>
          </p:cNvSpPr>
          <p:nvPr/>
        </p:nvSpPr>
        <p:spPr bwMode="auto">
          <a:xfrm>
            <a:off x="1584325" y="6075363"/>
            <a:ext cx="53975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800">
                <a:solidFill>
                  <a:srgbClr val="3E020C"/>
                </a:solidFill>
              </a:rPr>
              <a:t>x[2]</a:t>
            </a:r>
            <a:r>
              <a:rPr lang="ko-KR" altLang="en-US" sz="1800">
                <a:solidFill>
                  <a:srgbClr val="3E020C"/>
                </a:solidFill>
              </a:rPr>
              <a:t>와 </a:t>
            </a:r>
            <a:r>
              <a:rPr lang="en-US" altLang="ko-KR" sz="1800">
                <a:solidFill>
                  <a:srgbClr val="3E020C"/>
                </a:solidFill>
              </a:rPr>
              <a:t>y[2]</a:t>
            </a:r>
            <a:r>
              <a:rPr lang="ko-KR" altLang="en-US" sz="1800">
                <a:solidFill>
                  <a:srgbClr val="3E020C"/>
                </a:solidFill>
              </a:rPr>
              <a:t>를 맞추는 방법은 </a:t>
            </a:r>
            <a:r>
              <a:rPr lang="en-US" altLang="ko-KR" sz="1800">
                <a:solidFill>
                  <a:srgbClr val="3E020C"/>
                </a:solidFill>
              </a:rPr>
              <a:t>y</a:t>
            </a:r>
            <a:r>
              <a:rPr lang="ko-KR" altLang="en-US" sz="1800">
                <a:solidFill>
                  <a:srgbClr val="3E020C"/>
                </a:solidFill>
              </a:rPr>
              <a:t>에 </a:t>
            </a:r>
            <a:r>
              <a:rPr lang="en-US" altLang="ko-KR" sz="1800">
                <a:solidFill>
                  <a:srgbClr val="3E020C"/>
                </a:solidFill>
              </a:rPr>
              <a:t>– </a:t>
            </a:r>
            <a:r>
              <a:rPr lang="ko-KR" altLang="en-US" sz="1800">
                <a:solidFill>
                  <a:srgbClr val="3E020C"/>
                </a:solidFill>
              </a:rPr>
              <a:t>를 넣은 것이 최적</a:t>
            </a:r>
          </a:p>
        </p:txBody>
      </p:sp>
      <p:sp>
        <p:nvSpPr>
          <p:cNvPr id="117958" name="타원 3"/>
          <p:cNvSpPr>
            <a:spLocks noChangeArrowheads="1"/>
          </p:cNvSpPr>
          <p:nvPr/>
        </p:nvSpPr>
        <p:spPr bwMode="auto">
          <a:xfrm>
            <a:off x="1055688" y="4819650"/>
            <a:ext cx="1500187" cy="12557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" name="TextBox 3"/>
          <p:cNvSpPr txBox="1">
            <a:spLocks noChangeArrowheads="1"/>
          </p:cNvSpPr>
          <p:nvPr/>
        </p:nvSpPr>
        <p:spPr bwMode="auto">
          <a:xfrm>
            <a:off x="6705600" y="4737100"/>
            <a:ext cx="1638300" cy="552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  <a:ea typeface="맑은 고딕" panose="020B0503020000020004" pitchFamily="50" charset="-127"/>
              </a:rPr>
              <a:t>A  </a:t>
            </a:r>
            <a:r>
              <a:rPr lang="en-US" altLang="ko-KR" sz="1000" dirty="0" err="1">
                <a:solidFill>
                  <a:srgbClr val="3E020C"/>
                </a:solidFill>
                <a:ea typeface="맑은 고딕" panose="020B0503020000020004" pitchFamily="50" charset="-127"/>
              </a:rPr>
              <a:t>A</a:t>
            </a:r>
            <a:r>
              <a:rPr lang="en-US" altLang="ko-KR" sz="1000" dirty="0">
                <a:solidFill>
                  <a:srgbClr val="3E020C"/>
                </a:solidFill>
                <a:ea typeface="맑은 고딕" panose="020B0503020000020004" pitchFamily="50" charset="-127"/>
              </a:rPr>
              <a:t>  C  A  G  T  </a:t>
            </a:r>
            <a:r>
              <a:rPr lang="en-US" altLang="ko-KR" sz="1000" dirty="0" err="1">
                <a:solidFill>
                  <a:srgbClr val="3E020C"/>
                </a:solidFill>
                <a:ea typeface="맑은 고딕" panose="020B0503020000020004" pitchFamily="50" charset="-127"/>
              </a:rPr>
              <a:t>T</a:t>
            </a:r>
            <a:r>
              <a:rPr lang="en-US" altLang="ko-KR" sz="1000" dirty="0">
                <a:solidFill>
                  <a:srgbClr val="3E020C"/>
                </a:solidFill>
                <a:ea typeface="맑은 고딕" panose="020B0503020000020004" pitchFamily="50" charset="-127"/>
              </a:rPr>
              <a:t>  A  C  </a:t>
            </a:r>
            <a:r>
              <a:rPr lang="en-US" altLang="ko-KR" sz="1000" dirty="0" err="1">
                <a:solidFill>
                  <a:srgbClr val="3E020C"/>
                </a:solidFill>
                <a:ea typeface="맑은 고딕" panose="020B0503020000020004" pitchFamily="50" charset="-127"/>
              </a:rPr>
              <a:t>C</a:t>
            </a:r>
            <a:endParaRPr lang="en-US" altLang="ko-KR" sz="1000" dirty="0">
              <a:solidFill>
                <a:srgbClr val="3E020C"/>
              </a:solidFill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  <a:defRPr/>
            </a:pPr>
            <a:r>
              <a:rPr lang="en-US" altLang="ko-KR" sz="1000" dirty="0">
                <a:solidFill>
                  <a:srgbClr val="3E020C"/>
                </a:solidFill>
                <a:ea typeface="맑은 고딕" panose="020B0503020000020004" pitchFamily="50" charset="-127"/>
              </a:rPr>
              <a:t>T  A   -   A  G  </a:t>
            </a:r>
            <a:r>
              <a:rPr lang="en-US" altLang="ko-KR" sz="1000" dirty="0" err="1">
                <a:solidFill>
                  <a:srgbClr val="3E020C"/>
                </a:solidFill>
                <a:ea typeface="맑은 고딕" panose="020B0503020000020004" pitchFamily="50" charset="-127"/>
              </a:rPr>
              <a:t>G</a:t>
            </a:r>
            <a:r>
              <a:rPr lang="en-US" altLang="ko-KR" sz="1000" dirty="0">
                <a:solidFill>
                  <a:srgbClr val="3E020C"/>
                </a:solidFill>
                <a:ea typeface="맑은 고딕" panose="020B0503020000020004" pitchFamily="50" charset="-127"/>
              </a:rPr>
              <a:t>  T  -  C  A</a:t>
            </a:r>
            <a:endParaRPr lang="ko-KR" altLang="en-US" sz="1000" dirty="0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7075346" y="4695472"/>
            <a:ext cx="144016" cy="623714"/>
          </a:xfrm>
          <a:prstGeom prst="rect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2" idx="2"/>
          </p:cNvCxnSpPr>
          <p:nvPr/>
        </p:nvCxnSpPr>
        <p:spPr bwMode="auto">
          <a:xfrm flipV="1">
            <a:off x="6705600" y="5319186"/>
            <a:ext cx="441754" cy="64822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4472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2019D-9481-4341-A68E-3C3908D7978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684213" y="558800"/>
            <a:ext cx="6532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E020C"/>
                </a:solidFill>
                <a:ea typeface="맑은 고딕" panose="020B0503020000020004" pitchFamily="50" charset="-127"/>
              </a:rPr>
              <a:t>경로를 찾은 후 맞춤된 서열을 구성하는 방법</a:t>
            </a: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684213" y="1557338"/>
            <a:ext cx="80708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최적배열의 오른쪽 맨 아래 구성에서 시작하여 표시해둔 경로를 따라간다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대각선으로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</a:t>
            </a:r>
            <a:r>
              <a:rPr lang="ko-KR" altLang="en-US" u="sng">
                <a:solidFill>
                  <a:srgbClr val="3E020C"/>
                </a:solidFill>
                <a:ea typeface="맑은 고딕" panose="020B0503020000020004" pitchFamily="50" charset="-127"/>
              </a:rPr>
              <a:t>위로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</a:t>
            </a:r>
            <a:r>
              <a:rPr lang="ko-KR" altLang="en-US" u="sng">
                <a:solidFill>
                  <a:srgbClr val="3E020C"/>
                </a:solidFill>
                <a:ea typeface="맑은 고딕" panose="020B0503020000020004" pitchFamily="50" charset="-127"/>
              </a:rPr>
              <a:t>왼쪽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으로 이동할 때 마다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6388A1-CD4F-4ECD-8241-BC35B8AE68F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4213" y="765175"/>
          <a:ext cx="4564060" cy="328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j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   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  G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  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  T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  A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  C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10 -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9540" name="TextBox 3"/>
          <p:cNvSpPr txBox="1">
            <a:spLocks noChangeArrowheads="1"/>
          </p:cNvSpPr>
          <p:nvPr/>
        </p:nvSpPr>
        <p:spPr bwMode="auto">
          <a:xfrm>
            <a:off x="1044575" y="4899025"/>
            <a:ext cx="2979738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A  A  C  A  G  T  T  A  C  C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T  A   -   A  G  G  T  -  C  A</a:t>
            </a:r>
            <a:endParaRPr lang="ko-KR" altLang="en-US">
              <a:solidFill>
                <a:srgbClr val="3E020C"/>
              </a:solidFill>
              <a:ea typeface="맑은 고딕" panose="020B0503020000020004" pitchFamily="50" charset="-127"/>
            </a:endParaRPr>
          </a:p>
        </p:txBody>
      </p:sp>
      <p:sp>
        <p:nvSpPr>
          <p:cNvPr id="59541" name="TextBox 4"/>
          <p:cNvSpPr txBox="1">
            <a:spLocks noChangeArrowheads="1"/>
          </p:cNvSpPr>
          <p:nvPr/>
        </p:nvSpPr>
        <p:spPr bwMode="auto">
          <a:xfrm>
            <a:off x="234950" y="4321175"/>
            <a:ext cx="13001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E020C"/>
                </a:solidFill>
                <a:ea typeface="맑은 고딕" panose="020B0503020000020004" pitchFamily="50" charset="-127"/>
              </a:rPr>
              <a:t>최적해</a:t>
            </a:r>
          </a:p>
        </p:txBody>
      </p:sp>
      <p:sp>
        <p:nvSpPr>
          <p:cNvPr id="59542" name="타원 5"/>
          <p:cNvSpPr>
            <a:spLocks noChangeArrowheads="1"/>
          </p:cNvSpPr>
          <p:nvPr/>
        </p:nvSpPr>
        <p:spPr bwMode="auto">
          <a:xfrm>
            <a:off x="3852863" y="2990850"/>
            <a:ext cx="576262" cy="576263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3" name="타원 6"/>
          <p:cNvSpPr>
            <a:spLocks noChangeArrowheads="1"/>
          </p:cNvSpPr>
          <p:nvPr/>
        </p:nvSpPr>
        <p:spPr bwMode="auto">
          <a:xfrm>
            <a:off x="1981200" y="1703388"/>
            <a:ext cx="574675" cy="5762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4" name="타원 7"/>
          <p:cNvSpPr>
            <a:spLocks noChangeArrowheads="1"/>
          </p:cNvSpPr>
          <p:nvPr/>
        </p:nvSpPr>
        <p:spPr bwMode="auto">
          <a:xfrm>
            <a:off x="1620838" y="4956175"/>
            <a:ext cx="360362" cy="846138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9545" name="타원 8"/>
          <p:cNvSpPr>
            <a:spLocks noChangeArrowheads="1"/>
          </p:cNvSpPr>
          <p:nvPr/>
        </p:nvSpPr>
        <p:spPr bwMode="auto">
          <a:xfrm>
            <a:off x="3060700" y="4976813"/>
            <a:ext cx="360363" cy="846137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59545" idx="0"/>
            <a:endCxn id="59542" idx="3"/>
          </p:cNvCxnSpPr>
          <p:nvPr/>
        </p:nvCxnSpPr>
        <p:spPr bwMode="auto">
          <a:xfrm flipV="1">
            <a:off x="3241675" y="3482975"/>
            <a:ext cx="695325" cy="14938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>
            <a:stCxn id="59544" idx="0"/>
          </p:cNvCxnSpPr>
          <p:nvPr/>
        </p:nvCxnSpPr>
        <p:spPr bwMode="auto">
          <a:xfrm flipV="1">
            <a:off x="1801813" y="2279650"/>
            <a:ext cx="322262" cy="26765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9548" name="TextBox 3"/>
          <p:cNvSpPr txBox="1">
            <a:spLocks noChangeArrowheads="1"/>
          </p:cNvSpPr>
          <p:nvPr/>
        </p:nvSpPr>
        <p:spPr bwMode="auto">
          <a:xfrm>
            <a:off x="5546725" y="771525"/>
            <a:ext cx="34337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최적배열의 오른쪽 맨 아래 구성에서 시작하여 표시해둔 경로를 따라간다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대각선으로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위로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행에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배열의 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][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]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칸에 도달하기 위해서 왼쪽으로 이동할 때 마다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j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째 열에 해당하는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y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넣고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틈 문자를 </a:t>
            </a:r>
            <a:r>
              <a:rPr lang="en-US" altLang="ko-KR" sz="1400" i="1">
                <a:solidFill>
                  <a:srgbClr val="3E020C"/>
                </a:solidFill>
                <a:ea typeface="맑은 고딕" panose="020B0503020000020004" pitchFamily="50" charset="-127"/>
              </a:rPr>
              <a:t>x</a:t>
            </a:r>
            <a:r>
              <a:rPr lang="ko-KR" altLang="en-US" sz="1400">
                <a:solidFill>
                  <a:srgbClr val="3E020C"/>
                </a:solidFill>
                <a:ea typeface="맑은 고딕" panose="020B0503020000020004" pitchFamily="50" charset="-127"/>
              </a:rPr>
              <a:t>서열에 넣는다</a:t>
            </a:r>
            <a:r>
              <a:rPr lang="en-US" altLang="ko-KR" sz="1400">
                <a:solidFill>
                  <a:srgbClr val="3E020C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F933AF-7A99-4216-841A-351783EB610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5385" y="693720"/>
            <a:ext cx="7273230" cy="60016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a=['A','A','C','A','G','T','T','A','C','C']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b=['T','A','A','G','G','T','C','A']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table=[[0 for j in range(0,n+1)]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range(0,m+1)]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[[ (0,0) for j in range(0,n+1)] 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range(0,m+1)]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in range(n-1,-1,-1):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table[m][j] =table[m][j+1]+2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range(m-1,-1,-1):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][n] =table[i+1][n]+2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테이블 생성 구현</a:t>
            </a: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utility.printMatrix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x=0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y=0</a:t>
            </a:r>
          </a:p>
          <a:p>
            <a:pPr>
              <a:defRPr/>
            </a:pPr>
            <a:endParaRPr lang="en-US" altLang="ko-KR" sz="12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(x &lt;m and y &lt;n):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 = x, y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x ==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and y == ty+1: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print(a[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]," ",  b[ty])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== 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y == ty+1: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 - ", " ", b[ty])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print(a[</a:t>
            </a:r>
            <a:r>
              <a:rPr lang="en-US" altLang="ko-KR" sz="12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ko-KR" sz="12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" " , " -")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207" y="116632"/>
            <a:ext cx="5322547" cy="41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DNA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서열 맞춤 알고리즘 구현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A511BF-6C71-4C19-A81C-CDD259CF5131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250" y="1012825"/>
            <a:ext cx="6186488" cy="2462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    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8   10   12   13   15   16   18   20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6    6    8   10   11   13   14   16   18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6    5    6    8    9   11   12   14   16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7    5    4    6    7    9   11   12   14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9    7    5    4    5    7    9   10   12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8    8    6    4    4    5    7    8   10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9    8    7    5    3    3    5    6    8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11    9    7    6    4    2    3    4    6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13   11    9    7    5    3    1    3    4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14   12   10    8    6    4    2    1    2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16   14   12   10    8    6    4    2    0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6655" y="260648"/>
            <a:ext cx="369069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DNA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서열 맞춤 알고리즘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8A1C0-4CA8-49F5-B315-C7BAEE7102F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628650"/>
          </a:xfrm>
          <a:prstGeom prst="rect">
            <a:avLst/>
          </a:prstGeom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36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동적계획법</a:t>
            </a:r>
            <a:endParaRPr lang="ko-KR" alt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" y="890588"/>
            <a:ext cx="6554788" cy="2974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Key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부터 </a:t>
            </a:r>
            <a:r>
              <a:rPr lang="en-US" altLang="ko-KR" sz="2000" dirty="0" err="1">
                <a:latin typeface="Times New Roman" pitchFamily="18" charset="0"/>
                <a:ea typeface="굴림" charset="-127"/>
              </a:rPr>
              <a:t>Key</a:t>
            </a:r>
            <a:r>
              <a:rPr lang="en-US" altLang="ko-KR" sz="2000" i="1" baseline="-25000" dirty="0" err="1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baseline="-2500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까지 키를 포함하는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최적이진검색트리는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   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를 최소화해야 함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</a:t>
            </a: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latin typeface="Times New Roman" pitchFamily="18" charset="0"/>
                <a:ea typeface="굴림" charset="-127"/>
              </a:rPr>
              <a:t>검색시간 </a:t>
            </a:r>
            <a:r>
              <a:rPr lang="ko-KR" altLang="en-US" sz="2000" dirty="0" err="1">
                <a:latin typeface="Times New Roman" pitchFamily="18" charset="0"/>
                <a:ea typeface="굴림" charset="-127"/>
              </a:rPr>
              <a:t>최적값을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A[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][</a:t>
            </a:r>
            <a:r>
              <a:rPr lang="en-US" altLang="ko-KR" sz="2000" i="1" dirty="0">
                <a:latin typeface="Times New Roman" pitchFamily="18" charset="0"/>
                <a:ea typeface="굴림" charset="-127"/>
              </a:rPr>
              <a:t>j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로 표시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. A[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][</a:t>
            </a:r>
            <a:r>
              <a:rPr lang="en-US" altLang="ko-KR" sz="2000" i="1" dirty="0" err="1">
                <a:latin typeface="Times New Roman" pitchFamily="18" charset="0"/>
                <a:ea typeface="굴림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]=p</a:t>
            </a:r>
            <a:r>
              <a:rPr lang="en-US" altLang="ko-KR" sz="2000" i="1" baseline="-25000" dirty="0">
                <a:latin typeface="Times New Roman" pitchFamily="18" charset="0"/>
                <a:ea typeface="굴림" charset="-127"/>
              </a:rPr>
              <a:t>i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 </a:t>
            </a:r>
            <a:endParaRPr lang="en-US" altLang="ko-KR" sz="2000" dirty="0">
              <a:latin typeface="Times New Roman" pitchFamily="18" charset="0"/>
              <a:ea typeface="굴림" charset="-127"/>
            </a:endParaRPr>
          </a:p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latin typeface="Times New Roman" pitchFamily="18" charset="0"/>
                <a:ea typeface="굴림" charset="-127"/>
              </a:rPr>
              <a:t>(</a:t>
            </a:r>
            <a:r>
              <a:rPr lang="ko-KR" altLang="en-US" sz="2000" dirty="0">
                <a:latin typeface="Times New Roman" pitchFamily="18" charset="0"/>
                <a:ea typeface="굴림" charset="-127"/>
              </a:rPr>
              <a:t>예</a:t>
            </a:r>
            <a:r>
              <a:rPr lang="en-US" altLang="ko-KR" sz="2000" dirty="0">
                <a:latin typeface="Times New Roman" pitchFamily="18" charset="0"/>
                <a:ea typeface="굴림" charset="-127"/>
              </a:rPr>
              <a:t> 3.8)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          p</a:t>
            </a:r>
            <a:r>
              <a:rPr lang="en-US" altLang="ko-KR" sz="2000" baseline="-25000" dirty="0">
                <a:latin typeface="+mn-lt"/>
                <a:ea typeface="굴림" charset="-127"/>
              </a:rPr>
              <a:t>1</a:t>
            </a:r>
            <a:r>
              <a:rPr lang="en-US" altLang="ko-KR" sz="2000" dirty="0">
                <a:latin typeface="+mn-lt"/>
                <a:ea typeface="굴림" charset="-127"/>
              </a:rPr>
              <a:t>=0.7, 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=0.2, 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= 0.1</a:t>
            </a:r>
            <a:r>
              <a:rPr lang="ko-KR" altLang="en-US" sz="2000" dirty="0">
                <a:latin typeface="+mn-lt"/>
                <a:ea typeface="굴림" charset="-127"/>
              </a:rPr>
              <a:t>일 때 </a:t>
            </a:r>
            <a:r>
              <a:rPr lang="en-US" altLang="ko-KR" sz="2000" dirty="0">
                <a:latin typeface="+mn-lt"/>
                <a:ea typeface="굴림" charset="-127"/>
              </a:rPr>
              <a:t>A[2][3]?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       </a:t>
            </a:r>
            <a:r>
              <a:rPr lang="en-US" altLang="ko-KR" sz="2000" dirty="0">
                <a:latin typeface="+mn-lt"/>
                <a:ea typeface="굴림" charset="-127"/>
              </a:rPr>
              <a:t>1. 1(p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)+2(p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= 1(0.2) + 2(0.1) = 0.4</a:t>
            </a: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       </a:t>
            </a:r>
            <a:r>
              <a:rPr lang="en-US" altLang="ko-KR" sz="2000" dirty="0">
                <a:latin typeface="+mn-lt"/>
                <a:ea typeface="굴림" charset="-127"/>
              </a:rPr>
              <a:t>2. 2(p</a:t>
            </a:r>
            <a:r>
              <a:rPr lang="en-US" altLang="ko-KR" sz="2000" baseline="-25000" dirty="0">
                <a:latin typeface="+mn-lt"/>
                <a:ea typeface="굴림" charset="-127"/>
              </a:rPr>
              <a:t>2</a:t>
            </a:r>
            <a:r>
              <a:rPr lang="en-US" altLang="ko-KR" sz="2000" dirty="0">
                <a:latin typeface="+mn-lt"/>
                <a:ea typeface="굴림" charset="-127"/>
              </a:rPr>
              <a:t>)+1(p</a:t>
            </a:r>
            <a:r>
              <a:rPr lang="en-US" altLang="ko-KR" sz="2000" baseline="-25000" dirty="0">
                <a:latin typeface="+mn-lt"/>
                <a:ea typeface="굴림" charset="-127"/>
              </a:rPr>
              <a:t>3</a:t>
            </a:r>
            <a:r>
              <a:rPr lang="en-US" altLang="ko-KR" sz="2000" dirty="0">
                <a:latin typeface="+mn-lt"/>
                <a:ea typeface="굴림" charset="-127"/>
              </a:rPr>
              <a:t>) = 2(0.2) + 1(0.1) = 0.5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7000875" y="684213"/>
          <a:ext cx="91598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545863" imgH="444307" progId="Equation.3">
                  <p:embed/>
                </p:oleObj>
              </mc:Choice>
              <mc:Fallback>
                <p:oleObj name="Equation" r:id="rId4" imgW="545863" imgH="444307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684213"/>
                        <a:ext cx="91598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785813" y="5429250"/>
            <a:ext cx="72151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최적트리의 부분트리는 그 부분트리안에 있는 키들에 대해서 반드시 최적이어야 한다</a:t>
            </a:r>
            <a:r>
              <a:rPr lang="en-US" altLang="ko-KR"/>
              <a:t>.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최적의 원칙 적용 </a:t>
            </a:r>
            <a:endParaRPr lang="ko-KR" altLang="en-US"/>
          </a:p>
        </p:txBody>
      </p:sp>
      <p:pic>
        <p:nvPicPr>
          <p:cNvPr id="34823" name="그림 9" descr="03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2411413" y="3865563"/>
            <a:ext cx="9239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그림 9" descr="03-1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110038" y="3890963"/>
            <a:ext cx="9239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5" name="그룹 18"/>
          <p:cNvGrpSpPr>
            <a:grpSpLocks/>
          </p:cNvGrpSpPr>
          <p:nvPr/>
        </p:nvGrpSpPr>
        <p:grpSpPr bwMode="auto">
          <a:xfrm>
            <a:off x="6154738" y="3573463"/>
            <a:ext cx="2876550" cy="1781175"/>
            <a:chOff x="6087555" y="3144857"/>
            <a:chExt cx="2877270" cy="1780619"/>
          </a:xfrm>
        </p:grpSpPr>
        <p:grpSp>
          <p:nvGrpSpPr>
            <p:cNvPr id="34826" name="그룹 14"/>
            <p:cNvGrpSpPr>
              <a:grpSpLocks/>
            </p:cNvGrpSpPr>
            <p:nvPr/>
          </p:nvGrpSpPr>
          <p:grpSpPr bwMode="auto">
            <a:xfrm>
              <a:off x="6657814" y="3284984"/>
              <a:ext cx="1800386" cy="1368152"/>
              <a:chOff x="6657814" y="3284984"/>
              <a:chExt cx="2373474" cy="1672246"/>
            </a:xfrm>
          </p:grpSpPr>
          <p:sp>
            <p:nvSpPr>
              <p:cNvPr id="34831" name="타원 1"/>
              <p:cNvSpPr>
                <a:spLocks noChangeArrowheads="1"/>
              </p:cNvSpPr>
              <p:nvPr/>
            </p:nvSpPr>
            <p:spPr bwMode="auto">
              <a:xfrm>
                <a:off x="7524328" y="3284984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2" name="타원 9"/>
              <p:cNvSpPr>
                <a:spLocks noChangeArrowheads="1"/>
              </p:cNvSpPr>
              <p:nvPr/>
            </p:nvSpPr>
            <p:spPr bwMode="auto">
              <a:xfrm>
                <a:off x="7184467" y="3746947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3" name="타원 10"/>
              <p:cNvSpPr>
                <a:spLocks noChangeArrowheads="1"/>
              </p:cNvSpPr>
              <p:nvPr/>
            </p:nvSpPr>
            <p:spPr bwMode="auto">
              <a:xfrm>
                <a:off x="7868083" y="3746947"/>
                <a:ext cx="288032" cy="288032"/>
              </a:xfrm>
              <a:prstGeom prst="ellipse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4" name="이등변 삼각형 3"/>
              <p:cNvSpPr>
                <a:spLocks noChangeArrowheads="1"/>
              </p:cNvSpPr>
              <p:nvPr/>
            </p:nvSpPr>
            <p:spPr bwMode="auto">
              <a:xfrm>
                <a:off x="7086544" y="4021126"/>
                <a:ext cx="483877" cy="936104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sp>
            <p:nvSpPr>
              <p:cNvPr id="34835" name="이등변 삼각형 13"/>
              <p:cNvSpPr>
                <a:spLocks noChangeArrowheads="1"/>
              </p:cNvSpPr>
              <p:nvPr/>
            </p:nvSpPr>
            <p:spPr bwMode="auto">
              <a:xfrm>
                <a:off x="7760071" y="4044240"/>
                <a:ext cx="504056" cy="548414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3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800">
                  <a:latin typeface="굴림" panose="020B0600000101010101" pitchFamily="50" charset="-127"/>
                </a:endParaRPr>
              </a:p>
            </p:txBody>
          </p:sp>
          <p:cxnSp>
            <p:nvCxnSpPr>
              <p:cNvPr id="34836" name="직선 연결선 7"/>
              <p:cNvCxnSpPr>
                <a:cxnSpLocks noChangeShapeType="1"/>
                <a:stCxn id="34831" idx="3"/>
                <a:endCxn id="34832" idx="7"/>
              </p:cNvCxnSpPr>
              <p:nvPr/>
            </p:nvCxnSpPr>
            <p:spPr bwMode="auto">
              <a:xfrm flipH="1">
                <a:off x="7430318" y="3530835"/>
                <a:ext cx="136191" cy="258293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37" name="직선 연결선 16"/>
              <p:cNvCxnSpPr>
                <a:cxnSpLocks noChangeShapeType="1"/>
                <a:stCxn id="34831" idx="5"/>
                <a:endCxn id="34833" idx="1"/>
              </p:cNvCxnSpPr>
              <p:nvPr/>
            </p:nvCxnSpPr>
            <p:spPr bwMode="auto">
              <a:xfrm>
                <a:off x="7770179" y="3530835"/>
                <a:ext cx="140085" cy="258293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오른쪽 중괄호 12"/>
              <p:cNvSpPr/>
              <p:nvPr/>
            </p:nvSpPr>
            <p:spPr bwMode="auto">
              <a:xfrm>
                <a:off x="8526905" y="3299926"/>
                <a:ext cx="504496" cy="1656540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21" name="오른쪽 중괄호 20"/>
              <p:cNvSpPr/>
              <p:nvPr/>
            </p:nvSpPr>
            <p:spPr bwMode="auto">
              <a:xfrm>
                <a:off x="8305010" y="3825596"/>
                <a:ext cx="353775" cy="766199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오른쪽 중괄호 21"/>
              <p:cNvSpPr/>
              <p:nvPr/>
            </p:nvSpPr>
            <p:spPr bwMode="auto">
              <a:xfrm rot="10800000">
                <a:off x="6657545" y="3901247"/>
                <a:ext cx="387270" cy="1055220"/>
              </a:xfrm>
              <a:prstGeom prst="rightBrace">
                <a:avLst/>
              </a:prstGeom>
              <a:noFill/>
              <a:ln w="22225" cap="flat" cmpd="sng" algn="ctr">
                <a:solidFill>
                  <a:schemeClr val="accent1">
                    <a:lumMod val="25000"/>
                  </a:schemeClr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4827" name="TextBox 15"/>
            <p:cNvSpPr txBox="1">
              <a:spLocks noChangeArrowheads="1"/>
            </p:cNvSpPr>
            <p:nvPr/>
          </p:nvSpPr>
          <p:spPr bwMode="auto">
            <a:xfrm>
              <a:off x="8472382" y="3710922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28" name="TextBox 24"/>
            <p:cNvSpPr txBox="1">
              <a:spLocks noChangeArrowheads="1"/>
            </p:cNvSpPr>
            <p:nvPr/>
          </p:nvSpPr>
          <p:spPr bwMode="auto">
            <a:xfrm>
              <a:off x="6099959" y="3970297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29" name="TextBox 25"/>
            <p:cNvSpPr txBox="1">
              <a:spLocks noChangeArrowheads="1"/>
            </p:cNvSpPr>
            <p:nvPr/>
          </p:nvSpPr>
          <p:spPr bwMode="auto">
            <a:xfrm>
              <a:off x="7723809" y="4248368"/>
              <a:ext cx="492443" cy="45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ts val="2800"/>
                </a:lnSpc>
                <a:spcBef>
                  <a:spcPct val="0"/>
                </a:spcBef>
                <a:buClr>
                  <a:srgbClr val="0099FF"/>
                </a:buClr>
                <a:buSzTx/>
                <a:buFontTx/>
                <a:buNone/>
              </a:pPr>
              <a:r>
                <a:rPr lang="ko-KR" altLang="en-US" sz="1200"/>
                <a:t>최적</a:t>
              </a:r>
            </a:p>
          </p:txBody>
        </p:sp>
        <p:sp>
          <p:nvSpPr>
            <p:cNvPr id="34830" name="모서리가 둥근 직사각형 17"/>
            <p:cNvSpPr>
              <a:spLocks noChangeArrowheads="1"/>
            </p:cNvSpPr>
            <p:nvPr/>
          </p:nvSpPr>
          <p:spPr bwMode="auto">
            <a:xfrm>
              <a:off x="6087555" y="3144857"/>
              <a:ext cx="2864866" cy="1780619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199F7D-7E1B-4817-BD01-7D12E8DE4B9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3713" y="1052513"/>
            <a:ext cx="6186487" cy="4616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T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-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(6, 5)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G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(7, 6)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(8, 6)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-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(9, 7)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(10, 8)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A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907D98-52CA-4053-BB87-3003E0589F7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924300" y="1196975"/>
            <a:ext cx="360363" cy="360363"/>
          </a:xfrm>
          <a:prstGeom prst="ellipse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latin typeface="+mn-lt"/>
              </a:rPr>
              <a:t>k</a:t>
            </a:r>
            <a:endParaRPr lang="ko-KR" altLang="en-US" sz="1600" dirty="0">
              <a:latin typeface="+mn-lt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079750" y="1277938"/>
            <a:ext cx="628650" cy="55721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4487863" y="1350963"/>
            <a:ext cx="844550" cy="48418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5846" name="이등변 삼각형 7"/>
          <p:cNvSpPr>
            <a:spLocks noChangeArrowheads="1"/>
          </p:cNvSpPr>
          <p:nvPr/>
        </p:nvSpPr>
        <p:spPr bwMode="auto">
          <a:xfrm>
            <a:off x="2771775" y="2060575"/>
            <a:ext cx="1152525" cy="129698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7" name="이등변 삼각형 10"/>
          <p:cNvSpPr>
            <a:spLocks noChangeArrowheads="1"/>
          </p:cNvSpPr>
          <p:nvPr/>
        </p:nvSpPr>
        <p:spPr bwMode="auto">
          <a:xfrm>
            <a:off x="4230688" y="1989138"/>
            <a:ext cx="1730375" cy="1727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708275" y="3490913"/>
            <a:ext cx="12715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{1,…,</a:t>
            </a:r>
            <a:r>
              <a:rPr lang="en-US" altLang="ko-KR" i="1"/>
              <a:t>k</a:t>
            </a:r>
            <a:r>
              <a:rPr lang="en-US" altLang="ko-KR"/>
              <a:t>-1}</a:t>
            </a:r>
            <a:endParaRPr lang="ko-KR" altLang="en-US"/>
          </a:p>
        </p:txBody>
      </p:sp>
      <p:sp>
        <p:nvSpPr>
          <p:cNvPr id="35849" name="TextBox 12"/>
          <p:cNvSpPr txBox="1">
            <a:spLocks noChangeArrowheads="1"/>
          </p:cNvSpPr>
          <p:nvPr/>
        </p:nvSpPr>
        <p:spPr bwMode="auto">
          <a:xfrm>
            <a:off x="4586288" y="3789363"/>
            <a:ext cx="13303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{</a:t>
            </a:r>
            <a:r>
              <a:rPr lang="en-US" altLang="ko-KR" i="1"/>
              <a:t>k</a:t>
            </a:r>
            <a:r>
              <a:rPr lang="en-US" altLang="ko-KR"/>
              <a:t>+1,…,</a:t>
            </a:r>
            <a:r>
              <a:rPr lang="en-US" altLang="ko-KR" i="1"/>
              <a:t>n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4" name="오른쪽 중괄호 13"/>
          <p:cNvSpPr/>
          <p:nvPr/>
        </p:nvSpPr>
        <p:spPr bwMode="auto">
          <a:xfrm>
            <a:off x="7054850" y="1196975"/>
            <a:ext cx="603250" cy="2519363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7658100" y="2230438"/>
            <a:ext cx="9667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A[1][</a:t>
            </a:r>
            <a:r>
              <a:rPr lang="en-US" altLang="ko-KR" i="1"/>
              <a:t>n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6" name="오른쪽 중괄호 15"/>
          <p:cNvSpPr/>
          <p:nvPr/>
        </p:nvSpPr>
        <p:spPr bwMode="auto">
          <a:xfrm rot="10800000">
            <a:off x="1930400" y="1962150"/>
            <a:ext cx="590550" cy="1439863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3" name="TextBox 16"/>
          <p:cNvSpPr txBox="1">
            <a:spLocks noChangeArrowheads="1"/>
          </p:cNvSpPr>
          <p:nvPr/>
        </p:nvSpPr>
        <p:spPr bwMode="auto">
          <a:xfrm>
            <a:off x="752475" y="2393950"/>
            <a:ext cx="11652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/>
              <a:t>A[1][</a:t>
            </a:r>
            <a:r>
              <a:rPr lang="en-US" altLang="ko-KR" i="1"/>
              <a:t>k</a:t>
            </a:r>
            <a:r>
              <a:rPr lang="en-US" altLang="ko-KR"/>
              <a:t>-1]</a:t>
            </a:r>
            <a:endParaRPr lang="ko-KR" altLang="en-US"/>
          </a:p>
        </p:txBody>
      </p:sp>
      <p:sp>
        <p:nvSpPr>
          <p:cNvPr id="19" name="오른쪽 중괄호 18"/>
          <p:cNvSpPr/>
          <p:nvPr/>
        </p:nvSpPr>
        <p:spPr bwMode="auto">
          <a:xfrm>
            <a:off x="6043613" y="1989138"/>
            <a:ext cx="371475" cy="1727200"/>
          </a:xfrm>
          <a:prstGeom prst="rightBrace">
            <a:avLst/>
          </a:prstGeom>
          <a:noFill/>
          <a:ln w="222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6326188" y="2619375"/>
            <a:ext cx="10191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A[</a:t>
            </a:r>
            <a:r>
              <a:rPr lang="en-US" altLang="ko-KR" sz="1600" i="1"/>
              <a:t>k</a:t>
            </a:r>
            <a:r>
              <a:rPr lang="en-US" altLang="ko-KR" sz="1600"/>
              <a:t>+1][</a:t>
            </a:r>
            <a:r>
              <a:rPr lang="en-US" altLang="ko-KR" sz="1600" i="1"/>
              <a:t>n</a:t>
            </a:r>
            <a:r>
              <a:rPr lang="en-US" altLang="ko-KR" sz="1600"/>
              <a:t>]</a:t>
            </a:r>
            <a:endParaRPr lang="ko-KR" altLang="en-US" sz="1600"/>
          </a:p>
        </p:txBody>
      </p:sp>
      <p:cxnSp>
        <p:nvCxnSpPr>
          <p:cNvPr id="22" name="직선 연결선 21"/>
          <p:cNvCxnSpPr>
            <a:stCxn id="3" idx="3"/>
            <a:endCxn id="35846" idx="0"/>
          </p:cNvCxnSpPr>
          <p:nvPr/>
        </p:nvCxnSpPr>
        <p:spPr bwMode="auto">
          <a:xfrm flipH="1">
            <a:off x="3348038" y="1503363"/>
            <a:ext cx="628650" cy="55721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직선 연결선 23"/>
          <p:cNvCxnSpPr>
            <a:stCxn id="3" idx="5"/>
            <a:endCxn id="35847" idx="0"/>
          </p:cNvCxnSpPr>
          <p:nvPr/>
        </p:nvCxnSpPr>
        <p:spPr bwMode="auto">
          <a:xfrm>
            <a:off x="4230688" y="1503363"/>
            <a:ext cx="865187" cy="48577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46250" y="1042988"/>
            <a:ext cx="1573213" cy="452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p</a:t>
            </a:r>
            <a:r>
              <a:rPr lang="en-US" altLang="ko-KR" sz="1400" baseline="-250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Times New Roman" pitchFamily="18" charset="0"/>
              </a:rPr>
              <a:t>+…+ 1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 p</a:t>
            </a:r>
            <a:r>
              <a:rPr lang="en-US" altLang="ko-KR" sz="1400" i="1" baseline="-25000" dirty="0">
                <a:latin typeface="Times New Roman" pitchFamily="18" charset="0"/>
              </a:rPr>
              <a:t>k</a:t>
            </a:r>
            <a:r>
              <a:rPr lang="en-US" altLang="ko-KR" sz="1400" baseline="-25000" dirty="0">
                <a:latin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5525" y="1036638"/>
            <a:ext cx="1593850" cy="403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>
                <a:latin typeface="Times New Roman" pitchFamily="18" charset="0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p</a:t>
            </a:r>
            <a:r>
              <a:rPr lang="en-US" altLang="ko-KR" sz="1400" i="1" baseline="-25000" dirty="0">
                <a:latin typeface="Times New Roman" pitchFamily="18" charset="0"/>
              </a:rPr>
              <a:t>k</a:t>
            </a:r>
            <a:r>
              <a:rPr lang="en-US" altLang="ko-KR" sz="1400" baseline="-25000" dirty="0">
                <a:latin typeface="Times New Roman" pitchFamily="18" charset="0"/>
              </a:rPr>
              <a:t>+1</a:t>
            </a:r>
            <a:r>
              <a:rPr lang="en-US" altLang="ko-KR" sz="1400" dirty="0">
                <a:latin typeface="Times New Roman" pitchFamily="18" charset="0"/>
              </a:rPr>
              <a:t>+…+ 1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400" dirty="0">
                <a:latin typeface="Times New Roman" pitchFamily="18" charset="0"/>
              </a:rPr>
              <a:t> </a:t>
            </a:r>
            <a:r>
              <a:rPr lang="en-US" altLang="ko-KR" sz="1400" dirty="0" err="1">
                <a:latin typeface="Times New Roman" pitchFamily="18" charset="0"/>
              </a:rPr>
              <a:t>p</a:t>
            </a:r>
            <a:r>
              <a:rPr lang="en-US" altLang="ko-KR" sz="1400" i="1" baseline="-25000" dirty="0" err="1">
                <a:latin typeface="Times New Roman" pitchFamily="18" charset="0"/>
              </a:rPr>
              <a:t>n</a:t>
            </a:r>
            <a:endParaRPr lang="ko-KR" altLang="en-US" sz="1400" i="1" dirty="0"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49700" y="631825"/>
            <a:ext cx="334963" cy="404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Clr>
                <a:srgbClr val="0099FF"/>
              </a:buClr>
              <a:defRPr/>
            </a:pPr>
            <a:r>
              <a:rPr lang="en-US" altLang="ko-KR" sz="1400" dirty="0" err="1">
                <a:latin typeface="Times New Roman" pitchFamily="18" charset="0"/>
              </a:rPr>
              <a:t>p</a:t>
            </a:r>
            <a:r>
              <a:rPr lang="en-US" altLang="ko-KR" sz="1400" i="1" baseline="-25000" dirty="0" err="1">
                <a:latin typeface="Times New Roman" pitchFamily="18" charset="0"/>
              </a:rPr>
              <a:t>k</a:t>
            </a:r>
            <a:endParaRPr lang="ko-KR" altLang="en-US" sz="1400" i="1" dirty="0">
              <a:latin typeface="Times New Roman" pitchFamily="18" charset="0"/>
            </a:endParaRPr>
          </a:p>
        </p:txBody>
      </p:sp>
      <p:pic>
        <p:nvPicPr>
          <p:cNvPr id="35861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4706938"/>
            <a:ext cx="4637087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2" name="TextBox 3"/>
          <p:cNvSpPr txBox="1">
            <a:spLocks noChangeArrowheads="1"/>
          </p:cNvSpPr>
          <p:nvPr/>
        </p:nvSpPr>
        <p:spPr bwMode="auto">
          <a:xfrm>
            <a:off x="1865313" y="4537075"/>
            <a:ext cx="7318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400" i="1">
                <a:solidFill>
                  <a:srgbClr val="3E020C"/>
                </a:solidFill>
              </a:rPr>
              <a:t>A</a:t>
            </a:r>
            <a:r>
              <a:rPr lang="en-US" altLang="ko-KR" sz="1400">
                <a:solidFill>
                  <a:srgbClr val="3E020C"/>
                </a:solidFill>
              </a:rPr>
              <a:t>[1][</a:t>
            </a:r>
            <a:r>
              <a:rPr lang="en-US" altLang="ko-KR" sz="1400" i="1">
                <a:solidFill>
                  <a:srgbClr val="3E020C"/>
                </a:solidFill>
              </a:rPr>
              <a:t>n</a:t>
            </a:r>
            <a:r>
              <a:rPr lang="en-US" altLang="ko-KR" sz="1400">
                <a:solidFill>
                  <a:srgbClr val="3E020C"/>
                </a:solidFill>
              </a:rPr>
              <a:t>]</a:t>
            </a:r>
            <a:endParaRPr lang="ko-KR" altLang="en-US" sz="1400">
              <a:solidFill>
                <a:srgbClr val="3E020C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20838" y="4537075"/>
            <a:ext cx="5734050" cy="2039938"/>
          </a:xfrm>
          <a:prstGeom prst="rect">
            <a:avLst/>
          </a:prstGeom>
          <a:noFill/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80EAB-B38C-44B1-9DDA-4C20AB35C51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6867" name="직사각형 4"/>
          <p:cNvSpPr>
            <a:spLocks noChangeArrowheads="1"/>
          </p:cNvSpPr>
          <p:nvPr/>
        </p:nvSpPr>
        <p:spPr bwMode="auto">
          <a:xfrm>
            <a:off x="500063" y="1071563"/>
            <a:ext cx="8358187" cy="492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optsearchtree(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 float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p[],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float&amp;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minavg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R[][] 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i, j, k, 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A[1..n+1][0..n];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 i=1; i&lt;=n; i++){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A[i][i-1]=0; A[i][i]=p[i]; R[i][i]=i; R[i][i-1]=0;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A[n+1][n]=0;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R[n+1][n]=0;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(diagonal=1; diagonal&lt;=n-1; diagonal++){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(i=1; i&lt;=n-diagonal; i++){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j = i+diagonal;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A[i][j] = min</a:t>
            </a:r>
            <a:r>
              <a:rPr lang="en-US" altLang="ko-KR" sz="16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i≤k≤j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(A[i][k-1]+A[k+1][j])+    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R[i][j] =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최소값을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주는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minavg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= A[1][n];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642938" y="285750"/>
            <a:ext cx="396398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최적이진검색트리 구하기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36869" name="Object 7"/>
          <p:cNvGraphicFramePr>
            <a:graphicFrameLocks noChangeAspect="1"/>
          </p:cNvGraphicFramePr>
          <p:nvPr/>
        </p:nvGraphicFramePr>
        <p:xfrm>
          <a:off x="6869113" y="4429125"/>
          <a:ext cx="5603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406048" imgH="444114" progId="Equation.3">
                  <p:embed/>
                </p:oleObj>
              </mc:Choice>
              <mc:Fallback>
                <p:oleObj name="Equation" r:id="rId4" imgW="406048" imgH="444114" progId="Equation.3">
                  <p:embed/>
                  <p:pic>
                    <p:nvPicPr>
                      <p:cNvPr id="3686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4429125"/>
                        <a:ext cx="5603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D1E1E-AE40-4950-83BA-ADDC83880AA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714375" y="428625"/>
            <a:ext cx="10080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/>
              <a:t>예</a:t>
            </a:r>
            <a:r>
              <a:rPr lang="en-US" altLang="ko-KR"/>
              <a:t> 3.9</a:t>
            </a:r>
            <a:endParaRPr lang="ko-KR" altLang="en-US"/>
          </a:p>
        </p:txBody>
      </p:sp>
      <p:pic>
        <p:nvPicPr>
          <p:cNvPr id="37892" name="그림 5" descr="03-1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3" b="11841"/>
          <a:stretch>
            <a:fillRect/>
          </a:stretch>
        </p:blipFill>
        <p:spPr bwMode="auto">
          <a:xfrm>
            <a:off x="4932363" y="214313"/>
            <a:ext cx="24288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1143000" y="857250"/>
            <a:ext cx="35718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p</a:t>
            </a:r>
            <a:r>
              <a:rPr lang="en-US" altLang="ko-KR" baseline="-25000"/>
              <a:t>1</a:t>
            </a:r>
            <a:r>
              <a:rPr lang="en-US" altLang="ko-KR"/>
              <a:t>=3/8, p</a:t>
            </a:r>
            <a:r>
              <a:rPr lang="en-US" altLang="ko-KR" baseline="-25000"/>
              <a:t>2</a:t>
            </a:r>
            <a:r>
              <a:rPr lang="en-US" altLang="ko-KR"/>
              <a:t>=3/8, p</a:t>
            </a:r>
            <a:r>
              <a:rPr lang="en-US" altLang="ko-KR" baseline="-25000"/>
              <a:t>3</a:t>
            </a:r>
            <a:r>
              <a:rPr lang="en-US" altLang="ko-KR"/>
              <a:t>=1/8, p</a:t>
            </a:r>
            <a:r>
              <a:rPr lang="en-US" altLang="ko-KR" baseline="-25000"/>
              <a:t>4</a:t>
            </a:r>
            <a:r>
              <a:rPr lang="en-US" altLang="ko-KR"/>
              <a:t>=1/8 </a:t>
            </a:r>
            <a:endParaRPr lang="ko-KR" altLang="en-US"/>
          </a:p>
        </p:txBody>
      </p:sp>
      <p:sp>
        <p:nvSpPr>
          <p:cNvPr id="37894" name="모서리가 둥근 직사각형 10"/>
          <p:cNvSpPr>
            <a:spLocks noChangeArrowheads="1"/>
          </p:cNvSpPr>
          <p:nvPr/>
        </p:nvSpPr>
        <p:spPr bwMode="auto">
          <a:xfrm rot="2696888">
            <a:off x="5738813" y="990600"/>
            <a:ext cx="1589087" cy="1349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65546" name="오른쪽 화살표 11"/>
          <p:cNvSpPr>
            <a:spLocks noChangeArrowheads="1"/>
          </p:cNvSpPr>
          <p:nvPr/>
        </p:nvSpPr>
        <p:spPr bwMode="auto">
          <a:xfrm rot="18772483">
            <a:off x="7591425" y="1587500"/>
            <a:ext cx="1019175" cy="403225"/>
          </a:xfrm>
          <a:prstGeom prst="rightArrow">
            <a:avLst>
              <a:gd name="adj1" fmla="val 50000"/>
              <a:gd name="adj2" fmla="val 50034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800">
              <a:latin typeface="굴림" panose="020B0600000101010101" pitchFamily="50" charset="-127"/>
            </a:endParaRPr>
          </a:p>
        </p:txBody>
      </p:sp>
      <p:sp>
        <p:nvSpPr>
          <p:cNvPr id="37896" name="모서리가 둥근 직사각형 12"/>
          <p:cNvSpPr>
            <a:spLocks noChangeArrowheads="1"/>
          </p:cNvSpPr>
          <p:nvPr/>
        </p:nvSpPr>
        <p:spPr bwMode="auto">
          <a:xfrm rot="2696888">
            <a:off x="6257925" y="776288"/>
            <a:ext cx="979488" cy="13811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37897" name="모서리가 둥근 직사각형 13"/>
          <p:cNvSpPr>
            <a:spLocks noChangeArrowheads="1"/>
          </p:cNvSpPr>
          <p:nvPr/>
        </p:nvSpPr>
        <p:spPr bwMode="auto">
          <a:xfrm rot="2696888">
            <a:off x="6719888" y="593725"/>
            <a:ext cx="449262" cy="1333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00">
              <a:latin typeface="굴림" panose="020B0600000101010101" pitchFamily="50" charset="-127"/>
            </a:endParaRPr>
          </a:p>
        </p:txBody>
      </p:sp>
      <p:sp>
        <p:nvSpPr>
          <p:cNvPr id="37898" name="TextBox 14"/>
          <p:cNvSpPr txBox="1">
            <a:spLocks noChangeArrowheads="1"/>
          </p:cNvSpPr>
          <p:nvPr/>
        </p:nvSpPr>
        <p:spPr bwMode="auto">
          <a:xfrm>
            <a:off x="7632700" y="1633538"/>
            <a:ext cx="12112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/>
              <a:t>진행순서</a:t>
            </a:r>
          </a:p>
        </p:txBody>
      </p:sp>
      <p:sp>
        <p:nvSpPr>
          <p:cNvPr id="37899" name="직사각형 15"/>
          <p:cNvSpPr>
            <a:spLocks noChangeArrowheads="1"/>
          </p:cNvSpPr>
          <p:nvPr/>
        </p:nvSpPr>
        <p:spPr bwMode="auto">
          <a:xfrm>
            <a:off x="357188" y="2643188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400">
                <a:latin typeface="굴림" panose="020B0600000101010101" pitchFamily="50" charset="-127"/>
              </a:rPr>
              <a:t>A[1][2] = min(A[1][0]+A[2][2],A[1][1]+A[3][2])</a:t>
            </a:r>
            <a:r>
              <a:rPr lang="en-US" altLang="ko-KR" sz="1400">
                <a:latin typeface="굴림" panose="020B0600000101010101" pitchFamily="50" charset="-127"/>
              </a:rPr>
              <a:t>+6/8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= min(3/8,3/8)+6/8 = 9/8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7900" name="타원 17"/>
          <p:cNvSpPr>
            <a:spLocks noChangeArrowheads="1"/>
          </p:cNvSpPr>
          <p:nvPr/>
        </p:nvSpPr>
        <p:spPr bwMode="auto">
          <a:xfrm>
            <a:off x="6143625" y="2643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01" name="타원 18"/>
          <p:cNvSpPr>
            <a:spLocks noChangeArrowheads="1"/>
          </p:cNvSpPr>
          <p:nvPr/>
        </p:nvSpPr>
        <p:spPr bwMode="auto">
          <a:xfrm>
            <a:off x="6500813" y="3071813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02" name="직선 연결선 20"/>
          <p:cNvCxnSpPr>
            <a:cxnSpLocks noChangeShapeType="1"/>
            <a:stCxn id="37900" idx="5"/>
            <a:endCxn id="37901" idx="1"/>
          </p:cNvCxnSpPr>
          <p:nvPr/>
        </p:nvCxnSpPr>
        <p:spPr bwMode="auto">
          <a:xfrm rot="16200000" flipH="1">
            <a:off x="6352381" y="2923382"/>
            <a:ext cx="225425" cy="153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타원 21"/>
          <p:cNvSpPr>
            <a:spLocks noChangeArrowheads="1"/>
          </p:cNvSpPr>
          <p:nvPr/>
        </p:nvSpPr>
        <p:spPr bwMode="auto">
          <a:xfrm>
            <a:off x="7572375" y="2643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04" name="타원 22"/>
          <p:cNvSpPr>
            <a:spLocks noChangeArrowheads="1"/>
          </p:cNvSpPr>
          <p:nvPr/>
        </p:nvSpPr>
        <p:spPr bwMode="auto">
          <a:xfrm>
            <a:off x="7215188" y="3071813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05" name="직선 연결선 26"/>
          <p:cNvCxnSpPr>
            <a:cxnSpLocks noChangeShapeType="1"/>
            <a:stCxn id="37903" idx="3"/>
            <a:endCxn id="37904" idx="7"/>
          </p:cNvCxnSpPr>
          <p:nvPr/>
        </p:nvCxnSpPr>
        <p:spPr bwMode="auto">
          <a:xfrm rot="5400000">
            <a:off x="7423944" y="2923382"/>
            <a:ext cx="225425" cy="153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6" name="TextBox 31"/>
          <p:cNvSpPr txBox="1">
            <a:spLocks noChangeArrowheads="1"/>
          </p:cNvSpPr>
          <p:nvPr/>
        </p:nvSpPr>
        <p:spPr bwMode="auto">
          <a:xfrm>
            <a:off x="6858000" y="2857500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37907" name="TextBox 32"/>
          <p:cNvSpPr txBox="1">
            <a:spLocks noChangeArrowheads="1"/>
          </p:cNvSpPr>
          <p:nvPr/>
        </p:nvSpPr>
        <p:spPr bwMode="auto">
          <a:xfrm>
            <a:off x="5429250" y="3143250"/>
            <a:ext cx="1143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1</a:t>
            </a:r>
            <a:r>
              <a:rPr lang="en-US" altLang="ko-KR" sz="1200">
                <a:latin typeface="굴림" panose="020B0600000101010101" pitchFamily="50" charset="-127"/>
                <a:sym typeface="Symbol" panose="05050102010706020507" pitchFamily="18" charset="2"/>
              </a:rPr>
              <a:t>3/8+2</a:t>
            </a:r>
            <a:r>
              <a:rPr lang="en-US" altLang="ko-KR" sz="1200">
                <a:latin typeface="굴림" panose="020B0600000101010101" pitchFamily="50" charset="-127"/>
              </a:rPr>
              <a:t>3/8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7908" name="TextBox 33"/>
          <p:cNvSpPr txBox="1">
            <a:spLocks noChangeArrowheads="1"/>
          </p:cNvSpPr>
          <p:nvPr/>
        </p:nvSpPr>
        <p:spPr bwMode="auto">
          <a:xfrm>
            <a:off x="7643813" y="3143250"/>
            <a:ext cx="1143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/>
              <a:t>2</a:t>
            </a:r>
            <a:r>
              <a:rPr lang="en-US" altLang="ko-KR" sz="1200">
                <a:latin typeface="굴림" panose="020B0600000101010101" pitchFamily="50" charset="-127"/>
                <a:sym typeface="Symbol" panose="05050102010706020507" pitchFamily="18" charset="2"/>
              </a:rPr>
              <a:t>3/8+1</a:t>
            </a:r>
            <a:r>
              <a:rPr lang="en-US" altLang="ko-KR" sz="1200">
                <a:latin typeface="굴림" panose="020B0600000101010101" pitchFamily="50" charset="-127"/>
              </a:rPr>
              <a:t>3/8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7909" name="직선 화살표 연결선 35"/>
          <p:cNvCxnSpPr>
            <a:cxnSpLocks noChangeShapeType="1"/>
          </p:cNvCxnSpPr>
          <p:nvPr/>
        </p:nvCxnSpPr>
        <p:spPr bwMode="auto">
          <a:xfrm flipV="1">
            <a:off x="922338" y="709613"/>
            <a:ext cx="5143500" cy="178593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직사각형 36"/>
          <p:cNvSpPr>
            <a:spLocks noChangeArrowheads="1"/>
          </p:cNvSpPr>
          <p:nvPr/>
        </p:nvSpPr>
        <p:spPr bwMode="auto">
          <a:xfrm>
            <a:off x="214313" y="3857625"/>
            <a:ext cx="6500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400">
                <a:latin typeface="굴림" panose="020B0600000101010101" pitchFamily="50" charset="-127"/>
              </a:rPr>
              <a:t>A[1][3] = min(A[1][0]+A[2][3], A[1][1]+A[3][3], A[1][2]+A[4][3])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  +7/8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             = min(5/8, 4/8, 9/8)+7/8 = 11/8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cxnSp>
        <p:nvCxnSpPr>
          <p:cNvPr id="37911" name="직선 화살표 연결선 37"/>
          <p:cNvCxnSpPr>
            <a:cxnSpLocks noChangeShapeType="1"/>
          </p:cNvCxnSpPr>
          <p:nvPr/>
        </p:nvCxnSpPr>
        <p:spPr bwMode="auto">
          <a:xfrm flipV="1">
            <a:off x="714375" y="785813"/>
            <a:ext cx="5857875" cy="307181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2" name="타원 39"/>
          <p:cNvSpPr>
            <a:spLocks noChangeArrowheads="1"/>
          </p:cNvSpPr>
          <p:nvPr/>
        </p:nvSpPr>
        <p:spPr bwMode="auto">
          <a:xfrm>
            <a:off x="2428875" y="500062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2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37913" name="타원 40"/>
          <p:cNvSpPr>
            <a:spLocks noChangeArrowheads="1"/>
          </p:cNvSpPr>
          <p:nvPr/>
        </p:nvSpPr>
        <p:spPr bwMode="auto">
          <a:xfrm>
            <a:off x="2786063" y="528637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3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14" name="직선 연결선 41"/>
          <p:cNvCxnSpPr>
            <a:cxnSpLocks noChangeShapeType="1"/>
            <a:stCxn id="37912" idx="5"/>
            <a:endCxn id="37913" idx="1"/>
          </p:cNvCxnSpPr>
          <p:nvPr/>
        </p:nvCxnSpPr>
        <p:spPr bwMode="auto">
          <a:xfrm rot="16200000" flipH="1">
            <a:off x="2709069" y="5209381"/>
            <a:ext cx="82550" cy="1539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5" name="타원 42"/>
          <p:cNvSpPr>
            <a:spLocks noChangeArrowheads="1"/>
          </p:cNvSpPr>
          <p:nvPr/>
        </p:nvSpPr>
        <p:spPr bwMode="auto">
          <a:xfrm>
            <a:off x="4500563" y="4857750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3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00500" y="5286375"/>
            <a:ext cx="428625" cy="244475"/>
          </a:xfrm>
          <a:prstGeom prst="rect">
            <a:avLst/>
          </a:prstGeom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굴림" charset="-127"/>
                <a:ea typeface="굴림" charset="-127"/>
              </a:rPr>
              <a:t>1,2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17" name="직선 연결선 45"/>
          <p:cNvCxnSpPr>
            <a:cxnSpLocks noChangeShapeType="1"/>
            <a:stCxn id="37915" idx="3"/>
            <a:endCxn id="44" idx="0"/>
          </p:cNvCxnSpPr>
          <p:nvPr/>
        </p:nvCxnSpPr>
        <p:spPr bwMode="auto">
          <a:xfrm rot="5400000">
            <a:off x="4286251" y="5030787"/>
            <a:ext cx="184150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타원 46"/>
          <p:cNvSpPr>
            <a:spLocks noChangeArrowheads="1"/>
          </p:cNvSpPr>
          <p:nvPr/>
        </p:nvSpPr>
        <p:spPr bwMode="auto">
          <a:xfrm>
            <a:off x="2071688" y="5286375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37919" name="직선 연결선 48"/>
          <p:cNvCxnSpPr>
            <a:cxnSpLocks noChangeShapeType="1"/>
            <a:stCxn id="37918" idx="7"/>
            <a:endCxn id="37912" idx="3"/>
          </p:cNvCxnSpPr>
          <p:nvPr/>
        </p:nvCxnSpPr>
        <p:spPr bwMode="auto">
          <a:xfrm rot="5400000" flipH="1" flipV="1">
            <a:off x="2351882" y="5209381"/>
            <a:ext cx="82550" cy="1539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타원 49"/>
          <p:cNvSpPr>
            <a:spLocks noChangeArrowheads="1"/>
          </p:cNvSpPr>
          <p:nvPr/>
        </p:nvSpPr>
        <p:spPr bwMode="auto">
          <a:xfrm>
            <a:off x="714375" y="4929188"/>
            <a:ext cx="285750" cy="285750"/>
          </a:xfrm>
          <a:prstGeom prst="ellipse">
            <a:avLst/>
          </a:prstGeom>
          <a:noFill/>
          <a:ln w="9525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>
                <a:solidFill>
                  <a:srgbClr val="3E020C"/>
                </a:solidFill>
                <a:latin typeface="굴림" panose="020B0600000101010101" pitchFamily="50" charset="-127"/>
              </a:rPr>
              <a:t>1</a:t>
            </a:r>
            <a:endParaRPr lang="ko-KR" altLang="en-US" sz="80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00125" y="5357813"/>
            <a:ext cx="428625" cy="244475"/>
          </a:xfrm>
          <a:prstGeom prst="rect">
            <a:avLst/>
          </a:prstGeom>
          <a:ln>
            <a:solidFill>
              <a:srgbClr val="3E020C"/>
            </a:solidFill>
          </a:ln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굴림" charset="-127"/>
                <a:ea typeface="굴림" charset="-127"/>
              </a:rPr>
              <a:t>2,3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22" name="직선 연결선 51"/>
          <p:cNvCxnSpPr>
            <a:cxnSpLocks noChangeShapeType="1"/>
            <a:stCxn id="37920" idx="5"/>
            <a:endCxn id="51" idx="0"/>
          </p:cNvCxnSpPr>
          <p:nvPr/>
        </p:nvCxnSpPr>
        <p:spPr bwMode="auto">
          <a:xfrm rot="16200000" flipH="1">
            <a:off x="994569" y="5137944"/>
            <a:ext cx="184150" cy="255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56"/>
          <p:cNvSpPr txBox="1">
            <a:spLocks noChangeArrowheads="1"/>
          </p:cNvSpPr>
          <p:nvPr/>
        </p:nvSpPr>
        <p:spPr bwMode="auto">
          <a:xfrm>
            <a:off x="1571625" y="5000625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37924" name="TextBox 57"/>
          <p:cNvSpPr txBox="1">
            <a:spLocks noChangeArrowheads="1"/>
          </p:cNvSpPr>
          <p:nvPr/>
        </p:nvSpPr>
        <p:spPr bwMode="auto">
          <a:xfrm>
            <a:off x="3429000" y="5000625"/>
            <a:ext cx="355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/>
              <a:t>or</a:t>
            </a:r>
            <a:endParaRPr lang="ko-KR" alt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071938" y="5500688"/>
            <a:ext cx="785812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9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71688" y="5572125"/>
            <a:ext cx="1071562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/8+1/8+7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5813" y="5572125"/>
            <a:ext cx="785812" cy="392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9388" indent="-179388" eaLnBrk="1" latinLnBrk="1" hangingPunct="1">
              <a:lnSpc>
                <a:spcPts val="2800"/>
              </a:lnSpc>
              <a:spcBef>
                <a:spcPct val="20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dirty="0">
                <a:latin typeface="Times New Roman" pitchFamily="18" charset="0"/>
                <a:ea typeface="굴림" charset="-127"/>
                <a:sym typeface="Symbol" pitchFamily="18" charset="2"/>
              </a:rPr>
              <a:t>5</a:t>
            </a:r>
            <a:r>
              <a:rPr lang="en-US" altLang="ko-KR" sz="1050" dirty="0">
                <a:latin typeface="굴림" charset="-127"/>
                <a:ea typeface="굴림" charset="-127"/>
                <a:sym typeface="Symbol" pitchFamily="18" charset="2"/>
              </a:rPr>
              <a:t>/8+7</a:t>
            </a:r>
            <a:r>
              <a:rPr lang="en-US" altLang="ko-KR" sz="1050" dirty="0">
                <a:latin typeface="굴림" charset="-127"/>
                <a:ea typeface="굴림" charset="-127"/>
              </a:rPr>
              <a:t>/8</a:t>
            </a:r>
            <a:endParaRPr lang="ko-KR" altLang="en-US" sz="1050" dirty="0">
              <a:latin typeface="굴림" charset="-127"/>
              <a:ea typeface="굴림" charset="-127"/>
            </a:endParaRPr>
          </a:p>
        </p:txBody>
      </p:sp>
      <p:cxnSp>
        <p:nvCxnSpPr>
          <p:cNvPr id="37928" name="직선 화살표 연결선 61"/>
          <p:cNvCxnSpPr>
            <a:cxnSpLocks noChangeShapeType="1"/>
          </p:cNvCxnSpPr>
          <p:nvPr/>
        </p:nvCxnSpPr>
        <p:spPr bwMode="auto">
          <a:xfrm flipV="1">
            <a:off x="1143000" y="4572000"/>
            <a:ext cx="500063" cy="4286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직선 화살표 연결선 63"/>
          <p:cNvCxnSpPr>
            <a:cxnSpLocks noChangeShapeType="1"/>
          </p:cNvCxnSpPr>
          <p:nvPr/>
        </p:nvCxnSpPr>
        <p:spPr bwMode="auto">
          <a:xfrm rot="10800000">
            <a:off x="2143125" y="4572000"/>
            <a:ext cx="357188" cy="3571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직선 화살표 연결선 66"/>
          <p:cNvCxnSpPr>
            <a:cxnSpLocks noChangeShapeType="1"/>
          </p:cNvCxnSpPr>
          <p:nvPr/>
        </p:nvCxnSpPr>
        <p:spPr bwMode="auto">
          <a:xfrm rot="10800000">
            <a:off x="2571750" y="4572000"/>
            <a:ext cx="1428750" cy="4286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TextBox 1"/>
          <p:cNvSpPr txBox="1">
            <a:spLocks noChangeArrowheads="1"/>
          </p:cNvSpPr>
          <p:nvPr/>
        </p:nvSpPr>
        <p:spPr bwMode="auto">
          <a:xfrm>
            <a:off x="7058025" y="1389063"/>
            <a:ext cx="8794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diagonal=1</a:t>
            </a:r>
            <a:endParaRPr lang="ko-KR" altLang="en-US" sz="1200"/>
          </a:p>
        </p:txBody>
      </p:sp>
      <p:sp>
        <p:nvSpPr>
          <p:cNvPr id="37932" name="TextBox 46"/>
          <p:cNvSpPr txBox="1">
            <a:spLocks noChangeArrowheads="1"/>
          </p:cNvSpPr>
          <p:nvPr/>
        </p:nvSpPr>
        <p:spPr bwMode="auto">
          <a:xfrm>
            <a:off x="7072313" y="1003300"/>
            <a:ext cx="881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diagonal=2</a:t>
            </a:r>
            <a:endParaRPr lang="ko-KR" altLang="en-US" sz="1200"/>
          </a:p>
        </p:txBody>
      </p:sp>
      <p:sp>
        <p:nvSpPr>
          <p:cNvPr id="37933" name="TextBox 47"/>
          <p:cNvSpPr txBox="1">
            <a:spLocks noChangeArrowheads="1"/>
          </p:cNvSpPr>
          <p:nvPr/>
        </p:nvSpPr>
        <p:spPr bwMode="auto">
          <a:xfrm>
            <a:off x="7086600" y="615950"/>
            <a:ext cx="88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200"/>
              <a:t>diagonal=3</a:t>
            </a:r>
            <a:endParaRPr lang="ko-KR" altLang="en-US" sz="1200"/>
          </a:p>
        </p:txBody>
      </p:sp>
      <p:pic>
        <p:nvPicPr>
          <p:cNvPr id="37934" name="그림 5" descr="03-14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3" b="11841"/>
          <a:stretch>
            <a:fillRect/>
          </a:stretch>
        </p:blipFill>
        <p:spPr bwMode="auto">
          <a:xfrm>
            <a:off x="5022850" y="5408613"/>
            <a:ext cx="1330325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35" name="타원 2"/>
          <p:cNvSpPr>
            <a:spLocks noChangeArrowheads="1"/>
          </p:cNvSpPr>
          <p:nvPr/>
        </p:nvSpPr>
        <p:spPr bwMode="auto">
          <a:xfrm>
            <a:off x="5629275" y="5580063"/>
            <a:ext cx="157163" cy="16510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936" name="타원 47"/>
          <p:cNvSpPr>
            <a:spLocks noChangeArrowheads="1"/>
          </p:cNvSpPr>
          <p:nvPr/>
        </p:nvSpPr>
        <p:spPr bwMode="auto">
          <a:xfrm>
            <a:off x="5857875" y="5813425"/>
            <a:ext cx="157163" cy="166688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37937" name="직선 화살표 연결선 37"/>
          <p:cNvCxnSpPr>
            <a:cxnSpLocks noChangeShapeType="1"/>
          </p:cNvCxnSpPr>
          <p:nvPr/>
        </p:nvCxnSpPr>
        <p:spPr bwMode="auto">
          <a:xfrm flipH="1">
            <a:off x="1906588" y="5959475"/>
            <a:ext cx="3949700" cy="23971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8" name="직선 화살표 연결선 37"/>
          <p:cNvCxnSpPr>
            <a:cxnSpLocks noChangeShapeType="1"/>
          </p:cNvCxnSpPr>
          <p:nvPr/>
        </p:nvCxnSpPr>
        <p:spPr bwMode="auto">
          <a:xfrm flipH="1" flipV="1">
            <a:off x="958850" y="5976938"/>
            <a:ext cx="968375" cy="2301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9" name="직선 화살표 연결선 37"/>
          <p:cNvCxnSpPr>
            <a:cxnSpLocks noChangeShapeType="1"/>
            <a:endCxn id="59" idx="2"/>
          </p:cNvCxnSpPr>
          <p:nvPr/>
        </p:nvCxnSpPr>
        <p:spPr bwMode="auto">
          <a:xfrm flipH="1">
            <a:off x="4465638" y="5726113"/>
            <a:ext cx="1160462" cy="2254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0" name="직선 화살표 연결선 37"/>
          <p:cNvCxnSpPr>
            <a:cxnSpLocks noChangeShapeType="1"/>
            <a:stCxn id="59" idx="2"/>
          </p:cNvCxnSpPr>
          <p:nvPr/>
        </p:nvCxnSpPr>
        <p:spPr bwMode="auto">
          <a:xfrm flipH="1" flipV="1">
            <a:off x="4224338" y="5867400"/>
            <a:ext cx="241300" cy="8413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1" name="타원 61"/>
          <p:cNvSpPr>
            <a:spLocks noChangeArrowheads="1"/>
          </p:cNvSpPr>
          <p:nvPr/>
        </p:nvSpPr>
        <p:spPr bwMode="auto">
          <a:xfrm>
            <a:off x="5851525" y="6027738"/>
            <a:ext cx="158750" cy="166687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942" name="타원 62"/>
          <p:cNvSpPr>
            <a:spLocks noChangeArrowheads="1"/>
          </p:cNvSpPr>
          <p:nvPr/>
        </p:nvSpPr>
        <p:spPr bwMode="auto">
          <a:xfrm>
            <a:off x="5624513" y="5816600"/>
            <a:ext cx="158750" cy="16510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5851525" y="5572125"/>
            <a:ext cx="158750" cy="165100"/>
          </a:xfrm>
          <a:prstGeom prst="ellipse">
            <a:avLst/>
          </a:prstGeom>
          <a:solidFill>
            <a:schemeClr val="tx1">
              <a:lumMod val="50000"/>
              <a:lumOff val="50000"/>
              <a:alpha val="22000"/>
            </a:schemeClr>
          </a:solidFill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68" descr="03-1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989138"/>
            <a:ext cx="21209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48F6BA-8B4B-40EA-9AD5-7301E61C53B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38916" name="그림 6" descr="03-14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7"/>
          <a:stretch>
            <a:fillRect/>
          </a:stretch>
        </p:blipFill>
        <p:spPr bwMode="auto">
          <a:xfrm>
            <a:off x="684213" y="1412875"/>
            <a:ext cx="2663825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 flipH="1">
            <a:off x="6011863" y="1341438"/>
            <a:ext cx="431800" cy="647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6443663" y="987425"/>
            <a:ext cx="102076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R[1][4]=2</a:t>
            </a:r>
            <a:endParaRPr lang="ko-KR" altLang="en-US" sz="1600"/>
          </a:p>
        </p:txBody>
      </p:sp>
      <p:cxnSp>
        <p:nvCxnSpPr>
          <p:cNvPr id="50" name="직선 화살표 연결선 49"/>
          <p:cNvCxnSpPr/>
          <p:nvPr/>
        </p:nvCxnSpPr>
        <p:spPr bwMode="auto">
          <a:xfrm flipH="1">
            <a:off x="6548438" y="1890713"/>
            <a:ext cx="431800" cy="647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8920" name="TextBox 51"/>
          <p:cNvSpPr txBox="1">
            <a:spLocks noChangeArrowheads="1"/>
          </p:cNvSpPr>
          <p:nvPr/>
        </p:nvSpPr>
        <p:spPr bwMode="auto">
          <a:xfrm>
            <a:off x="6980238" y="1536700"/>
            <a:ext cx="1020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ts val="2800"/>
              </a:lnSpc>
              <a:spcBef>
                <a:spcPct val="0"/>
              </a:spcBef>
              <a:buClr>
                <a:srgbClr val="0099FF"/>
              </a:buClr>
              <a:buSzTx/>
              <a:buFontTx/>
              <a:buNone/>
            </a:pPr>
            <a:r>
              <a:rPr lang="en-US" altLang="ko-KR" sz="1600"/>
              <a:t>R[3][4]=3</a:t>
            </a:r>
            <a:endParaRPr lang="ko-KR" altLang="en-US" sz="1600"/>
          </a:p>
        </p:txBody>
      </p:sp>
      <p:sp>
        <p:nvSpPr>
          <p:cNvPr id="38921" name="타원 5"/>
          <p:cNvSpPr>
            <a:spLocks noChangeArrowheads="1"/>
          </p:cNvSpPr>
          <p:nvPr/>
        </p:nvSpPr>
        <p:spPr bwMode="auto">
          <a:xfrm>
            <a:off x="2843213" y="1743075"/>
            <a:ext cx="360362" cy="317500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8922" name="타원 54"/>
          <p:cNvSpPr>
            <a:spLocks noChangeArrowheads="1"/>
          </p:cNvSpPr>
          <p:nvPr/>
        </p:nvSpPr>
        <p:spPr bwMode="auto">
          <a:xfrm>
            <a:off x="2843213" y="2622550"/>
            <a:ext cx="360362" cy="319088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8A356-95EC-415A-8B63-ECB368CE6F9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9939" name="직사각형 4"/>
          <p:cNvSpPr>
            <a:spLocks noChangeArrowheads="1"/>
          </p:cNvSpPr>
          <p:nvPr/>
        </p:nvSpPr>
        <p:spPr bwMode="auto">
          <a:xfrm>
            <a:off x="1214438" y="1071563"/>
            <a:ext cx="5786437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(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node_pointer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pt-BR" altLang="ko-KR" sz="16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pt-BR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= R[i][j];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(k == 0)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NULL;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 =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p-&gt;key = Key[k];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p-&gt;left = tree(i, k-1);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nn-NO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p-&gt;right = tree(k+1, j);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642938" y="285750"/>
            <a:ext cx="370681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>
                <a:solidFill>
                  <a:srgbClr val="3E020C"/>
                </a:solidFill>
              </a:rPr>
              <a:t>문제</a:t>
            </a:r>
            <a:r>
              <a:rPr lang="en-US" altLang="ko-KR">
                <a:solidFill>
                  <a:srgbClr val="3E020C"/>
                </a:solidFill>
              </a:rPr>
              <a:t>: </a:t>
            </a:r>
            <a:r>
              <a:rPr lang="ko-KR" altLang="en-US">
                <a:solidFill>
                  <a:srgbClr val="3E020C"/>
                </a:solidFill>
              </a:rPr>
              <a:t>최적이진검색트리 구축</a:t>
            </a:r>
            <a:r>
              <a:rPr lang="en-US" altLang="ko-KR">
                <a:solidFill>
                  <a:srgbClr val="3E020C"/>
                </a:solidFill>
              </a:rPr>
              <a:t> </a:t>
            </a:r>
            <a:endParaRPr lang="ko-KR" altLang="en-US">
              <a:solidFill>
                <a:srgbClr val="3E020C"/>
              </a:solidFill>
            </a:endParaRPr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2071688" y="5500688"/>
            <a:ext cx="20526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ko-KR">
                <a:solidFill>
                  <a:srgbClr val="3E020C"/>
                </a:solidFill>
              </a:rPr>
              <a:t> root = tree(1,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endParaRPr lang="ko-KR" altLang="en-US">
              <a:solidFill>
                <a:srgbClr val="3E02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A0CFDA-B31E-42E9-82B6-9904C63D15F4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150" y="981075"/>
            <a:ext cx="3960813" cy="37544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key,r,i,j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k=r[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if(k==0):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p=Node(key[k])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p.l_child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=tree(key,r,i,k-1)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p.r_child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=tree(key,r,k+1,j)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5182" y="332656"/>
            <a:ext cx="6253635" cy="41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800"/>
              </a:lnSpc>
              <a:buClr>
                <a:srgbClr val="0099FF"/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최적이진검색트리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구축 알고리즘 구현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1">
              <a:lumMod val="25000"/>
            </a:schemeClr>
          </a:solidFill>
          <a:prstDash val="sysDot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lnSpc>
            <a:spcPts val="2800"/>
          </a:lnSpc>
          <a:buClr>
            <a:srgbClr val="0099FF"/>
          </a:buClr>
          <a:defRPr sz="2000" dirty="0" smtClean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9689</TotalTime>
  <Words>3937</Words>
  <Application>Microsoft Office PowerPoint</Application>
  <PresentationFormat>화면 슬라이드 쇼(4:3)</PresentationFormat>
  <Paragraphs>1267</Paragraphs>
  <Slides>30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Equation</vt:lpstr>
      <vt:lpstr>최적 이진검색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DNA 서열 맞춤(sequence alignment)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한치근</dc:creator>
  <cp:lastModifiedBy>한치근 교수</cp:lastModifiedBy>
  <cp:revision>1069</cp:revision>
  <cp:lastPrinted>1999-10-07T11:01:15Z</cp:lastPrinted>
  <dcterms:created xsi:type="dcterms:W3CDTF">1999-08-17T02:45:08Z</dcterms:created>
  <dcterms:modified xsi:type="dcterms:W3CDTF">2020-09-14T02:35:25Z</dcterms:modified>
</cp:coreProperties>
</file>