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7" r:id="rId4"/>
    <p:sldId id="259" r:id="rId5"/>
    <p:sldId id="260" r:id="rId6"/>
    <p:sldId id="300" r:id="rId7"/>
    <p:sldId id="261" r:id="rId8"/>
    <p:sldId id="262" r:id="rId9"/>
    <p:sldId id="303" r:id="rId10"/>
    <p:sldId id="344" r:id="rId11"/>
    <p:sldId id="263" r:id="rId12"/>
    <p:sldId id="264" r:id="rId13"/>
    <p:sldId id="349" r:id="rId14"/>
    <p:sldId id="353" r:id="rId15"/>
    <p:sldId id="269" r:id="rId16"/>
    <p:sldId id="337" r:id="rId17"/>
    <p:sldId id="345" r:id="rId18"/>
    <p:sldId id="271" r:id="rId19"/>
    <p:sldId id="350" r:id="rId20"/>
    <p:sldId id="354" r:id="rId21"/>
    <p:sldId id="355" r:id="rId22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99FF99"/>
    <a:srgbClr val="DDDDDD"/>
    <a:srgbClr val="22581C"/>
    <a:srgbClr val="D10729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5" autoAdjust="0"/>
    <p:restoredTop sz="95229" autoAdjust="0"/>
  </p:normalViewPr>
  <p:slideViewPr>
    <p:cSldViewPr showGuides="1">
      <p:cViewPr varScale="1">
        <p:scale>
          <a:sx n="91" d="100"/>
          <a:sy n="91" d="100"/>
        </p:scale>
        <p:origin x="784" y="57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0C9AEEA-3766-4986-B87D-DDC5E4FE6A7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2FF458-F415-428E-9783-389454B766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65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81A65B0-349A-4C72-960C-7073794766E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7C0466-5069-4447-A563-DC8A13EE9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48262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4 탐욕적인 접근방법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9605BB-8523-425F-A66F-20A85F156AFF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764215-D96C-4AEB-93C9-6F041ECED719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29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6071-135F-4DCE-BD69-6E9BFFC3B871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96A0E-B4D4-4A0A-B946-0AF5AFAB60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4D38-98C3-4823-9897-3F22B135D0CD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0CFD-4F48-4606-8B70-2FC58D1BB5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6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95B2-21D1-4B41-B84F-80494607C5C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6193C-864E-4DB5-B284-8F1E858AA1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0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6A1C-5877-4500-9E7A-46C3C9B020C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94D7-E59A-4D71-B487-3637694B97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9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4F1B-8264-4022-A028-74E2D1ED3F5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004F-C150-428E-B114-BB05EECEE2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68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8994-D7DF-4AE5-9A50-BEDA82FF3C3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C3FC-399C-4C39-8F29-C2F21C47A9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624E-1C0F-4637-BEF8-B09D43470ECC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3192-94B5-453D-A942-47A80A2D89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9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01B11-7CED-40B2-9826-2A0F97DBDA4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B7D7-D4AD-4E08-8F15-6DD4520A5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934BD-C773-489F-B487-8B826BBA6DC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E9E4-0BC8-49F0-8AE3-28766921D0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78F7-B075-46CA-90B2-4D35269A4FB5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DB65-C51E-4B1D-812C-36BAFFBBF5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BC716-90CE-4320-9936-B84DACEF4BA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4C85-9DFA-4F00-8C43-A38152F2F8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77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207F7B-4EC3-4716-9DF4-EE784317E3B0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27C7B5A1-63DE-499F-992A-F94E18E04C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4</a:t>
            </a:r>
            <a:r>
              <a:rPr lang="ko-KR" altLang="en-US" sz="3600"/>
              <a:t>장   탐욕적인 접근방법</a:t>
            </a:r>
            <a:br>
              <a:rPr lang="en-US" altLang="ko-KR" sz="3600"/>
            </a:br>
            <a:r>
              <a:rPr lang="en-US" altLang="ko-KR" sz="3600"/>
              <a:t>(Greedy Algorithm )</a:t>
            </a:r>
            <a:endParaRPr lang="ko-KR" altLang="en-US" sz="36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868144" y="188640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2A31C-A9B1-4B49-887B-5576021106E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5363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4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5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6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7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8" name="타원 7"/>
          <p:cNvSpPr>
            <a:spLocks noChangeArrowheads="1"/>
          </p:cNvSpPr>
          <p:nvPr/>
        </p:nvSpPr>
        <p:spPr bwMode="auto">
          <a:xfrm>
            <a:off x="6932613" y="3049588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15369" name="직선 연결선 9"/>
          <p:cNvCxnSpPr>
            <a:cxnSpLocks noChangeShapeType="1"/>
            <a:stCxn id="15364" idx="3"/>
            <a:endCxn id="15363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직선 연결선 11"/>
          <p:cNvCxnSpPr>
            <a:cxnSpLocks noChangeShapeType="1"/>
            <a:stCxn id="15363" idx="5"/>
            <a:endCxn id="15365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직선 연결선 13"/>
          <p:cNvCxnSpPr>
            <a:cxnSpLocks noChangeShapeType="1"/>
            <a:stCxn id="15365" idx="0"/>
            <a:endCxn id="15364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직선 연결선 15"/>
          <p:cNvCxnSpPr>
            <a:cxnSpLocks noChangeShapeType="1"/>
            <a:stCxn id="15364" idx="6"/>
            <a:endCxn id="15366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직선 연결선 17"/>
          <p:cNvCxnSpPr>
            <a:cxnSpLocks noChangeShapeType="1"/>
            <a:stCxn id="15366" idx="4"/>
            <a:endCxn id="15367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직선 연결선 19"/>
          <p:cNvCxnSpPr>
            <a:cxnSpLocks noChangeShapeType="1"/>
            <a:stCxn id="15365" idx="6"/>
            <a:endCxn id="15367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직선 연결선 21"/>
          <p:cNvCxnSpPr>
            <a:cxnSpLocks noChangeShapeType="1"/>
            <a:stCxn id="15367" idx="7"/>
            <a:endCxn id="15368" idx="3"/>
          </p:cNvCxnSpPr>
          <p:nvPr/>
        </p:nvCxnSpPr>
        <p:spPr bwMode="auto">
          <a:xfrm flipV="1">
            <a:off x="5651500" y="3357563"/>
            <a:ext cx="133350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직선 연결선 23"/>
          <p:cNvCxnSpPr>
            <a:cxnSpLocks noChangeShapeType="1"/>
            <a:stCxn id="15368" idx="1"/>
            <a:endCxn id="15366" idx="6"/>
          </p:cNvCxnSpPr>
          <p:nvPr/>
        </p:nvCxnSpPr>
        <p:spPr bwMode="auto">
          <a:xfrm flipH="1" flipV="1">
            <a:off x="5708650" y="2111375"/>
            <a:ext cx="1276350" cy="99060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직선 연결선 25"/>
          <p:cNvCxnSpPr>
            <a:cxnSpLocks noChangeShapeType="1"/>
            <a:stCxn id="15364" idx="5"/>
            <a:endCxn id="15367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직선 연결선 27"/>
          <p:cNvCxnSpPr>
            <a:cxnSpLocks noChangeShapeType="1"/>
            <a:stCxn id="15366" idx="3"/>
            <a:endCxn id="15365" idx="7"/>
          </p:cNvCxnSpPr>
          <p:nvPr/>
        </p:nvCxnSpPr>
        <p:spPr bwMode="auto">
          <a:xfrm flipH="1">
            <a:off x="3759200" y="2238375"/>
            <a:ext cx="1641475" cy="18002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33675" y="37766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7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9625" y="29368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513" y="22304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30950" y="35861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모서리가 둥근 직사각형 10"/>
          <p:cNvSpPr>
            <a:spLocks noChangeArrowheads="1"/>
          </p:cNvSpPr>
          <p:nvPr/>
        </p:nvSpPr>
        <p:spPr bwMode="auto">
          <a:xfrm>
            <a:off x="1477963" y="4005263"/>
            <a:ext cx="214312" cy="285750"/>
          </a:xfrm>
          <a:prstGeom prst="roundRect">
            <a:avLst>
              <a:gd name="adj" fmla="val 16667"/>
            </a:avLst>
          </a:prstGeom>
          <a:solidFill>
            <a:schemeClr val="accent2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8913" y="1219200"/>
            <a:ext cx="8839200" cy="3319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그래프의 인접행렬식 표현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추가적으로 </a:t>
            </a:r>
            <a:r>
              <a:rPr lang="en-US" altLang="ko-KR"/>
              <a:t>nearest[1..</a:t>
            </a:r>
            <a:r>
              <a:rPr lang="en-US" altLang="ko-KR" i="1"/>
              <a:t>n</a:t>
            </a:r>
            <a:r>
              <a:rPr lang="en-US" altLang="ko-KR"/>
              <a:t>]</a:t>
            </a:r>
            <a:r>
              <a:rPr lang="ko-KR" altLang="en-US"/>
              <a:t>과 </a:t>
            </a:r>
            <a:r>
              <a:rPr lang="en-US" altLang="ko-KR"/>
              <a:t>distance[1..</a:t>
            </a:r>
            <a:r>
              <a:rPr lang="en-US" altLang="ko-KR" i="1"/>
              <a:t>n</a:t>
            </a:r>
            <a:r>
              <a:rPr lang="en-US" altLang="ko-KR"/>
              <a:t>] </a:t>
            </a:r>
            <a:r>
              <a:rPr lang="ko-KR" altLang="en-US"/>
              <a:t>배열 유지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/>
              <a:t>	</a:t>
            </a:r>
            <a:r>
              <a:rPr lang="en-US" altLang="ko-KR"/>
              <a:t>nearest[</a:t>
            </a:r>
            <a:r>
              <a:rPr lang="en-US" altLang="ko-KR" i="1"/>
              <a:t>i</a:t>
            </a:r>
            <a:r>
              <a:rPr lang="en-US" altLang="ko-KR"/>
              <a:t>] = </a:t>
            </a:r>
            <a:r>
              <a:rPr lang="en-US" altLang="ko-KR" i="1"/>
              <a:t>Y</a:t>
            </a:r>
            <a:r>
              <a:rPr lang="ko-KR" altLang="en-US"/>
              <a:t>에 속한 정점 중에서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ko-KR" altLang="en-US"/>
              <a:t>에서 가장 가까운 정점의 인덱스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/>
              <a:t>	</a:t>
            </a:r>
            <a:r>
              <a:rPr lang="en-US" altLang="ko-KR"/>
              <a:t>distance[</a:t>
            </a:r>
            <a:r>
              <a:rPr lang="en-US" altLang="ko-KR" i="1"/>
              <a:t>i</a:t>
            </a:r>
            <a:r>
              <a:rPr lang="en-US" altLang="ko-KR"/>
              <a:t>] =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en-US" altLang="ko-KR"/>
              <a:t> </a:t>
            </a:r>
            <a:r>
              <a:rPr lang="ko-KR" altLang="en-US"/>
              <a:t>와 </a:t>
            </a:r>
            <a:r>
              <a:rPr lang="en-US" altLang="ko-KR"/>
              <a:t>nearest[</a:t>
            </a:r>
            <a:r>
              <a:rPr lang="en-US" altLang="ko-KR" i="1"/>
              <a:t>i</a:t>
            </a:r>
            <a:r>
              <a:rPr lang="en-US" altLang="ko-KR"/>
              <a:t>]</a:t>
            </a:r>
            <a:r>
              <a:rPr lang="ko-KR" altLang="en-US"/>
              <a:t>를 잇는 이음선의 가중치</a:t>
            </a:r>
          </a:p>
        </p:txBody>
      </p:sp>
      <p:sp>
        <p:nvSpPr>
          <p:cNvPr id="16388" name="슬라이드 번호 개체 틀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7C2B92-A4BC-4C26-9EE6-CC8B98EDE73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60400" y="190500"/>
            <a:ext cx="79295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</a:rPr>
              <a:t>Prim</a:t>
            </a:r>
            <a:r>
              <a:rPr lang="ko-KR" altLang="en-US" sz="4200">
                <a:solidFill>
                  <a:schemeClr val="tx2"/>
                </a:solidFill>
              </a:rPr>
              <a:t>의 알고리즘 </a:t>
            </a:r>
            <a:r>
              <a:rPr lang="en-US" altLang="ko-KR" sz="4200">
                <a:solidFill>
                  <a:schemeClr val="tx2"/>
                </a:solidFill>
              </a:rPr>
              <a:t>(</a:t>
            </a:r>
            <a:r>
              <a:rPr lang="ko-KR" altLang="en-US" sz="4200">
                <a:solidFill>
                  <a:schemeClr val="tx2"/>
                </a:solidFill>
              </a:rPr>
              <a:t>세부적</a:t>
            </a:r>
            <a:r>
              <a:rPr lang="en-US" altLang="ko-KR" sz="420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16390" name="그룹 11"/>
          <p:cNvGrpSpPr>
            <a:grpSpLocks/>
          </p:cNvGrpSpPr>
          <p:nvPr/>
        </p:nvGrpSpPr>
        <p:grpSpPr bwMode="auto">
          <a:xfrm>
            <a:off x="1130300" y="1781175"/>
            <a:ext cx="7126288" cy="1141413"/>
            <a:chOff x="1173172" y="2516188"/>
            <a:chExt cx="7124691" cy="1141412"/>
          </a:xfrm>
        </p:grpSpPr>
        <p:graphicFrame>
          <p:nvGraphicFramePr>
            <p:cNvPr id="16400" name="Object 1024"/>
            <p:cNvGraphicFramePr>
              <a:graphicFrameLocks noChangeAspect="1"/>
            </p:cNvGraphicFramePr>
            <p:nvPr/>
          </p:nvGraphicFramePr>
          <p:xfrm>
            <a:off x="1173172" y="2516188"/>
            <a:ext cx="3428231" cy="1141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0" name="수식" r:id="rId4" imgW="1905000" imgH="673100" progId="Equation.3">
                    <p:embed/>
                  </p:oleObj>
                </mc:Choice>
                <mc:Fallback>
                  <p:oleObj name="수식" r:id="rId4" imgW="1905000" imgH="67310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172" y="2516188"/>
                          <a:ext cx="3428231" cy="1141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2163763" y="2566988"/>
              <a:ext cx="5492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6000"/>
                <a:t>{</a:t>
              </a:r>
            </a:p>
          </p:txBody>
        </p:sp>
        <p:sp>
          <p:nvSpPr>
            <p:cNvPr id="16402" name="Text Box 7"/>
            <p:cNvSpPr txBox="1">
              <a:spLocks noChangeArrowheads="1"/>
            </p:cNvSpPr>
            <p:nvPr/>
          </p:nvSpPr>
          <p:spPr bwMode="auto">
            <a:xfrm>
              <a:off x="4811713" y="2516188"/>
              <a:ext cx="348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v</a:t>
              </a:r>
              <a:r>
                <a:rPr lang="en-US" altLang="ko-KR" i="1" baseline="-25000"/>
                <a:t>i</a:t>
              </a:r>
              <a:r>
                <a:rPr lang="ko-KR" altLang="en-US"/>
                <a:t>에서 </a:t>
              </a:r>
              <a:r>
                <a:rPr lang="en-US" altLang="ko-KR" i="1"/>
                <a:t>v</a:t>
              </a:r>
              <a:r>
                <a:rPr lang="en-US" altLang="ko-KR" i="1" baseline="-25000"/>
                <a:t>j</a:t>
              </a:r>
              <a:r>
                <a:rPr lang="ko-KR" altLang="en-US"/>
                <a:t>로의 이음선이 있다면</a:t>
              </a:r>
            </a:p>
          </p:txBody>
        </p:sp>
        <p:sp>
          <p:nvSpPr>
            <p:cNvPr id="16403" name="Text Box 8"/>
            <p:cNvSpPr txBox="1">
              <a:spLocks noChangeArrowheads="1"/>
            </p:cNvSpPr>
            <p:nvPr/>
          </p:nvSpPr>
          <p:spPr bwMode="auto">
            <a:xfrm>
              <a:off x="4792663" y="2897188"/>
              <a:ext cx="348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v</a:t>
              </a:r>
              <a:r>
                <a:rPr lang="en-US" altLang="ko-KR" i="1" baseline="-25000"/>
                <a:t>i</a:t>
              </a:r>
              <a:r>
                <a:rPr lang="ko-KR" altLang="en-US"/>
                <a:t>에서 </a:t>
              </a:r>
              <a:r>
                <a:rPr lang="en-US" altLang="ko-KR" i="1"/>
                <a:t>v</a:t>
              </a:r>
              <a:r>
                <a:rPr lang="en-US" altLang="ko-KR" i="1" baseline="-25000"/>
                <a:t>j</a:t>
              </a:r>
              <a:r>
                <a:rPr lang="ko-KR" altLang="en-US"/>
                <a:t>로의 이음선이 없다면</a:t>
              </a:r>
            </a:p>
          </p:txBody>
        </p:sp>
        <p:sp>
          <p:nvSpPr>
            <p:cNvPr id="16404" name="Text Box 9"/>
            <p:cNvSpPr txBox="1">
              <a:spLocks noChangeArrowheads="1"/>
            </p:cNvSpPr>
            <p:nvPr/>
          </p:nvSpPr>
          <p:spPr bwMode="auto">
            <a:xfrm>
              <a:off x="4811713" y="3265488"/>
              <a:ext cx="1193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i = j </a:t>
              </a:r>
              <a:r>
                <a:rPr lang="ko-KR" altLang="en-US"/>
                <a:t>이면</a:t>
              </a:r>
            </a:p>
          </p:txBody>
        </p:sp>
      </p:grpSp>
      <p:sp>
        <p:nvSpPr>
          <p:cNvPr id="12" name="타원 4"/>
          <p:cNvSpPr>
            <a:spLocks noChangeArrowheads="1"/>
          </p:cNvSpPr>
          <p:nvPr/>
        </p:nvSpPr>
        <p:spPr bwMode="auto">
          <a:xfrm>
            <a:off x="3605213" y="4918075"/>
            <a:ext cx="714375" cy="928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3" name="타원 5"/>
          <p:cNvSpPr>
            <a:spLocks noChangeArrowheads="1"/>
          </p:cNvSpPr>
          <p:nvPr/>
        </p:nvSpPr>
        <p:spPr bwMode="auto">
          <a:xfrm>
            <a:off x="5392738" y="4846638"/>
            <a:ext cx="1143000" cy="10715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1113" y="4560888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35613" y="4560888"/>
            <a:ext cx="5524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타원 8"/>
          <p:cNvSpPr>
            <a:spLocks noChangeArrowheads="1"/>
          </p:cNvSpPr>
          <p:nvPr/>
        </p:nvSpPr>
        <p:spPr bwMode="auto">
          <a:xfrm>
            <a:off x="3890963" y="5203825"/>
            <a:ext cx="215900" cy="21431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7" name="타원 9"/>
          <p:cNvSpPr>
            <a:spLocks noChangeArrowheads="1"/>
          </p:cNvSpPr>
          <p:nvPr/>
        </p:nvSpPr>
        <p:spPr bwMode="auto">
          <a:xfrm>
            <a:off x="5605463" y="5203825"/>
            <a:ext cx="238125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16397" name="직선 연결선 11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4106863" y="5310188"/>
            <a:ext cx="1498600" cy="365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모서리가 둥근 사각형 설명선 13"/>
          <p:cNvSpPr>
            <a:spLocks noChangeArrowheads="1"/>
          </p:cNvSpPr>
          <p:nvPr/>
        </p:nvSpPr>
        <p:spPr bwMode="auto">
          <a:xfrm>
            <a:off x="2392363" y="4846638"/>
            <a:ext cx="927100" cy="357187"/>
          </a:xfrm>
          <a:prstGeom prst="wedgeRoundRectCallout">
            <a:avLst>
              <a:gd name="adj1" fmla="val 114431"/>
              <a:gd name="adj2" fmla="val 713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nearest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20" name="모서리가 둥근 사각형 설명선 14"/>
          <p:cNvSpPr>
            <a:spLocks noChangeArrowheads="1"/>
          </p:cNvSpPr>
          <p:nvPr/>
        </p:nvSpPr>
        <p:spPr bwMode="auto">
          <a:xfrm>
            <a:off x="4319588" y="5918200"/>
            <a:ext cx="1073150" cy="357188"/>
          </a:xfrm>
          <a:prstGeom prst="wedgeRoundRectCallout">
            <a:avLst>
              <a:gd name="adj1" fmla="val 10176"/>
              <a:gd name="adj2" fmla="val -21474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distance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42888"/>
            <a:ext cx="8839200" cy="6400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latin typeface="Courier New" panose="02070309020205020404" pitchFamily="49" charset="0"/>
              </a:rPr>
              <a:t>  void</a:t>
            </a:r>
            <a:r>
              <a:rPr lang="en-US" altLang="ko-KR" sz="1200">
                <a:latin typeface="Courier New" panose="02070309020205020404" pitchFamily="49" charset="0"/>
              </a:rPr>
              <a:t> prim(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		// </a:t>
            </a:r>
            <a:r>
              <a:rPr lang="ko-KR" altLang="en-US" sz="1200">
                <a:latin typeface="Courier New" panose="02070309020205020404" pitchFamily="49" charset="0"/>
              </a:rPr>
              <a:t>입력</a:t>
            </a:r>
            <a:r>
              <a:rPr lang="en-US" altLang="ko-KR" sz="1200">
                <a:latin typeface="Courier New" panose="02070309020205020404" pitchFamily="49" charset="0"/>
              </a:rPr>
              <a:t>: </a:t>
            </a:r>
            <a:r>
              <a:rPr lang="ko-KR" altLang="en-US" sz="1200">
                <a:latin typeface="Courier New" panose="02070309020205020404" pitchFamily="49" charset="0"/>
              </a:rPr>
              <a:t>정점의 수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const number </a:t>
            </a:r>
            <a:r>
              <a:rPr lang="en-US" altLang="ko-KR" sz="1200">
                <a:latin typeface="Courier New" panose="02070309020205020404" pitchFamily="49" charset="0"/>
              </a:rPr>
              <a:t>W[][],	// </a:t>
            </a:r>
            <a:r>
              <a:rPr lang="ko-KR" altLang="en-US" sz="1200">
                <a:latin typeface="Courier New" panose="02070309020205020404" pitchFamily="49" charset="0"/>
              </a:rPr>
              <a:t>입력</a:t>
            </a:r>
            <a:r>
              <a:rPr lang="en-US" altLang="ko-KR" sz="1200">
                <a:latin typeface="Courier New" panose="02070309020205020404" pitchFamily="49" charset="0"/>
              </a:rPr>
              <a:t>: </a:t>
            </a:r>
            <a:r>
              <a:rPr lang="ko-KR" altLang="en-US" sz="1200">
                <a:latin typeface="Courier New" panose="02070309020205020404" pitchFamily="49" charset="0"/>
              </a:rPr>
              <a:t>그래프의 인접행렬식 표현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set_of_edges&amp; </a:t>
            </a:r>
            <a:r>
              <a:rPr lang="en-US" altLang="ko-KR" sz="1200">
                <a:latin typeface="Courier New" panose="02070309020205020404" pitchFamily="49" charset="0"/>
              </a:rPr>
              <a:t>F) {	// </a:t>
            </a:r>
            <a:r>
              <a:rPr lang="ko-KR" altLang="en-US" sz="1200">
                <a:latin typeface="Courier New" panose="02070309020205020404" pitchFamily="49" charset="0"/>
              </a:rPr>
              <a:t>출력</a:t>
            </a:r>
            <a:r>
              <a:rPr lang="en-US" altLang="ko-KR" sz="1200">
                <a:latin typeface="Courier New" panose="02070309020205020404" pitchFamily="49" charset="0"/>
              </a:rPr>
              <a:t>: </a:t>
            </a:r>
            <a:r>
              <a:rPr lang="ko-KR" altLang="en-US" sz="1200">
                <a:latin typeface="Courier New" panose="02070309020205020404" pitchFamily="49" charset="0"/>
              </a:rPr>
              <a:t>그래프의 </a:t>
            </a:r>
            <a:r>
              <a:rPr lang="en-US" altLang="ko-KR" sz="1200">
                <a:latin typeface="Courier New" panose="02070309020205020404" pitchFamily="49" charset="0"/>
              </a:rPr>
              <a:t>MST</a:t>
            </a:r>
            <a:r>
              <a:rPr lang="ko-KR" altLang="en-US" sz="1200">
                <a:latin typeface="Courier New" panose="02070309020205020404" pitchFamily="49" charset="0"/>
              </a:rPr>
              <a:t>에 속한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i, vnear; 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min;   </a:t>
            </a:r>
            <a:r>
              <a:rPr lang="en-US" altLang="ko-KR" sz="1200" b="1">
                <a:latin typeface="Courier New" panose="02070309020205020404" pitchFamily="49" charset="0"/>
              </a:rPr>
              <a:t>edge</a:t>
            </a:r>
            <a:r>
              <a:rPr lang="en-US" altLang="ko-KR" sz="1200">
                <a:latin typeface="Courier New" panose="02070309020205020404" pitchFamily="49" charset="0"/>
              </a:rPr>
              <a:t> e;  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nearest[2..n];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distance[2..n];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F = </a:t>
            </a:r>
            <a:r>
              <a:rPr lang="el-GR" altLang="ko-KR" sz="1200">
                <a:latin typeface="Courier New" panose="02070309020205020404" pitchFamily="49" charset="0"/>
              </a:rPr>
              <a:t>ϕ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(i=2; i &lt;= n; i++) {	// </a:t>
            </a:r>
            <a:r>
              <a:rPr lang="ko-KR" altLang="en-US" sz="1200">
                <a:latin typeface="Courier New" panose="02070309020205020404" pitchFamily="49" charset="0"/>
              </a:rPr>
              <a:t>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nearest[i] = 1;	// vi</a:t>
            </a:r>
            <a:r>
              <a:rPr lang="ko-KR" altLang="en-US" sz="1200">
                <a:latin typeface="Courier New" panose="02070309020205020404" pitchFamily="49" charset="0"/>
              </a:rPr>
              <a:t>에서 가장 가까운 정점을 </a:t>
            </a:r>
            <a:r>
              <a:rPr lang="en-US" altLang="ko-KR" sz="1200">
                <a:latin typeface="Courier New" panose="02070309020205020404" pitchFamily="49" charset="0"/>
              </a:rPr>
              <a:t>v1</a:t>
            </a:r>
            <a:r>
              <a:rPr lang="ko-KR" altLang="en-US" sz="1200">
                <a:latin typeface="Courier New" panose="02070309020205020404" pitchFamily="49" charset="0"/>
              </a:rPr>
              <a:t>으로 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distance[i] = W[1][i];	// vi</a:t>
            </a:r>
            <a:r>
              <a:rPr lang="ko-KR" altLang="en-US" sz="1200">
                <a:latin typeface="Courier New" panose="02070309020205020404" pitchFamily="49" charset="0"/>
              </a:rPr>
              <a:t>과 </a:t>
            </a:r>
            <a:r>
              <a:rPr lang="en-US" altLang="ko-KR" sz="1200">
                <a:latin typeface="Courier New" panose="02070309020205020404" pitchFamily="49" charset="0"/>
              </a:rPr>
              <a:t>v1</a:t>
            </a:r>
            <a:r>
              <a:rPr lang="ko-KR" altLang="en-US" sz="1200">
                <a:latin typeface="Courier New" panose="02070309020205020404" pitchFamily="49" charset="0"/>
              </a:rPr>
              <a:t>을 잇는 이음선의 가중치로 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repeat</a:t>
            </a:r>
            <a:r>
              <a:rPr lang="en-US" altLang="ko-KR" sz="1200">
                <a:latin typeface="Courier New" panose="02070309020205020404" pitchFamily="49" charset="0"/>
              </a:rPr>
              <a:t>(n-1 times) {		// n-1</a:t>
            </a:r>
            <a:r>
              <a:rPr lang="ko-KR" altLang="en-US" sz="1200">
                <a:latin typeface="Courier New" panose="02070309020205020404" pitchFamily="49" charset="0"/>
              </a:rPr>
              <a:t>개의 정점을 </a:t>
            </a:r>
            <a:r>
              <a:rPr lang="en-US" altLang="ko-KR" sz="1200">
                <a:latin typeface="Courier New" panose="02070309020205020404" pitchFamily="49" charset="0"/>
              </a:rPr>
              <a:t>Y</a:t>
            </a:r>
            <a:r>
              <a:rPr lang="ko-KR" altLang="en-US" sz="1200">
                <a:latin typeface="Courier New" panose="02070309020205020404" pitchFamily="49" charset="0"/>
              </a:rPr>
              <a:t>에 추가한다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</a:t>
            </a:r>
            <a:r>
              <a:rPr lang="en-US" altLang="ko-KR" sz="1200">
                <a:latin typeface="Courier New" panose="02070309020205020404" pitchFamily="49" charset="0"/>
              </a:rPr>
              <a:t>min = “infinite”;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(i=2; i &lt;= n; i++)		// </a:t>
            </a:r>
            <a:r>
              <a:rPr lang="ko-KR" altLang="en-US" sz="1200">
                <a:latin typeface="Courier New" panose="02070309020205020404" pitchFamily="49" charset="0"/>
              </a:rPr>
              <a:t>각 정점에 대해서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</a:t>
            </a:r>
            <a:r>
              <a:rPr lang="en-US" altLang="ko-KR" sz="1200" b="1">
                <a:latin typeface="Courier New" panose="02070309020205020404" pitchFamily="49" charset="0"/>
              </a:rPr>
              <a:t>if</a:t>
            </a:r>
            <a:r>
              <a:rPr lang="en-US" altLang="ko-KR" sz="1200">
                <a:latin typeface="Courier New" panose="02070309020205020404" pitchFamily="49" charset="0"/>
              </a:rPr>
              <a:t> (0 &lt;= distance[i] &lt; min) {	// distance[i]</a:t>
            </a:r>
            <a:r>
              <a:rPr lang="ko-KR" altLang="en-US" sz="1200">
                <a:latin typeface="Courier New" panose="02070309020205020404" pitchFamily="49" charset="0"/>
              </a:rPr>
              <a:t>를 검사하여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    </a:t>
            </a:r>
            <a:r>
              <a:rPr lang="en-US" altLang="ko-KR" sz="1200">
                <a:latin typeface="Courier New" panose="02070309020205020404" pitchFamily="49" charset="0"/>
              </a:rPr>
              <a:t>min = distance[i];		// </a:t>
            </a:r>
            <a:r>
              <a:rPr lang="ko-KR" altLang="en-US" sz="1200">
                <a:latin typeface="Courier New" panose="02070309020205020404" pitchFamily="49" charset="0"/>
              </a:rPr>
              <a:t>가장 가까이 있는 </a:t>
            </a:r>
            <a:r>
              <a:rPr lang="en-US" altLang="ko-KR" sz="1200">
                <a:latin typeface="Courier New" panose="02070309020205020404" pitchFamily="49" charset="0"/>
              </a:rPr>
              <a:t>vnear</a:t>
            </a:r>
            <a:r>
              <a:rPr lang="ko-KR" altLang="en-US" sz="1200">
                <a:latin typeface="Courier New" panose="02070309020205020404" pitchFamily="49" charset="0"/>
              </a:rPr>
              <a:t>을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    </a:t>
            </a:r>
            <a:r>
              <a:rPr lang="en-US" altLang="ko-KR" sz="1200">
                <a:latin typeface="Courier New" panose="02070309020205020404" pitchFamily="49" charset="0"/>
              </a:rPr>
              <a:t>vnear = i;			// </a:t>
            </a:r>
            <a:r>
              <a:rPr lang="ko-KR" altLang="en-US" sz="1200">
                <a:latin typeface="Courier New" panose="02070309020205020404" pitchFamily="49" charset="0"/>
              </a:rPr>
              <a:t>찾는다</a:t>
            </a:r>
            <a:r>
              <a:rPr lang="en-US" altLang="ko-KR" sz="120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e = vnear</a:t>
            </a:r>
            <a:r>
              <a:rPr lang="ko-KR" altLang="en-US" sz="1200">
                <a:latin typeface="Courier New" panose="02070309020205020404" pitchFamily="49" charset="0"/>
              </a:rPr>
              <a:t>와 </a:t>
            </a:r>
            <a:r>
              <a:rPr lang="en-US" altLang="ko-KR" sz="1200">
                <a:latin typeface="Courier New" panose="02070309020205020404" pitchFamily="49" charset="0"/>
              </a:rPr>
              <a:t>nearest[vnear]</a:t>
            </a:r>
            <a:r>
              <a:rPr lang="ko-KR" altLang="en-US" sz="1200">
                <a:latin typeface="Courier New" panose="02070309020205020404" pitchFamily="49" charset="0"/>
              </a:rPr>
              <a:t>를 잇는 이음선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e</a:t>
            </a:r>
            <a:r>
              <a:rPr lang="ko-KR" altLang="en-US" sz="1200">
                <a:latin typeface="Courier New" panose="02070309020205020404" pitchFamily="49" charset="0"/>
              </a:rPr>
              <a:t>를 </a:t>
            </a:r>
            <a:r>
              <a:rPr lang="en-US" altLang="ko-KR" sz="1200">
                <a:latin typeface="Courier New" panose="02070309020205020404" pitchFamily="49" charset="0"/>
              </a:rPr>
              <a:t>F</a:t>
            </a:r>
            <a:r>
              <a:rPr lang="ko-KR" altLang="en-US" sz="1200">
                <a:latin typeface="Courier New" panose="02070309020205020404" pitchFamily="49" charset="0"/>
              </a:rPr>
              <a:t>에 추가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distance[vnear] = -1;		// </a:t>
            </a:r>
            <a:r>
              <a:rPr lang="ko-KR" altLang="en-US" sz="1200">
                <a:latin typeface="Courier New" panose="02070309020205020404" pitchFamily="49" charset="0"/>
              </a:rPr>
              <a:t>찾은 노드를 </a:t>
            </a:r>
            <a:r>
              <a:rPr lang="en-US" altLang="ko-KR" sz="1200">
                <a:latin typeface="Courier New" panose="02070309020205020404" pitchFamily="49" charset="0"/>
              </a:rPr>
              <a:t>Y</a:t>
            </a:r>
            <a:r>
              <a:rPr lang="ko-KR" altLang="en-US" sz="1200">
                <a:latin typeface="Courier New" panose="02070309020205020404" pitchFamily="49" charset="0"/>
              </a:rPr>
              <a:t>에 추가한다</a:t>
            </a:r>
            <a:r>
              <a:rPr lang="en-US" altLang="ko-KR" sz="120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(i=2;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  </a:t>
            </a:r>
            <a:r>
              <a:rPr lang="en-US" altLang="ko-KR" sz="1200" b="1">
                <a:latin typeface="Courier New" panose="02070309020205020404" pitchFamily="49" charset="0"/>
              </a:rPr>
              <a:t>if</a:t>
            </a:r>
            <a:r>
              <a:rPr lang="en-US" altLang="ko-KR" sz="1200">
                <a:latin typeface="Courier New" panose="02070309020205020404" pitchFamily="49" charset="0"/>
              </a:rPr>
              <a:t> (W[i][vnear] &lt; distance[i]) {	// Y</a:t>
            </a:r>
            <a:r>
              <a:rPr lang="ko-KR" altLang="en-US" sz="1200">
                <a:latin typeface="Courier New" panose="02070309020205020404" pitchFamily="49" charset="0"/>
              </a:rPr>
              <a:t>에 없는 각 노드에 대해서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  </a:t>
            </a:r>
            <a:r>
              <a:rPr lang="en-US" altLang="ko-KR" sz="1200">
                <a:latin typeface="Courier New" panose="02070309020205020404" pitchFamily="49" charset="0"/>
              </a:rPr>
              <a:t>distance[i] = W[i][vnear];	// distance[i]</a:t>
            </a:r>
            <a:r>
              <a:rPr lang="ko-KR" altLang="en-US" sz="1200">
                <a:latin typeface="Courier New" panose="02070309020205020404" pitchFamily="49" charset="0"/>
              </a:rPr>
              <a:t>를 갱신한다</a:t>
            </a:r>
            <a:r>
              <a:rPr lang="en-US" altLang="ko-KR" sz="120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      nearest[i]=vnear;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06433C-1FE4-405C-8205-A60C80171DA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7412" name="직사각형 5"/>
          <p:cNvSpPr>
            <a:spLocks noChangeArrowheads="1"/>
          </p:cNvSpPr>
          <p:nvPr/>
        </p:nvSpPr>
        <p:spPr bwMode="auto">
          <a:xfrm>
            <a:off x="285750" y="214313"/>
            <a:ext cx="8572500" cy="600075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ED84B-7091-436B-BEFD-010FB2870D3F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330" y="908720"/>
            <a:ext cx="3025775" cy="1816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 = 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  1,  3,inf, inf],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[1,  0,  3,6,   inf],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  3,  0,4,   2],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[inf,6,  4,0,   5],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[inf,inf,2,5,   0]]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91880" y="908720"/>
            <a:ext cx="5508625" cy="4185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nearest[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distance[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prim’s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알고리즘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r="56120" b="53951"/>
          <a:stretch>
            <a:fillRect/>
          </a:stretch>
        </p:blipFill>
        <p:spPr bwMode="auto">
          <a:xfrm>
            <a:off x="539750" y="3141663"/>
            <a:ext cx="24653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1158" y="91767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Prim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6FAB7-676E-4A59-B4C7-79D0B987D63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6076" y="1397675"/>
            <a:ext cx="6543675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0    1    3 1000 1000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1    0    3    6 1000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3    3    0    4    2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1000    6    4    0    5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1000 1000    2    5    0 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{(4, 2), (2, 0), (1, 0), (3, 2)}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Prim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/>
              <a:t>Kruskal</a:t>
            </a:r>
            <a:r>
              <a:rPr lang="ko-KR" altLang="en-US"/>
              <a:t>의 알고리즘</a:t>
            </a:r>
            <a:r>
              <a:rPr lang="en-US" altLang="ko-KR"/>
              <a:t>(1956)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76313"/>
            <a:ext cx="8839200" cy="5548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	1. </a:t>
            </a:r>
            <a:r>
              <a:rPr lang="en-US" altLang="ko-KR" sz="1800" i="1" dirty="0"/>
              <a:t>F</a:t>
            </a:r>
            <a:r>
              <a:rPr lang="en-US" altLang="ko-KR" sz="1800" dirty="0"/>
              <a:t> := </a:t>
            </a:r>
            <a:r>
              <a:rPr lang="el-GR" altLang="ko-KR" sz="1800" dirty="0"/>
              <a:t>ϕ</a:t>
            </a:r>
            <a:r>
              <a:rPr lang="en-US" altLang="ko-KR" sz="1800" dirty="0"/>
              <a:t>;</a:t>
            </a:r>
          </a:p>
          <a:p>
            <a:pPr marL="627063" indent="-268288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2. </a:t>
            </a:r>
            <a:r>
              <a:rPr lang="ko-KR" altLang="en-US" sz="1800" dirty="0" err="1"/>
              <a:t>서로소</a:t>
            </a:r>
            <a:r>
              <a:rPr lang="en-US" altLang="ko-KR" sz="1800" dirty="0"/>
              <a:t>(</a:t>
            </a:r>
            <a:r>
              <a:rPr lang="ko-KR" altLang="en-US" sz="1800" dirty="0"/>
              <a:t>素</a:t>
            </a:r>
            <a:r>
              <a:rPr lang="en-US" altLang="ko-KR" sz="1800" dirty="0"/>
              <a:t>, disjoint)</a:t>
            </a:r>
            <a:r>
              <a:rPr lang="ko-KR" altLang="en-US" sz="1800" dirty="0"/>
              <a:t>가 되는 </a:t>
            </a:r>
            <a:r>
              <a:rPr lang="en-US" altLang="ko-KR" sz="1800" i="1" dirty="0"/>
              <a:t>V</a:t>
            </a:r>
            <a:r>
              <a:rPr lang="en-US" altLang="ko-KR" sz="1800" dirty="0"/>
              <a:t> </a:t>
            </a:r>
            <a:r>
              <a:rPr lang="ko-KR" altLang="en-US" sz="1800" dirty="0"/>
              <a:t>의 부분집합 들을 만드는데</a:t>
            </a:r>
            <a:r>
              <a:rPr lang="en-US" altLang="ko-KR" sz="1800" dirty="0"/>
              <a:t>, </a:t>
            </a:r>
            <a:r>
              <a:rPr lang="ko-KR" altLang="en-US" sz="1800" dirty="0"/>
              <a:t>각 부분집합 마다 하나의 정점만 가짐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/>
              <a:t>	</a:t>
            </a:r>
            <a:r>
              <a:rPr lang="en-US" altLang="ko-KR" sz="1800" dirty="0"/>
              <a:t>3. </a:t>
            </a:r>
            <a:r>
              <a:rPr lang="en-US" altLang="ko-KR" sz="1800" i="1" dirty="0"/>
              <a:t>E</a:t>
            </a:r>
            <a:r>
              <a:rPr lang="ko-KR" altLang="en-US" sz="1800" dirty="0"/>
              <a:t>안에 있는 </a:t>
            </a:r>
            <a:r>
              <a:rPr lang="ko-KR" altLang="en-US" sz="1800" dirty="0" err="1"/>
              <a:t>이음선을</a:t>
            </a:r>
            <a:r>
              <a:rPr lang="ko-KR" altLang="en-US" sz="1800" dirty="0"/>
              <a:t> 가중치의 </a:t>
            </a:r>
            <a:r>
              <a:rPr lang="ko-KR" altLang="en-US" sz="1800" dirty="0" err="1"/>
              <a:t>비내림차순으로</a:t>
            </a:r>
            <a:r>
              <a:rPr lang="ko-KR" altLang="en-US" sz="1800" dirty="0"/>
              <a:t> 정렬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/>
              <a:t>	</a:t>
            </a:r>
            <a:r>
              <a:rPr lang="en-US" altLang="ko-KR" sz="1800" dirty="0"/>
              <a:t>4. while(</a:t>
            </a:r>
            <a:r>
              <a:rPr lang="ko-KR" altLang="en-US" sz="1800" dirty="0"/>
              <a:t>답을</a:t>
            </a:r>
            <a:r>
              <a:rPr lang="en-US" altLang="ko-KR" sz="1800" dirty="0"/>
              <a:t> </a:t>
            </a:r>
            <a:r>
              <a:rPr lang="ko-KR" altLang="en-US" sz="1800" dirty="0"/>
              <a:t>구하지 못했음</a:t>
            </a:r>
            <a:r>
              <a:rPr lang="en-US" altLang="ko-KR" sz="1800" dirty="0"/>
              <a:t>){</a:t>
            </a:r>
            <a:endParaRPr lang="ko-KR" altLang="en-US" sz="1800" dirty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/>
              <a:t>		</a:t>
            </a:r>
            <a:r>
              <a:rPr lang="en-US" altLang="ko-KR" sz="1800" dirty="0"/>
              <a:t>(a) </a:t>
            </a:r>
            <a:r>
              <a:rPr lang="ko-KR" altLang="en-US" sz="1800" b="1" dirty="0"/>
              <a:t>선정 절차</a:t>
            </a:r>
            <a:r>
              <a:rPr lang="en-US" altLang="ko-KR" sz="1800" dirty="0"/>
              <a:t>: </a:t>
            </a:r>
            <a:r>
              <a:rPr lang="ko-KR" altLang="en-US" sz="1800" dirty="0"/>
              <a:t>최소가중치를 갖고 있는 다음 </a:t>
            </a:r>
            <a:r>
              <a:rPr lang="ko-KR" altLang="en-US" sz="1800" dirty="0" err="1"/>
              <a:t>이음선을</a:t>
            </a:r>
            <a:r>
              <a:rPr lang="ko-KR" altLang="en-US" sz="1800" dirty="0"/>
              <a:t> 선정</a:t>
            </a:r>
            <a:endParaRPr lang="en-US" altLang="ko-KR" sz="1800" dirty="0"/>
          </a:p>
          <a:p>
            <a:pPr marL="1255713" indent="-358775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(b) </a:t>
            </a:r>
            <a:r>
              <a:rPr lang="ko-KR" altLang="en-US" sz="1800" b="1" dirty="0"/>
              <a:t>적정성 점검</a:t>
            </a:r>
            <a:r>
              <a:rPr lang="en-US" altLang="ko-KR" sz="1800" dirty="0"/>
              <a:t>: </a:t>
            </a:r>
            <a:r>
              <a:rPr lang="ko-KR" altLang="en-US" sz="1800" dirty="0"/>
              <a:t>만약 선정된 </a:t>
            </a:r>
            <a:r>
              <a:rPr lang="ko-KR" altLang="en-US" sz="1800" dirty="0" err="1"/>
              <a:t>이음선이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두개의</a:t>
            </a:r>
            <a:r>
              <a:rPr lang="ko-KR" altLang="en-US" sz="1800" dirty="0"/>
              <a:t> 서로소인 정점을 잇는다면</a:t>
            </a:r>
            <a:r>
              <a:rPr lang="en-US" altLang="ko-KR" sz="1800" dirty="0"/>
              <a:t>, </a:t>
            </a:r>
            <a:r>
              <a:rPr lang="ko-KR" altLang="en-US" sz="1800" dirty="0"/>
              <a:t>먼저 그 부분집합을 하나의 집합으로 합하고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다음에 그 </a:t>
            </a:r>
            <a:r>
              <a:rPr lang="ko-KR" altLang="en-US" sz="1800" dirty="0" err="1"/>
              <a:t>이음선을</a:t>
            </a:r>
            <a:r>
              <a:rPr lang="ko-KR" altLang="en-US" sz="1800" dirty="0"/>
              <a:t> </a:t>
            </a:r>
            <a:r>
              <a:rPr lang="en-US" altLang="ko-KR" sz="1800" i="1" dirty="0"/>
              <a:t>F</a:t>
            </a:r>
            <a:r>
              <a:rPr lang="ko-KR" altLang="en-US" sz="1800" dirty="0"/>
              <a:t>에 추가한다</a:t>
            </a:r>
            <a:r>
              <a:rPr lang="en-US" altLang="ko-KR" sz="1800" dirty="0"/>
              <a:t>.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		(d) </a:t>
            </a:r>
            <a:r>
              <a:rPr lang="ko-KR" altLang="en-US" sz="1800" b="1" dirty="0"/>
              <a:t>해답 점검</a:t>
            </a:r>
            <a:r>
              <a:rPr lang="en-US" altLang="ko-KR" sz="1800" dirty="0"/>
              <a:t>: </a:t>
            </a:r>
            <a:r>
              <a:rPr lang="ko-KR" altLang="en-US" sz="1800" dirty="0"/>
              <a:t>만약 모든 부분집합이 하나의 집합으로 합하여 지면</a:t>
            </a:r>
            <a:r>
              <a:rPr lang="en-US" altLang="ko-KR" sz="1800" dirty="0"/>
              <a:t>, 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                                   </a:t>
            </a:r>
            <a:r>
              <a:rPr lang="ko-KR" altLang="en-US" sz="1800" dirty="0"/>
              <a:t>그 때 </a:t>
            </a:r>
            <a:r>
              <a:rPr lang="en-US" altLang="ko-KR" sz="1800" i="1" dirty="0"/>
              <a:t>T</a:t>
            </a:r>
            <a:r>
              <a:rPr lang="en-US" altLang="ko-KR" sz="1800" dirty="0"/>
              <a:t> = (</a:t>
            </a:r>
            <a:r>
              <a:rPr lang="en-US" altLang="ko-KR" sz="1800" i="1" dirty="0"/>
              <a:t>V</a:t>
            </a:r>
            <a:r>
              <a:rPr lang="en-US" altLang="ko-KR" sz="1800" dirty="0"/>
              <a:t>,</a:t>
            </a:r>
            <a:r>
              <a:rPr lang="en-US" altLang="ko-KR" sz="1800" i="1" dirty="0"/>
              <a:t>F</a:t>
            </a:r>
            <a:r>
              <a:rPr lang="en-US" altLang="ko-KR" sz="1800" dirty="0"/>
              <a:t>)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최소비용신장트리</a:t>
            </a:r>
            <a:r>
              <a:rPr lang="en-US" altLang="ko-KR" sz="1800" dirty="0"/>
              <a:t>.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          }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FEABF3-78FD-4C25-A74F-331305BBCC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6"/>
          <a:stretch>
            <a:fillRect/>
          </a:stretch>
        </p:blipFill>
        <p:spPr bwMode="auto">
          <a:xfrm>
            <a:off x="611188" y="2246313"/>
            <a:ext cx="561657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7F976-FFEA-4612-B29F-768191C4D4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21508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4" b="68269"/>
          <a:stretch>
            <a:fillRect/>
          </a:stretch>
        </p:blipFill>
        <p:spPr bwMode="auto">
          <a:xfrm>
            <a:off x="611188" y="325438"/>
            <a:ext cx="1728787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8" b="68269"/>
          <a:stretch>
            <a:fillRect/>
          </a:stretch>
        </p:blipFill>
        <p:spPr bwMode="auto">
          <a:xfrm>
            <a:off x="5011738" y="225425"/>
            <a:ext cx="16843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5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r="34898" b="83536"/>
          <a:stretch>
            <a:fillRect/>
          </a:stretch>
        </p:blipFill>
        <p:spPr bwMode="auto">
          <a:xfrm>
            <a:off x="2484438" y="188913"/>
            <a:ext cx="15827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그림 6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t="19992" r="34898" b="68269"/>
          <a:stretch>
            <a:fillRect/>
          </a:stretch>
        </p:blipFill>
        <p:spPr bwMode="auto">
          <a:xfrm>
            <a:off x="2511425" y="1450975"/>
            <a:ext cx="15827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3036888" y="1104900"/>
            <a:ext cx="687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rgbClr val="3E020C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(v2, v3) 3</a:t>
            </a:r>
            <a:endParaRPr lang="ko-KR" altLang="en-US" sz="1000">
              <a:solidFill>
                <a:srgbClr val="3E020C"/>
              </a:solidFill>
              <a:latin typeface="굴림" panose="020B0600000101010101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rgbClr val="3E020C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(v3, v4) 4</a:t>
            </a:r>
            <a:endParaRPr lang="ko-KR" altLang="en-US" sz="1000">
              <a:solidFill>
                <a:srgbClr val="3E020C"/>
              </a:solidFill>
              <a:latin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525" y="5589588"/>
            <a:ext cx="2168525" cy="33813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</a:rPr>
              <a:t>(2,3) 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</a:rPr>
              <a:t>은 사이클을 </a:t>
            </a:r>
            <a:r>
              <a:rPr lang="ko-KR" altLang="en-US" sz="1600" dirty="0" err="1">
                <a:solidFill>
                  <a:srgbClr val="3E020C"/>
                </a:solidFill>
                <a:latin typeface="Times New Roman" pitchFamily="18" charset="0"/>
              </a:rPr>
              <a:t>만듬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FADEB2-8BE0-4208-8C8F-0AC2533EBF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2531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2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3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4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5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6" name="타원 7"/>
          <p:cNvSpPr>
            <a:spLocks noChangeArrowheads="1"/>
          </p:cNvSpPr>
          <p:nvPr/>
        </p:nvSpPr>
        <p:spPr bwMode="auto">
          <a:xfrm>
            <a:off x="6932613" y="3049588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22537" name="직선 연결선 9"/>
          <p:cNvCxnSpPr>
            <a:cxnSpLocks noChangeShapeType="1"/>
            <a:stCxn id="22532" idx="3"/>
            <a:endCxn id="22531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직선 연결선 11"/>
          <p:cNvCxnSpPr>
            <a:cxnSpLocks noChangeShapeType="1"/>
            <a:stCxn id="22531" idx="5"/>
            <a:endCxn id="22533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직선 연결선 13"/>
          <p:cNvCxnSpPr>
            <a:cxnSpLocks noChangeShapeType="1"/>
            <a:stCxn id="22533" idx="0"/>
            <a:endCxn id="22532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직선 연결선 15"/>
          <p:cNvCxnSpPr>
            <a:cxnSpLocks noChangeShapeType="1"/>
            <a:stCxn id="22532" idx="6"/>
            <a:endCxn id="22534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직선 연결선 17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직선 연결선 19"/>
          <p:cNvCxnSpPr>
            <a:cxnSpLocks noChangeShapeType="1"/>
            <a:stCxn id="22533" idx="6"/>
            <a:endCxn id="22535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직선 연결선 21"/>
          <p:cNvCxnSpPr>
            <a:cxnSpLocks noChangeShapeType="1"/>
            <a:stCxn id="22535" idx="7"/>
            <a:endCxn id="22536" idx="3"/>
          </p:cNvCxnSpPr>
          <p:nvPr/>
        </p:nvCxnSpPr>
        <p:spPr bwMode="auto">
          <a:xfrm flipV="1">
            <a:off x="5651500" y="3357563"/>
            <a:ext cx="133350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연결선 23"/>
          <p:cNvCxnSpPr>
            <a:cxnSpLocks noChangeShapeType="1"/>
            <a:stCxn id="22536" idx="1"/>
            <a:endCxn id="22534" idx="6"/>
          </p:cNvCxnSpPr>
          <p:nvPr/>
        </p:nvCxnSpPr>
        <p:spPr bwMode="auto">
          <a:xfrm flipH="1" flipV="1">
            <a:off x="5708650" y="2111375"/>
            <a:ext cx="1276350" cy="99060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직선 연결선 25"/>
          <p:cNvCxnSpPr>
            <a:cxnSpLocks noChangeShapeType="1"/>
            <a:stCxn id="22532" idx="5"/>
            <a:endCxn id="22535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직선 연결선 27"/>
          <p:cNvCxnSpPr>
            <a:cxnSpLocks noChangeShapeType="1"/>
            <a:stCxn id="22534" idx="3"/>
            <a:endCxn id="22533" idx="7"/>
          </p:cNvCxnSpPr>
          <p:nvPr/>
        </p:nvCxnSpPr>
        <p:spPr bwMode="auto">
          <a:xfrm flipH="1">
            <a:off x="3759200" y="2238375"/>
            <a:ext cx="1641475" cy="18002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33675" y="37766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7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9625" y="29368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513" y="22304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30950" y="35861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88392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kruskal(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m,	   // </a:t>
            </a:r>
            <a:r>
              <a:rPr lang="ko-KR" altLang="en-US" sz="1600">
                <a:latin typeface="Courier New" panose="02070309020205020404" pitchFamily="49" charset="0"/>
              </a:rPr>
              <a:t>입력</a:t>
            </a:r>
            <a:r>
              <a:rPr lang="en-US" altLang="ko-KR" sz="1600">
                <a:latin typeface="Courier New" panose="02070309020205020404" pitchFamily="49" charset="0"/>
              </a:rPr>
              <a:t>: </a:t>
            </a:r>
            <a:r>
              <a:rPr lang="ko-KR" altLang="en-US" sz="1600">
                <a:latin typeface="Courier New" panose="02070309020205020404" pitchFamily="49" charset="0"/>
              </a:rPr>
              <a:t>정점의 수 </a:t>
            </a:r>
            <a:r>
              <a:rPr lang="en-US" altLang="ko-KR" sz="1600">
                <a:latin typeface="Courier New" panose="02070309020205020404" pitchFamily="49" charset="0"/>
              </a:rPr>
              <a:t>n, </a:t>
            </a:r>
            <a:r>
              <a:rPr lang="ko-KR" altLang="en-US" sz="1600">
                <a:latin typeface="Courier New" panose="02070309020205020404" pitchFamily="49" charset="0"/>
              </a:rPr>
              <a:t>에지의 수 </a:t>
            </a:r>
            <a:r>
              <a:rPr lang="en-US" altLang="ko-KR" sz="1600">
                <a:latin typeface="Courier New" panose="02070309020205020404" pitchFamily="49" charset="0"/>
              </a:rPr>
              <a:t>m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       </a:t>
            </a:r>
            <a:r>
              <a:rPr lang="en-US" altLang="ko-KR" sz="1600" b="1">
                <a:latin typeface="Courier New" panose="02070309020205020404" pitchFamily="49" charset="0"/>
              </a:rPr>
              <a:t>set_of_edges</a:t>
            </a:r>
            <a:r>
              <a:rPr lang="en-US" altLang="ko-KR" sz="1600">
                <a:latin typeface="Courier New" panose="02070309020205020404" pitchFamily="49" charset="0"/>
              </a:rPr>
              <a:t> E,  // </a:t>
            </a:r>
            <a:r>
              <a:rPr lang="ko-KR" altLang="en-US" sz="1600">
                <a:latin typeface="Courier New" panose="02070309020205020404" pitchFamily="49" charset="0"/>
              </a:rPr>
              <a:t>입력</a:t>
            </a:r>
            <a:r>
              <a:rPr lang="en-US" altLang="ko-KR" sz="1600">
                <a:latin typeface="Courier New" panose="02070309020205020404" pitchFamily="49" charset="0"/>
              </a:rPr>
              <a:t>: </a:t>
            </a:r>
            <a:r>
              <a:rPr lang="ko-KR" altLang="en-US" sz="1600">
                <a:latin typeface="Courier New" panose="02070309020205020404" pitchFamily="49" charset="0"/>
              </a:rPr>
              <a:t>가중치를 포함한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600">
                <a:latin typeface="Courier New" panose="02070309020205020404" pitchFamily="49" charset="0"/>
              </a:rPr>
              <a:t>		        </a:t>
            </a:r>
            <a:r>
              <a:rPr lang="en-US" altLang="ko-KR" sz="1600" b="1">
                <a:latin typeface="Courier New" panose="02070309020205020404" pitchFamily="49" charset="0"/>
              </a:rPr>
              <a:t>set_of_edges&amp; </a:t>
            </a:r>
            <a:r>
              <a:rPr lang="en-US" altLang="ko-KR" sz="1600">
                <a:latin typeface="Courier New" panose="02070309020205020404" pitchFamily="49" charset="0"/>
              </a:rPr>
              <a:t>F) {// </a:t>
            </a:r>
            <a:r>
              <a:rPr lang="ko-KR" altLang="en-US" sz="1600">
                <a:latin typeface="Courier New" panose="02070309020205020404" pitchFamily="49" charset="0"/>
              </a:rPr>
              <a:t>출력</a:t>
            </a:r>
            <a:r>
              <a:rPr lang="en-US" altLang="ko-KR" sz="1600">
                <a:latin typeface="Courier New" panose="02070309020205020404" pitchFamily="49" charset="0"/>
              </a:rPr>
              <a:t>: MST</a:t>
            </a:r>
            <a:r>
              <a:rPr lang="ko-KR" altLang="en-US" sz="1600">
                <a:latin typeface="Courier New" panose="02070309020205020404" pitchFamily="49" charset="0"/>
              </a:rPr>
              <a:t>를 이루는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set_pointer</a:t>
            </a:r>
            <a:r>
              <a:rPr lang="en-US" altLang="ko-KR" sz="1600">
                <a:latin typeface="Courier New" panose="02070309020205020404" pitchFamily="49" charset="0"/>
              </a:rPr>
              <a:t> p, q;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edge</a:t>
            </a:r>
            <a:r>
              <a:rPr lang="en-US" altLang="ko-KR" sz="1600">
                <a:latin typeface="Courier New" panose="02070309020205020404" pitchFamily="49" charset="0"/>
              </a:rPr>
              <a:t> 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E</a:t>
            </a:r>
            <a:r>
              <a:rPr lang="ko-KR" altLang="en-US" sz="1600">
                <a:latin typeface="Courier New" panose="02070309020205020404" pitchFamily="49" charset="0"/>
              </a:rPr>
              <a:t>에 속한 </a:t>
            </a:r>
            <a:r>
              <a:rPr lang="en-US" altLang="ko-KR" sz="1600">
                <a:latin typeface="Courier New" panose="02070309020205020404" pitchFamily="49" charset="0"/>
              </a:rPr>
              <a:t>m</a:t>
            </a:r>
            <a:r>
              <a:rPr lang="ko-KR" altLang="en-US" sz="1600">
                <a:latin typeface="Courier New" panose="02070309020205020404" pitchFamily="49" charset="0"/>
              </a:rPr>
              <a:t>개의 이음선을 가중치의 비내림차순으로 정렬</a:t>
            </a:r>
            <a:r>
              <a:rPr lang="en-US" altLang="ko-KR" sz="16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F = </a:t>
            </a:r>
            <a:r>
              <a:rPr lang="el-GR" altLang="ko-KR" sz="1600"/>
              <a:t>ϕ</a:t>
            </a:r>
            <a:r>
              <a:rPr lang="en-US" altLang="ko-KR" sz="16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initial(n);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while</a:t>
            </a:r>
            <a:r>
              <a:rPr lang="en-US" altLang="ko-KR" sz="1600">
                <a:latin typeface="Courier New" panose="02070309020205020404" pitchFamily="49" charset="0"/>
              </a:rPr>
              <a:t> (F</a:t>
            </a:r>
            <a:r>
              <a:rPr lang="ko-KR" altLang="en-US" sz="1600">
                <a:latin typeface="Courier New" panose="02070309020205020404" pitchFamily="49" charset="0"/>
              </a:rPr>
              <a:t>에 속한 이음선의 개수가 </a:t>
            </a:r>
            <a:r>
              <a:rPr lang="en-US" altLang="ko-KR" sz="1600">
                <a:latin typeface="Courier New" panose="02070309020205020404" pitchFamily="49" charset="0"/>
              </a:rPr>
              <a:t>n-1</a:t>
            </a:r>
            <a:r>
              <a:rPr lang="ko-KR" altLang="en-US" sz="1600">
                <a:latin typeface="Courier New" panose="02070309020205020404" pitchFamily="49" charset="0"/>
              </a:rPr>
              <a:t>보다 작다</a:t>
            </a:r>
            <a:r>
              <a:rPr lang="en-US" altLang="ko-KR" sz="160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e = </a:t>
            </a:r>
            <a:r>
              <a:rPr lang="ko-KR" altLang="en-US" sz="1600">
                <a:latin typeface="Courier New" panose="02070309020205020404" pitchFamily="49" charset="0"/>
              </a:rPr>
              <a:t>아직 점검하지 않은 최소의 가중치를 가진 이음선</a:t>
            </a:r>
            <a:r>
              <a:rPr lang="en-US" altLang="ko-KR" sz="16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(i, j) = e</a:t>
            </a:r>
            <a:r>
              <a:rPr lang="ko-KR" altLang="en-US" sz="1600">
                <a:latin typeface="Courier New" panose="02070309020205020404" pitchFamily="49" charset="0"/>
              </a:rPr>
              <a:t>를 이루는 양쪽 정점의 인덱스</a:t>
            </a:r>
            <a:r>
              <a:rPr lang="en-US" altLang="ko-KR" sz="16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 = find(i);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q = find(j);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if (!equal(p,q))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merge(p,q);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	 e</a:t>
            </a:r>
            <a:r>
              <a:rPr lang="ko-KR" altLang="en-US" sz="1600">
                <a:latin typeface="Courier New" panose="02070309020205020404" pitchFamily="49" charset="0"/>
              </a:rPr>
              <a:t>를 </a:t>
            </a:r>
            <a:r>
              <a:rPr lang="en-US" altLang="ko-KR" sz="1600">
                <a:latin typeface="Courier New" panose="02070309020205020404" pitchFamily="49" charset="0"/>
              </a:rPr>
              <a:t>F</a:t>
            </a:r>
            <a:r>
              <a:rPr lang="ko-KR" altLang="en-US" sz="1600">
                <a:latin typeface="Courier New" panose="02070309020205020404" pitchFamily="49" charset="0"/>
              </a:rPr>
              <a:t>에 추가</a:t>
            </a:r>
            <a:r>
              <a:rPr lang="en-US" altLang="ko-KR" sz="16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355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4863F9-D39C-4DF6-86CC-5EED650AF6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3556" name="직사각형 5"/>
          <p:cNvSpPr>
            <a:spLocks noChangeArrowheads="1"/>
          </p:cNvSpPr>
          <p:nvPr/>
        </p:nvSpPr>
        <p:spPr bwMode="auto">
          <a:xfrm>
            <a:off x="285750" y="285750"/>
            <a:ext cx="8358188" cy="5929313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98B55-499E-47A5-98FB-C933DB77422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1125" y="765175"/>
            <a:ext cx="6381750" cy="50475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make_singleton_set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parent[v] = v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rank[v] = 1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find(v):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parent[v] != v: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parent[v] = find(parent[v])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parent[v]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union(r1, r2):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r1 != r2: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rank[r1] &gt; rank[r2]: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parent[r2] = r1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rank[r1] += rank[r2]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parent[r1] = r2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rank[r1] == rank[r2]: rank[r2] += rank[r1]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44624"/>
            <a:ext cx="388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Kruskal Algorithm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Greedy Algorithm</a:t>
            </a:r>
            <a:endParaRPr lang="ko-KR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34340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u="sng" dirty="0"/>
              <a:t>탐욕적인 알고리즘</a:t>
            </a:r>
            <a:r>
              <a:rPr lang="en-US" altLang="ko-KR" u="sng" dirty="0"/>
              <a:t>(greedy algorithm)</a:t>
            </a:r>
            <a:r>
              <a:rPr lang="ko-KR" altLang="en-US" dirty="0"/>
              <a:t>은 결정을 해야 할 때마다 그 순간에 가장 좋다고 생각되는 것을 해답으로 선택함으로써 최종적인 해답에 도달한다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/>
              <a:t>그 순간의 선택은 그 당시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local</a:t>
            </a:r>
            <a:r>
              <a:rPr lang="en-US" altLang="ko-KR" dirty="0"/>
              <a:t>)</a:t>
            </a:r>
            <a:r>
              <a:rPr lang="ko-KR" altLang="en-US" dirty="0"/>
              <a:t>에는 최적이다</a:t>
            </a:r>
            <a:r>
              <a:rPr lang="en-US" altLang="ko-KR" dirty="0"/>
              <a:t>. </a:t>
            </a:r>
            <a:r>
              <a:rPr lang="ko-KR" altLang="en-US" dirty="0"/>
              <a:t>그러나 최적이라고 생각했던 해답들을 모아서 최종적인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altLang="ko-KR" dirty="0"/>
              <a:t>)</a:t>
            </a:r>
            <a:r>
              <a:rPr lang="ko-KR" altLang="en-US" dirty="0"/>
              <a:t>해답을 만들었다고 해서</a:t>
            </a:r>
            <a:r>
              <a:rPr lang="en-US" altLang="ko-KR" dirty="0"/>
              <a:t>, </a:t>
            </a:r>
            <a:r>
              <a:rPr lang="ko-KR" altLang="en-US" dirty="0"/>
              <a:t>그 해답이 궁극적으로 최적이라는 보장이 없다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/>
              <a:t>따라서 탐욕적인 알고리즘은 항상 최적의 해답을 주는지를 반드시 검증해야 한다</a:t>
            </a:r>
            <a:r>
              <a:rPr lang="en-US" altLang="ko-KR" dirty="0"/>
              <a:t>.</a:t>
            </a:r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2F3210-DEAF-43E1-A82B-13CDD84CE1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F93E28-DA19-41F5-87C8-9C0A18CC46E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58763"/>
            <a:ext cx="5617344" cy="56938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algorithm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'vertices': ['A', 'B', 'C', 'D', 'E'],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'edges': set([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(1, 'A', 'B'),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(3, 'A', 'C'),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(3, 'B', 'C'),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(6, 'B', 'D'),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(4, 'C', 'D'),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(2, 'C', 'E'),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(5, 'D', 'E'),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560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r="56120" b="53951"/>
          <a:stretch>
            <a:fillRect/>
          </a:stretch>
        </p:blipFill>
        <p:spPr bwMode="auto">
          <a:xfrm>
            <a:off x="6426200" y="1341438"/>
            <a:ext cx="2463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7800" y="1589088"/>
            <a:ext cx="35560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A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4513" y="1589088"/>
            <a:ext cx="384175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B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3775" y="3429000"/>
            <a:ext cx="384175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E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1925" y="2633663"/>
            <a:ext cx="384175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C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4513" y="2662238"/>
            <a:ext cx="384175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D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8AB19-7028-49DA-B5D0-0E3013305FF8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213" y="1682224"/>
            <a:ext cx="770413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'C', 'E'), (4, 'C', 'D'), (1, 'A', 'B'), (3, 'A', 'C')}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620688"/>
            <a:ext cx="2829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Kruskal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Algorithm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탐욕적인 알고리즘 설계 절차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839200" cy="4019550"/>
          </a:xfrm>
        </p:spPr>
        <p:txBody>
          <a:bodyPr/>
          <a:lstStyle/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AutoNum type="arabicPeriod"/>
              <a:defRPr/>
            </a:pPr>
            <a:r>
              <a:rPr lang="ko-KR" altLang="en-US" b="1" dirty="0"/>
              <a:t>선정과정</a:t>
            </a:r>
            <a:r>
              <a:rPr lang="en-US" altLang="ko-KR" b="1" dirty="0"/>
              <a:t>(selection procedure)</a:t>
            </a:r>
            <a:r>
              <a:rPr lang="en-US" altLang="ko-KR" dirty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         	</a:t>
            </a:r>
            <a:r>
              <a:rPr lang="ko-KR" altLang="en-US" dirty="0"/>
              <a:t>현재 상태에서 가장 좋으리라고 생각되는</a:t>
            </a:r>
            <a:r>
              <a:rPr lang="en-US" altLang="ko-KR" dirty="0"/>
              <a:t>(greedy) </a:t>
            </a:r>
            <a:r>
              <a:rPr lang="ko-KR" altLang="en-US" dirty="0"/>
              <a:t>해답을 찾아서 해답모음</a:t>
            </a:r>
            <a:r>
              <a:rPr lang="en-US" altLang="ko-KR" dirty="0"/>
              <a:t>(solution set)</a:t>
            </a:r>
            <a:r>
              <a:rPr lang="ko-KR" altLang="en-US" dirty="0"/>
              <a:t>에 포함시킨다</a:t>
            </a:r>
            <a:r>
              <a:rPr lang="en-US" altLang="ko-KR" dirty="0"/>
              <a:t>.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endParaRPr lang="en-US" altLang="ko-KR" dirty="0"/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ko-KR" altLang="en-US" b="1" dirty="0"/>
              <a:t>적정성점검</a:t>
            </a:r>
            <a:r>
              <a:rPr lang="en-US" altLang="ko-KR" b="1" dirty="0"/>
              <a:t>(feasibility check)</a:t>
            </a:r>
            <a:r>
              <a:rPr lang="en-US" altLang="ko-KR" dirty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새로 얻은 해답모음이 적절한지를 결정한다</a:t>
            </a:r>
            <a:r>
              <a:rPr lang="en-US" altLang="ko-KR" dirty="0"/>
              <a:t>.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endParaRPr lang="en-US" altLang="ko-KR" dirty="0"/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3"/>
              <a:defRPr/>
            </a:pPr>
            <a:r>
              <a:rPr lang="ko-KR" altLang="en-US" b="1" dirty="0"/>
              <a:t>해답점검</a:t>
            </a:r>
            <a:r>
              <a:rPr lang="en-US" altLang="ko-KR" b="1" dirty="0"/>
              <a:t>(solution check)</a:t>
            </a:r>
            <a:r>
              <a:rPr lang="en-US" altLang="ko-KR" dirty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dirty="0"/>
              <a:t>새로 얻은 해답모음이 최적의 해인지를 결정한다</a:t>
            </a:r>
            <a:r>
              <a:rPr lang="en-US" altLang="ko-KR" dirty="0"/>
              <a:t>.</a:t>
            </a:r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C97784-66D6-4F3E-A699-9A9EEFA6C20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9638"/>
          </a:xfrm>
        </p:spPr>
        <p:txBody>
          <a:bodyPr/>
          <a:lstStyle/>
          <a:p>
            <a:pPr eaLnBrk="1" hangingPunct="1"/>
            <a:r>
              <a:rPr lang="ko-KR" altLang="en-US"/>
              <a:t>정의</a:t>
            </a:r>
            <a:r>
              <a:rPr lang="en-US" altLang="ko-KR"/>
              <a:t>: </a:t>
            </a:r>
            <a:r>
              <a:rPr lang="ko-KR" altLang="en-US"/>
              <a:t>신장트리</a:t>
            </a:r>
            <a:r>
              <a:rPr lang="en-US" altLang="ko-KR"/>
              <a:t>(spanning tree)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7848600" cy="224313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/>
              <a:t>연결된</a:t>
            </a:r>
            <a:r>
              <a:rPr lang="en-US" altLang="ko-KR"/>
              <a:t>, </a:t>
            </a:r>
            <a:r>
              <a:rPr lang="ko-KR" altLang="en-US"/>
              <a:t>비방향성 그래프 </a:t>
            </a:r>
            <a:r>
              <a:rPr lang="en-US" altLang="ko-KR" i="1"/>
              <a:t>G</a:t>
            </a:r>
            <a:r>
              <a:rPr lang="ko-KR" altLang="en-US"/>
              <a:t>에서 순환경로를 제거하면서 연결된 부분그래프가 되도록 이음선을 제거하면 </a:t>
            </a:r>
            <a:r>
              <a:rPr lang="ko-KR" altLang="en-US" u="sng"/>
              <a:t>신장트리</a:t>
            </a:r>
            <a:r>
              <a:rPr lang="en-US" altLang="ko-KR" u="sng"/>
              <a:t>(spanning tree)</a:t>
            </a:r>
            <a:r>
              <a:rPr lang="ko-KR" altLang="en-US"/>
              <a:t>가 된다</a:t>
            </a:r>
            <a:r>
              <a:rPr lang="en-US" altLang="ko-KR"/>
              <a:t>. </a:t>
            </a:r>
          </a:p>
          <a:p>
            <a:pPr eaLnBrk="1" hangingPunct="1">
              <a:lnSpc>
                <a:spcPts val="2800"/>
              </a:lnSpc>
            </a:pPr>
            <a:endParaRPr lang="en-US" altLang="ko-KR"/>
          </a:p>
          <a:p>
            <a:pPr eaLnBrk="1" hangingPunct="1">
              <a:lnSpc>
                <a:spcPts val="2800"/>
              </a:lnSpc>
            </a:pPr>
            <a:r>
              <a:rPr lang="ko-KR" altLang="en-US"/>
              <a:t>따라서 신장트리는 </a:t>
            </a:r>
            <a:r>
              <a:rPr lang="en-US" altLang="ko-KR" i="1"/>
              <a:t>G</a:t>
            </a:r>
            <a:r>
              <a:rPr lang="ko-KR" altLang="en-US"/>
              <a:t>안에 있는 모든 정점을 다 포함하면서 트리가 되는 연결된 부분그래프이다</a:t>
            </a:r>
            <a:r>
              <a:rPr lang="en-US" altLang="ko-KR"/>
              <a:t>.</a:t>
            </a:r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BF5618-0068-4504-BD09-C595795D43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pSp>
        <p:nvGrpSpPr>
          <p:cNvPr id="9221" name="그룹 4"/>
          <p:cNvGrpSpPr>
            <a:grpSpLocks/>
          </p:cNvGrpSpPr>
          <p:nvPr/>
        </p:nvGrpSpPr>
        <p:grpSpPr bwMode="auto">
          <a:xfrm>
            <a:off x="1169988" y="3751263"/>
            <a:ext cx="5789612" cy="2406650"/>
            <a:chOff x="1116013" y="2651125"/>
            <a:chExt cx="5789612" cy="2405063"/>
          </a:xfrm>
        </p:grpSpPr>
        <p:cxnSp>
          <p:nvCxnSpPr>
            <p:cNvPr id="9222" name="직선 연결선 13"/>
            <p:cNvCxnSpPr>
              <a:cxnSpLocks noChangeShapeType="1"/>
              <a:stCxn id="9223" idx="5"/>
              <a:endCxn id="9226" idx="1"/>
            </p:cNvCxnSpPr>
            <p:nvPr/>
          </p:nvCxnSpPr>
          <p:spPr bwMode="auto">
            <a:xfrm rot="16200000" flipH="1">
              <a:off x="1984375" y="2816225"/>
              <a:ext cx="625475" cy="70167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3" name="타원 14"/>
            <p:cNvSpPr>
              <a:spLocks noChangeArrowheads="1"/>
            </p:cNvSpPr>
            <p:nvPr/>
          </p:nvSpPr>
          <p:spPr bwMode="auto">
            <a:xfrm>
              <a:off x="1763713" y="2671763"/>
              <a:ext cx="214312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4" name="타원 15"/>
            <p:cNvSpPr>
              <a:spLocks noChangeArrowheads="1"/>
            </p:cNvSpPr>
            <p:nvPr/>
          </p:nvSpPr>
          <p:spPr bwMode="auto">
            <a:xfrm>
              <a:off x="2598738" y="2671763"/>
              <a:ext cx="214312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5" name="타원 16"/>
            <p:cNvSpPr>
              <a:spLocks noChangeArrowheads="1"/>
            </p:cNvSpPr>
            <p:nvPr/>
          </p:nvSpPr>
          <p:spPr bwMode="auto">
            <a:xfrm>
              <a:off x="1773238" y="3457575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6" name="타원 17"/>
            <p:cNvSpPr>
              <a:spLocks noChangeArrowheads="1"/>
            </p:cNvSpPr>
            <p:nvPr/>
          </p:nvSpPr>
          <p:spPr bwMode="auto">
            <a:xfrm>
              <a:off x="2616200" y="3449638"/>
              <a:ext cx="214313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27" name="직선 연결선 19"/>
            <p:cNvCxnSpPr>
              <a:cxnSpLocks noChangeShapeType="1"/>
              <a:stCxn id="9223" idx="4"/>
              <a:endCxn id="9225" idx="0"/>
            </p:cNvCxnSpPr>
            <p:nvPr/>
          </p:nvCxnSpPr>
          <p:spPr bwMode="auto">
            <a:xfrm rot="16200000" flipH="1">
              <a:off x="1590676" y="3167062"/>
              <a:ext cx="571500" cy="952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직선 연결선 21"/>
            <p:cNvCxnSpPr>
              <a:cxnSpLocks noChangeShapeType="1"/>
              <a:stCxn id="9223" idx="6"/>
              <a:endCxn id="9224" idx="2"/>
            </p:cNvCxnSpPr>
            <p:nvPr/>
          </p:nvCxnSpPr>
          <p:spPr bwMode="auto">
            <a:xfrm>
              <a:off x="1978025" y="2779713"/>
              <a:ext cx="620713" cy="1587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직선 연결선 22"/>
            <p:cNvCxnSpPr>
              <a:cxnSpLocks noChangeShapeType="1"/>
              <a:stCxn id="9225" idx="6"/>
              <a:endCxn id="9226" idx="2"/>
            </p:cNvCxnSpPr>
            <p:nvPr/>
          </p:nvCxnSpPr>
          <p:spPr bwMode="auto">
            <a:xfrm flipV="1">
              <a:off x="1987550" y="3552825"/>
              <a:ext cx="628650" cy="793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직선 연결선 25"/>
            <p:cNvCxnSpPr>
              <a:cxnSpLocks noChangeShapeType="1"/>
              <a:stCxn id="9224" idx="4"/>
              <a:endCxn id="9226" idx="0"/>
            </p:cNvCxnSpPr>
            <p:nvPr/>
          </p:nvCxnSpPr>
          <p:spPr bwMode="auto">
            <a:xfrm rot="16200000" flipH="1">
              <a:off x="2432050" y="3159125"/>
              <a:ext cx="563563" cy="174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직선 연결선 30"/>
            <p:cNvCxnSpPr>
              <a:cxnSpLocks noChangeShapeType="1"/>
              <a:stCxn id="9225" idx="7"/>
              <a:endCxn id="9224" idx="3"/>
            </p:cNvCxnSpPr>
            <p:nvPr/>
          </p:nvCxnSpPr>
          <p:spPr bwMode="auto">
            <a:xfrm rot="5400000" flipH="1" flipV="1">
              <a:off x="1976437" y="2835276"/>
              <a:ext cx="633413" cy="671512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2" name="타원 17"/>
            <p:cNvSpPr>
              <a:spLocks noChangeArrowheads="1"/>
            </p:cNvSpPr>
            <p:nvPr/>
          </p:nvSpPr>
          <p:spPr bwMode="auto">
            <a:xfrm>
              <a:off x="3276600" y="3155950"/>
              <a:ext cx="214313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33" name="타원 17"/>
            <p:cNvSpPr>
              <a:spLocks noChangeArrowheads="1"/>
            </p:cNvSpPr>
            <p:nvPr/>
          </p:nvSpPr>
          <p:spPr bwMode="auto">
            <a:xfrm>
              <a:off x="1116013" y="3155950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34" name="직선 연결선 3"/>
            <p:cNvCxnSpPr>
              <a:cxnSpLocks noChangeShapeType="1"/>
              <a:stCxn id="9224" idx="6"/>
              <a:endCxn id="9232" idx="1"/>
            </p:cNvCxnSpPr>
            <p:nvPr/>
          </p:nvCxnSpPr>
          <p:spPr bwMode="auto">
            <a:xfrm>
              <a:off x="2813050" y="2779713"/>
              <a:ext cx="493713" cy="4064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직선 연결선 5"/>
            <p:cNvCxnSpPr>
              <a:cxnSpLocks noChangeShapeType="1"/>
              <a:stCxn id="9232" idx="3"/>
              <a:endCxn id="9226" idx="6"/>
            </p:cNvCxnSpPr>
            <p:nvPr/>
          </p:nvCxnSpPr>
          <p:spPr bwMode="auto">
            <a:xfrm flipH="1">
              <a:off x="2830513" y="3330575"/>
              <a:ext cx="476250" cy="22225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직선 연결선 22"/>
            <p:cNvCxnSpPr>
              <a:cxnSpLocks noChangeShapeType="1"/>
              <a:stCxn id="9225" idx="2"/>
              <a:endCxn id="9233" idx="5"/>
            </p:cNvCxnSpPr>
            <p:nvPr/>
          </p:nvCxnSpPr>
          <p:spPr bwMode="auto">
            <a:xfrm flipH="1" flipV="1">
              <a:off x="1298575" y="3330575"/>
              <a:ext cx="474663" cy="23018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2103438" y="3788611"/>
              <a:ext cx="369887" cy="369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2000">
                  <a:solidFill>
                    <a:srgbClr val="3E020C"/>
                  </a:solidFill>
                  <a:latin typeface="Times New Roman" pitchFamily="18" charset="0"/>
                </a:rPr>
                <a:t>G</a:t>
              </a:r>
              <a:endParaRPr lang="ko-KR" altLang="en-US" sz="2000">
                <a:solidFill>
                  <a:srgbClr val="3E020C"/>
                </a:solidFill>
                <a:latin typeface="Times New Roman" pitchFamily="18" charset="0"/>
              </a:endParaRPr>
            </a:p>
          </p:txBody>
        </p:sp>
        <p:sp>
          <p:nvSpPr>
            <p:cNvPr id="9238" name="타원 14"/>
            <p:cNvSpPr>
              <a:spLocks noChangeArrowheads="1"/>
            </p:cNvSpPr>
            <p:nvPr/>
          </p:nvSpPr>
          <p:spPr bwMode="auto">
            <a:xfrm>
              <a:off x="4995863" y="2651125"/>
              <a:ext cx="214312" cy="214313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39" name="타원 15"/>
            <p:cNvSpPr>
              <a:spLocks noChangeArrowheads="1"/>
            </p:cNvSpPr>
            <p:nvPr/>
          </p:nvSpPr>
          <p:spPr bwMode="auto">
            <a:xfrm>
              <a:off x="5830888" y="2651125"/>
              <a:ext cx="214312" cy="214313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0" name="타원 16"/>
            <p:cNvSpPr>
              <a:spLocks noChangeArrowheads="1"/>
            </p:cNvSpPr>
            <p:nvPr/>
          </p:nvSpPr>
          <p:spPr bwMode="auto">
            <a:xfrm>
              <a:off x="5005388" y="3436938"/>
              <a:ext cx="214312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1" name="타원 17"/>
            <p:cNvSpPr>
              <a:spLocks noChangeArrowheads="1"/>
            </p:cNvSpPr>
            <p:nvPr/>
          </p:nvSpPr>
          <p:spPr bwMode="auto">
            <a:xfrm>
              <a:off x="5848350" y="3430588"/>
              <a:ext cx="214313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42" name="직선 연결선 19"/>
            <p:cNvCxnSpPr>
              <a:cxnSpLocks noChangeShapeType="1"/>
              <a:stCxn id="9238" idx="4"/>
              <a:endCxn id="9240" idx="0"/>
            </p:cNvCxnSpPr>
            <p:nvPr/>
          </p:nvCxnSpPr>
          <p:spPr bwMode="auto">
            <a:xfrm rot="16200000" flipH="1">
              <a:off x="4822032" y="3145631"/>
              <a:ext cx="571500" cy="1111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직선 연결선 22"/>
            <p:cNvCxnSpPr>
              <a:cxnSpLocks noChangeShapeType="1"/>
              <a:stCxn id="9240" idx="6"/>
              <a:endCxn id="9241" idx="2"/>
            </p:cNvCxnSpPr>
            <p:nvPr/>
          </p:nvCxnSpPr>
          <p:spPr bwMode="auto">
            <a:xfrm flipV="1">
              <a:off x="5219700" y="3532188"/>
              <a:ext cx="628650" cy="7937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4" name="직선 연결선 25"/>
            <p:cNvCxnSpPr>
              <a:cxnSpLocks noChangeShapeType="1"/>
              <a:stCxn id="9239" idx="4"/>
              <a:endCxn id="9241" idx="0"/>
            </p:cNvCxnSpPr>
            <p:nvPr/>
          </p:nvCxnSpPr>
          <p:spPr bwMode="auto">
            <a:xfrm rot="16200000" flipH="1">
              <a:off x="5663407" y="3139281"/>
              <a:ext cx="565150" cy="174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5" name="타원 17"/>
            <p:cNvSpPr>
              <a:spLocks noChangeArrowheads="1"/>
            </p:cNvSpPr>
            <p:nvPr/>
          </p:nvSpPr>
          <p:spPr bwMode="auto">
            <a:xfrm>
              <a:off x="6507163" y="3136900"/>
              <a:ext cx="215900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6" name="타원 17"/>
            <p:cNvSpPr>
              <a:spLocks noChangeArrowheads="1"/>
            </p:cNvSpPr>
            <p:nvPr/>
          </p:nvSpPr>
          <p:spPr bwMode="auto">
            <a:xfrm>
              <a:off x="4348163" y="3136900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47" name="직선 연결선 41"/>
            <p:cNvCxnSpPr>
              <a:cxnSpLocks noChangeShapeType="1"/>
              <a:stCxn id="9245" idx="3"/>
              <a:endCxn id="9241" idx="6"/>
            </p:cNvCxnSpPr>
            <p:nvPr/>
          </p:nvCxnSpPr>
          <p:spPr bwMode="auto">
            <a:xfrm flipH="1">
              <a:off x="6062663" y="3311525"/>
              <a:ext cx="476250" cy="2206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8" name="직선 연결선 42"/>
            <p:cNvCxnSpPr>
              <a:cxnSpLocks noChangeShapeType="1"/>
              <a:stCxn id="9240" idx="2"/>
              <a:endCxn id="9246" idx="5"/>
            </p:cNvCxnSpPr>
            <p:nvPr/>
          </p:nvCxnSpPr>
          <p:spPr bwMode="auto">
            <a:xfrm flipH="1" flipV="1">
              <a:off x="4530725" y="3311525"/>
              <a:ext cx="474663" cy="2286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직선 연결선 13"/>
            <p:cNvCxnSpPr>
              <a:cxnSpLocks noChangeShapeType="1"/>
              <a:stCxn id="9250" idx="5"/>
              <a:endCxn id="9253" idx="1"/>
            </p:cNvCxnSpPr>
            <p:nvPr/>
          </p:nvCxnSpPr>
          <p:spPr bwMode="auto">
            <a:xfrm rot="16200000" flipH="1">
              <a:off x="5399088" y="4210050"/>
              <a:ext cx="625475" cy="70167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0" name="타원 14"/>
            <p:cNvSpPr>
              <a:spLocks noChangeArrowheads="1"/>
            </p:cNvSpPr>
            <p:nvPr/>
          </p:nvSpPr>
          <p:spPr bwMode="auto">
            <a:xfrm>
              <a:off x="5178425" y="4065588"/>
              <a:ext cx="214313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1" name="타원 15"/>
            <p:cNvSpPr>
              <a:spLocks noChangeArrowheads="1"/>
            </p:cNvSpPr>
            <p:nvPr/>
          </p:nvSpPr>
          <p:spPr bwMode="auto">
            <a:xfrm>
              <a:off x="6013450" y="4065588"/>
              <a:ext cx="214313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2" name="타원 16"/>
            <p:cNvSpPr>
              <a:spLocks noChangeArrowheads="1"/>
            </p:cNvSpPr>
            <p:nvPr/>
          </p:nvSpPr>
          <p:spPr bwMode="auto">
            <a:xfrm>
              <a:off x="5187950" y="4851400"/>
              <a:ext cx="215900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3" name="타원 17"/>
            <p:cNvSpPr>
              <a:spLocks noChangeArrowheads="1"/>
            </p:cNvSpPr>
            <p:nvPr/>
          </p:nvSpPr>
          <p:spPr bwMode="auto">
            <a:xfrm>
              <a:off x="6030913" y="4843463"/>
              <a:ext cx="214312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54" name="직선 연결선 22"/>
            <p:cNvCxnSpPr>
              <a:cxnSpLocks noChangeShapeType="1"/>
              <a:stCxn id="9252" idx="6"/>
              <a:endCxn id="9253" idx="2"/>
            </p:cNvCxnSpPr>
            <p:nvPr/>
          </p:nvCxnSpPr>
          <p:spPr bwMode="auto">
            <a:xfrm flipV="1">
              <a:off x="5403850" y="4946650"/>
              <a:ext cx="627063" cy="793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5" name="직선 연결선 30"/>
            <p:cNvCxnSpPr>
              <a:cxnSpLocks noChangeShapeType="1"/>
              <a:stCxn id="9252" idx="7"/>
              <a:endCxn id="9251" idx="3"/>
            </p:cNvCxnSpPr>
            <p:nvPr/>
          </p:nvCxnSpPr>
          <p:spPr bwMode="auto">
            <a:xfrm rot="5400000" flipH="1" flipV="1">
              <a:off x="5391943" y="4228307"/>
              <a:ext cx="633413" cy="6731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6" name="타원 17"/>
            <p:cNvSpPr>
              <a:spLocks noChangeArrowheads="1"/>
            </p:cNvSpPr>
            <p:nvPr/>
          </p:nvSpPr>
          <p:spPr bwMode="auto">
            <a:xfrm>
              <a:off x="6691313" y="4549775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7" name="타원 17"/>
            <p:cNvSpPr>
              <a:spLocks noChangeArrowheads="1"/>
            </p:cNvSpPr>
            <p:nvPr/>
          </p:nvSpPr>
          <p:spPr bwMode="auto">
            <a:xfrm>
              <a:off x="4530725" y="4549775"/>
              <a:ext cx="214313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58" name="직선 연결선 55"/>
            <p:cNvCxnSpPr>
              <a:cxnSpLocks noChangeShapeType="1"/>
              <a:stCxn id="9251" idx="6"/>
              <a:endCxn id="9256" idx="1"/>
            </p:cNvCxnSpPr>
            <p:nvPr/>
          </p:nvCxnSpPr>
          <p:spPr bwMode="auto">
            <a:xfrm>
              <a:off x="6227763" y="4173538"/>
              <a:ext cx="495300" cy="4064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9" name="직선 연결선 57"/>
            <p:cNvCxnSpPr>
              <a:cxnSpLocks noChangeShapeType="1"/>
              <a:stCxn id="9252" idx="2"/>
              <a:endCxn id="9257" idx="5"/>
            </p:cNvCxnSpPr>
            <p:nvPr/>
          </p:nvCxnSpPr>
          <p:spPr bwMode="auto">
            <a:xfrm flipH="1" flipV="1">
              <a:off x="4713288" y="4724400"/>
              <a:ext cx="474662" cy="23018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785938"/>
            <a:ext cx="8839200" cy="3629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/>
              <a:t>신장트리가 되는 </a:t>
            </a:r>
            <a:r>
              <a:rPr lang="en-US" altLang="ko-KR" i="1"/>
              <a:t>G</a:t>
            </a:r>
            <a:r>
              <a:rPr lang="ko-KR" altLang="en-US"/>
              <a:t>의 부분그래프 중에서 가중치가 최소가 되는 부분그래프를 </a:t>
            </a:r>
            <a:r>
              <a:rPr lang="ko-KR" altLang="en-US" b="1"/>
              <a:t>최소비용신장트리</a:t>
            </a:r>
            <a:r>
              <a:rPr lang="en-US" altLang="ko-KR" b="1"/>
              <a:t>(minimum spanning tree)</a:t>
            </a:r>
            <a:r>
              <a:rPr lang="ko-KR" altLang="en-US"/>
              <a:t>라고 한다</a:t>
            </a:r>
            <a:r>
              <a:rPr lang="en-US" altLang="ko-KR"/>
              <a:t>. </a:t>
            </a:r>
            <a:r>
              <a:rPr lang="ko-KR" altLang="en-US"/>
              <a:t>여기서 최소의 가중치를 가진 부분그래프는 반드시 트리가 되어야 한다</a:t>
            </a:r>
            <a:r>
              <a:rPr lang="en-US" altLang="ko-KR"/>
              <a:t>. </a:t>
            </a:r>
            <a:r>
              <a:rPr lang="ko-KR" altLang="en-US"/>
              <a:t>왜냐하면</a:t>
            </a:r>
            <a:r>
              <a:rPr lang="en-US" altLang="ko-KR"/>
              <a:t>, </a:t>
            </a:r>
            <a:r>
              <a:rPr lang="ko-KR" altLang="en-US"/>
              <a:t>만약 트리가 아니라면</a:t>
            </a:r>
            <a:r>
              <a:rPr lang="en-US" altLang="ko-KR"/>
              <a:t>, </a:t>
            </a:r>
            <a:r>
              <a:rPr lang="ko-KR" altLang="en-US"/>
              <a:t>분명히 순환경로</a:t>
            </a:r>
            <a:r>
              <a:rPr lang="en-US" altLang="ko-KR"/>
              <a:t>(cycle)</a:t>
            </a:r>
            <a:r>
              <a:rPr lang="ko-KR" altLang="en-US"/>
              <a:t>가 있을 것이고</a:t>
            </a:r>
            <a:r>
              <a:rPr lang="en-US" altLang="ko-KR"/>
              <a:t>, </a:t>
            </a:r>
            <a:r>
              <a:rPr lang="ko-KR" altLang="en-US"/>
              <a:t>그렇게 되면 순환경로 상의 한 이음선을 제거하면 더 작은 비용의 신장트리가 되기 때문이다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관찰</a:t>
            </a:r>
            <a:r>
              <a:rPr lang="en-US" altLang="ko-KR"/>
              <a:t>: </a:t>
            </a:r>
            <a:r>
              <a:rPr lang="ko-KR" altLang="en-US"/>
              <a:t>모든 신장트리가 최소비용신장트리는 아니다</a:t>
            </a:r>
            <a:r>
              <a:rPr lang="en-US" altLang="ko-KR"/>
              <a:t>.</a:t>
            </a:r>
          </a:p>
        </p:txBody>
      </p:sp>
      <p:sp>
        <p:nvSpPr>
          <p:cNvPr id="1024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8E5B05-E332-4F5E-BAFC-39D928A199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최소비용신장트리</a:t>
            </a:r>
            <a:br>
              <a:rPr lang="ko-KR" altLang="en-US" sz="3600">
                <a:solidFill>
                  <a:schemeClr val="tx2"/>
                </a:solidFill>
              </a:rPr>
            </a:br>
            <a:r>
              <a:rPr lang="en-US" altLang="ko-KR" sz="3600">
                <a:solidFill>
                  <a:schemeClr val="tx2"/>
                </a:solidFill>
              </a:rPr>
              <a:t>(minimum spanning tree)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913" y="6092825"/>
            <a:ext cx="2135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span: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밧줄로 매다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4" descr="04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3050"/>
            <a:ext cx="4705350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D3304A-B377-4F0B-8B68-97A863912E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ko-KR" altLang="en-US"/>
              <a:t>탐욕적인 알고리즘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081088"/>
            <a:ext cx="8786812" cy="4724400"/>
          </a:xfrm>
        </p:spPr>
        <p:txBody>
          <a:bodyPr/>
          <a:lstStyle/>
          <a:p>
            <a:pPr eaLnBrk="1" hangingPunct="1"/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비방향성 그래프 </a:t>
            </a:r>
            <a:r>
              <a:rPr lang="en-US" altLang="ko-KR" i="1"/>
              <a:t>G</a:t>
            </a:r>
            <a:r>
              <a:rPr lang="en-US" altLang="ko-KR"/>
              <a:t> = (</a:t>
            </a:r>
            <a:r>
              <a:rPr lang="en-US" altLang="ko-KR" i="1"/>
              <a:t>V</a:t>
            </a:r>
            <a:r>
              <a:rPr lang="en-US" altLang="ko-KR"/>
              <a:t>,</a:t>
            </a:r>
            <a:r>
              <a:rPr lang="en-US" altLang="ko-KR" i="1"/>
              <a:t>E</a:t>
            </a:r>
            <a:r>
              <a:rPr lang="en-US" altLang="ko-KR"/>
              <a:t>)</a:t>
            </a:r>
            <a:r>
              <a:rPr lang="ko-KR" altLang="en-US"/>
              <a:t>가 주어졌을 때</a:t>
            </a:r>
            <a:r>
              <a:rPr lang="en-US" altLang="ko-KR"/>
              <a:t>, </a:t>
            </a:r>
            <a:r>
              <a:rPr lang="en-US" altLang="ko-KR" i="1"/>
              <a:t>F</a:t>
            </a:r>
            <a:r>
              <a:rPr lang="en-US" altLang="ko-KR"/>
              <a:t> </a:t>
            </a:r>
            <a:r>
              <a:rPr lang="en-US" altLang="ko-KR">
                <a:sym typeface="Symbol" panose="05050102010706020507" pitchFamily="18" charset="2"/>
              </a:rPr>
              <a:t> </a:t>
            </a:r>
            <a:r>
              <a:rPr lang="en-US" altLang="ko-KR" i="1">
                <a:sym typeface="Symbol" panose="05050102010706020507" pitchFamily="18" charset="2"/>
              </a:rPr>
              <a:t>E</a:t>
            </a:r>
            <a:r>
              <a:rPr lang="ko-KR" altLang="en-US">
                <a:sym typeface="Symbol" panose="05050102010706020507" pitchFamily="18" charset="2"/>
              </a:rPr>
              <a:t>를 만족하면서</a:t>
            </a:r>
            <a:r>
              <a:rPr lang="en-US" altLang="ko-KR">
                <a:sym typeface="Symbol" panose="05050102010706020507" pitchFamily="18" charset="2"/>
              </a:rPr>
              <a:t>, (</a:t>
            </a:r>
            <a:r>
              <a:rPr lang="en-US" altLang="ko-KR" i="1">
                <a:sym typeface="Symbol" panose="05050102010706020507" pitchFamily="18" charset="2"/>
              </a:rPr>
              <a:t>V</a:t>
            </a:r>
            <a:r>
              <a:rPr lang="en-US" altLang="ko-KR">
                <a:sym typeface="Symbol" panose="05050102010706020507" pitchFamily="18" charset="2"/>
              </a:rPr>
              <a:t>,</a:t>
            </a:r>
            <a:r>
              <a:rPr lang="en-US" altLang="ko-KR" i="1">
                <a:sym typeface="Symbol" panose="05050102010706020507" pitchFamily="18" charset="2"/>
              </a:rPr>
              <a:t>F</a:t>
            </a:r>
            <a:r>
              <a:rPr lang="en-US" altLang="ko-KR">
                <a:sym typeface="Symbol" panose="05050102010706020507" pitchFamily="18" charset="2"/>
              </a:rPr>
              <a:t>)</a:t>
            </a:r>
            <a:r>
              <a:rPr lang="ko-KR" altLang="en-US">
                <a:sym typeface="Symbol" panose="05050102010706020507" pitchFamily="18" charset="2"/>
              </a:rPr>
              <a:t>가 </a:t>
            </a:r>
            <a:r>
              <a:rPr lang="en-US" altLang="ko-KR" i="1">
                <a:sym typeface="Symbol" panose="05050102010706020507" pitchFamily="18" charset="2"/>
              </a:rPr>
              <a:t>G</a:t>
            </a:r>
            <a:r>
              <a:rPr lang="ko-KR" altLang="en-US">
                <a:sym typeface="Symbol" panose="05050102010706020507" pitchFamily="18" charset="2"/>
              </a:rPr>
              <a:t>의 최소비용신장트리</a:t>
            </a:r>
            <a:r>
              <a:rPr lang="en-US" altLang="ko-KR">
                <a:sym typeface="Symbol" panose="05050102010706020507" pitchFamily="18" charset="2"/>
              </a:rPr>
              <a:t>(MST)</a:t>
            </a:r>
            <a:r>
              <a:rPr lang="ko-KR" altLang="en-US">
                <a:sym typeface="Symbol" panose="05050102010706020507" pitchFamily="18" charset="2"/>
              </a:rPr>
              <a:t>가 되는 </a:t>
            </a:r>
            <a:r>
              <a:rPr lang="en-US" altLang="ko-KR" i="1">
                <a:sym typeface="Symbol" panose="05050102010706020507" pitchFamily="18" charset="2"/>
              </a:rPr>
              <a:t>F</a:t>
            </a:r>
            <a:r>
              <a:rPr lang="ko-KR" altLang="en-US">
                <a:sym typeface="Symbol" panose="05050102010706020507" pitchFamily="18" charset="2"/>
              </a:rPr>
              <a:t>를 찾는 문제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>
                <a:sym typeface="Symbol" panose="05050102010706020507" pitchFamily="18" charset="2"/>
              </a:rPr>
              <a:t>알고리즘</a:t>
            </a:r>
            <a:r>
              <a:rPr lang="en-US" altLang="ko-KR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1. </a:t>
            </a:r>
            <a:r>
              <a:rPr lang="en-US" altLang="ko-KR" i="1"/>
              <a:t>F</a:t>
            </a:r>
            <a:r>
              <a:rPr lang="en-US" altLang="ko-KR"/>
              <a:t> := Ø;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2. </a:t>
            </a:r>
            <a:r>
              <a:rPr lang="ko-KR" altLang="en-US"/>
              <a:t>최종해답을 얻지 못하는 동안 다음 절차를 계속 반복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</a:t>
            </a:r>
            <a:r>
              <a:rPr lang="en-US" altLang="ko-KR"/>
              <a:t>(a) </a:t>
            </a:r>
            <a:r>
              <a:rPr lang="ko-KR" altLang="en-US" b="1"/>
              <a:t>선정 절차</a:t>
            </a:r>
            <a:r>
              <a:rPr lang="en-US" altLang="ko-KR"/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                       </a:t>
            </a:r>
            <a:r>
              <a:rPr lang="ko-KR" altLang="en-US" u="sng"/>
              <a:t>적절한 최적해 선정절차에</a:t>
            </a:r>
            <a:r>
              <a:rPr lang="ko-KR" altLang="en-US"/>
              <a:t> 따라서 하나의 이음선을 선정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</a:t>
            </a:r>
            <a:r>
              <a:rPr lang="en-US" altLang="ko-KR"/>
              <a:t>(b) </a:t>
            </a:r>
            <a:r>
              <a:rPr lang="ko-KR" altLang="en-US" b="1"/>
              <a:t>적정성 점검</a:t>
            </a:r>
            <a:r>
              <a:rPr lang="en-US" altLang="ko-KR"/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                       </a:t>
            </a:r>
            <a:r>
              <a:rPr lang="ko-KR" altLang="en-US"/>
              <a:t>선정한 이음선을 </a:t>
            </a:r>
            <a:r>
              <a:rPr lang="en-US" altLang="ko-KR" i="1"/>
              <a:t>F</a:t>
            </a:r>
            <a:r>
              <a:rPr lang="ko-KR" altLang="en-US"/>
              <a:t>에 추가시켜도 사이클이 생기지 않으면</a:t>
            </a:r>
            <a:r>
              <a:rPr lang="en-US" altLang="ko-KR"/>
              <a:t>,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i="1"/>
              <a:t>                       F</a:t>
            </a:r>
            <a:r>
              <a:rPr lang="ko-KR" altLang="en-US"/>
              <a:t>에 추가</a:t>
            </a:r>
            <a:r>
              <a:rPr lang="en-US" altLang="ko-KR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	(c) </a:t>
            </a:r>
            <a:r>
              <a:rPr lang="ko-KR" altLang="en-US" b="1"/>
              <a:t>해답 점검</a:t>
            </a:r>
            <a:r>
              <a:rPr lang="en-US" altLang="ko-KR"/>
              <a:t>: </a:t>
            </a:r>
            <a:r>
              <a:rPr lang="en-US" altLang="ko-KR" i="1"/>
              <a:t>T</a:t>
            </a:r>
            <a:r>
              <a:rPr lang="en-US" altLang="ko-KR"/>
              <a:t> = (</a:t>
            </a:r>
            <a:r>
              <a:rPr lang="en-US" altLang="ko-KR" i="1"/>
              <a:t>V</a:t>
            </a:r>
            <a:r>
              <a:rPr lang="en-US" altLang="ko-KR"/>
              <a:t>,</a:t>
            </a:r>
            <a:r>
              <a:rPr lang="en-US" altLang="ko-KR" i="1"/>
              <a:t>F</a:t>
            </a:r>
            <a:r>
              <a:rPr lang="en-US" altLang="ko-KR"/>
              <a:t>)</a:t>
            </a:r>
            <a:r>
              <a:rPr lang="ko-KR" altLang="en-US"/>
              <a:t>가 신장트리이면</a:t>
            </a:r>
            <a:r>
              <a:rPr lang="en-US" altLang="ko-KR"/>
              <a:t>, </a:t>
            </a:r>
            <a:r>
              <a:rPr lang="ko-KR" altLang="en-US"/>
              <a:t>사례해결</a:t>
            </a:r>
            <a:r>
              <a:rPr lang="en-US" altLang="ko-KR"/>
              <a:t>.</a:t>
            </a:r>
            <a:r>
              <a:rPr lang="en-US" altLang="ko-KR" i="1"/>
              <a:t> T</a:t>
            </a:r>
            <a:r>
              <a:rPr lang="ko-KR" altLang="en-US"/>
              <a:t>는 최소신장트리</a:t>
            </a:r>
            <a:r>
              <a:rPr lang="en-US" altLang="ko-KR"/>
              <a:t>.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4A294-928D-4828-9AAB-DEAD27B766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9163"/>
          </a:xfrm>
        </p:spPr>
        <p:txBody>
          <a:bodyPr/>
          <a:lstStyle/>
          <a:p>
            <a:pPr eaLnBrk="1" hangingPunct="1"/>
            <a:r>
              <a:rPr lang="en-US" altLang="ko-KR"/>
              <a:t>Prim</a:t>
            </a:r>
            <a:r>
              <a:rPr lang="ko-KR" altLang="en-US"/>
              <a:t>의 알고리즘</a:t>
            </a:r>
            <a:r>
              <a:rPr lang="en-US" altLang="ko-KR"/>
              <a:t>(1930)</a:t>
            </a:r>
          </a:p>
        </p:txBody>
      </p:sp>
      <p:sp>
        <p:nvSpPr>
          <p:cNvPr id="1331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CEA3C-6445-4F91-8C8E-89FFBD9F40B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85750" y="1143000"/>
            <a:ext cx="8572500" cy="3571875"/>
          </a:xfrm>
          <a:prstGeom prst="rect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1. </a:t>
            </a:r>
            <a:r>
              <a:rPr lang="en-US" altLang="ko-KR" sz="2000" i="1" dirty="0">
                <a:latin typeface="+mn-lt"/>
              </a:rPr>
              <a:t>F</a:t>
            </a:r>
            <a:r>
              <a:rPr lang="en-US" altLang="ko-KR" sz="2000" dirty="0">
                <a:latin typeface="+mn-lt"/>
              </a:rPr>
              <a:t> :=Ø;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2.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en-US" altLang="ko-KR" sz="2000" dirty="0">
                <a:latin typeface="+mn-lt"/>
              </a:rPr>
              <a:t> := {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baseline="-2500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3. while(</a:t>
            </a:r>
            <a:r>
              <a:rPr lang="ko-KR" altLang="en-US" sz="2000" dirty="0"/>
              <a:t>사례 미해결</a:t>
            </a:r>
            <a:r>
              <a:rPr lang="en-US" altLang="ko-KR" sz="2000" dirty="0"/>
              <a:t>){</a:t>
            </a:r>
            <a:endParaRPr lang="ko-KR" altLang="en-US" sz="200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	 </a:t>
            </a:r>
            <a:r>
              <a:rPr lang="en-US" altLang="ko-KR" sz="2000" dirty="0"/>
              <a:t>(a) </a:t>
            </a:r>
            <a:r>
              <a:rPr lang="ko-KR" altLang="en-US" sz="2000" b="1" dirty="0"/>
              <a:t>선정 절차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적정성 점검</a:t>
            </a:r>
            <a:r>
              <a:rPr lang="en-US" altLang="ko-KR" sz="2000" dirty="0"/>
              <a:t>: 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dirty="0">
                <a:latin typeface="+mn-lt"/>
              </a:rPr>
              <a:t> -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 속한 정점 중에서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		      가장 가까운 정점 하나를 선정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(b) </a:t>
            </a:r>
            <a:r>
              <a:rPr lang="ko-KR" altLang="en-US" sz="2000" dirty="0"/>
              <a:t>선정한 정점을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(c)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로 이어지는 </a:t>
            </a:r>
            <a:r>
              <a:rPr lang="ko-KR" altLang="en-US" sz="2000" dirty="0" err="1"/>
              <a:t>이음선을</a:t>
            </a:r>
            <a:r>
              <a:rPr lang="ko-KR" altLang="en-US" sz="2000" dirty="0"/>
              <a:t> </a:t>
            </a:r>
            <a:r>
              <a:rPr lang="en-US" altLang="ko-KR" sz="2000" i="1" dirty="0">
                <a:latin typeface="+mn-lt"/>
              </a:rPr>
              <a:t>F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            if (</a:t>
            </a:r>
            <a:r>
              <a:rPr lang="en-US" altLang="ko-KR" sz="2000" dirty="0">
                <a:latin typeface="+mn-lt"/>
              </a:rPr>
              <a:t>Y==V</a:t>
            </a:r>
            <a:r>
              <a:rPr lang="en-US" altLang="ko-KR" sz="2000" dirty="0"/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       (d) </a:t>
            </a:r>
            <a:r>
              <a:rPr lang="ko-KR" altLang="en-US" sz="2000" b="1" dirty="0"/>
              <a:t>해답 점검</a:t>
            </a:r>
            <a:r>
              <a:rPr lang="en-US" altLang="ko-KR" sz="2000" dirty="0"/>
              <a:t>: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en-US" altLang="ko-KR" sz="2000" dirty="0">
                <a:latin typeface="+mn-lt"/>
              </a:rPr>
              <a:t> = 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ko-KR" altLang="en-US" sz="2000" dirty="0"/>
              <a:t>가 되면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+mn-lt"/>
              </a:rPr>
              <a:t>T</a:t>
            </a:r>
            <a:r>
              <a:rPr lang="en-US" altLang="ko-KR" sz="2000" dirty="0">
                <a:latin typeface="+mn-lt"/>
              </a:rPr>
              <a:t> = (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dirty="0">
                <a:latin typeface="+mn-lt"/>
              </a:rPr>
              <a:t>, </a:t>
            </a:r>
            <a:r>
              <a:rPr lang="en-US" altLang="ko-KR" sz="2000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ko-KR" sz="2000" dirty="0">
                <a:latin typeface="+mn-lt"/>
              </a:rPr>
              <a:t> )</a:t>
            </a:r>
            <a:r>
              <a:rPr lang="ko-KR" altLang="en-US" sz="2000" dirty="0"/>
              <a:t>가 최소비용신장트리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     </a:t>
            </a:r>
            <a:r>
              <a:rPr lang="en-US" altLang="ko-KR" sz="2000" dirty="0"/>
              <a:t>}</a:t>
            </a:r>
          </a:p>
        </p:txBody>
      </p:sp>
      <p:sp>
        <p:nvSpPr>
          <p:cNvPr id="13317" name="직사각형 4"/>
          <p:cNvSpPr>
            <a:spLocks noChangeArrowheads="1"/>
          </p:cNvSpPr>
          <p:nvPr/>
        </p:nvSpPr>
        <p:spPr bwMode="auto">
          <a:xfrm>
            <a:off x="5929313" y="3857625"/>
            <a:ext cx="285750" cy="28575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6" name="타원 4"/>
          <p:cNvSpPr>
            <a:spLocks noChangeArrowheads="1"/>
          </p:cNvSpPr>
          <p:nvPr/>
        </p:nvSpPr>
        <p:spPr bwMode="auto">
          <a:xfrm>
            <a:off x="3062288" y="5268913"/>
            <a:ext cx="714375" cy="928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8" name="타원 5"/>
          <p:cNvSpPr>
            <a:spLocks noChangeArrowheads="1"/>
          </p:cNvSpPr>
          <p:nvPr/>
        </p:nvSpPr>
        <p:spPr bwMode="auto">
          <a:xfrm>
            <a:off x="4849813" y="5197475"/>
            <a:ext cx="1143000" cy="107156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8188" y="4911725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2688" y="4911725"/>
            <a:ext cx="5524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1" name="타원 8"/>
          <p:cNvSpPr>
            <a:spLocks noChangeArrowheads="1"/>
          </p:cNvSpPr>
          <p:nvPr/>
        </p:nvSpPr>
        <p:spPr bwMode="auto">
          <a:xfrm>
            <a:off x="3348038" y="5554663"/>
            <a:ext cx="215900" cy="21431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2" name="타원 9"/>
          <p:cNvSpPr>
            <a:spLocks noChangeArrowheads="1"/>
          </p:cNvSpPr>
          <p:nvPr/>
        </p:nvSpPr>
        <p:spPr bwMode="auto">
          <a:xfrm>
            <a:off x="5062538" y="5554663"/>
            <a:ext cx="238125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13" name="직선 연결선 11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3563938" y="5661025"/>
            <a:ext cx="1498600" cy="3651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4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800" b="68336"/>
          <a:stretch>
            <a:fillRect/>
          </a:stretch>
        </p:blipFill>
        <p:spPr bwMode="auto">
          <a:xfrm>
            <a:off x="323850" y="546100"/>
            <a:ext cx="47942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3750" y="-9525"/>
            <a:ext cx="192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Prim’s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FE722-EEEB-4919-8D2D-A092CA14ED0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14341" name="그림 4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7"/>
          <a:stretch>
            <a:fillRect/>
          </a:stretch>
        </p:blipFill>
        <p:spPr bwMode="auto">
          <a:xfrm>
            <a:off x="3203575" y="3440113"/>
            <a:ext cx="517366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그림 6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1" r="48311" b="33485"/>
          <a:stretch>
            <a:fillRect/>
          </a:stretch>
        </p:blipFill>
        <p:spPr bwMode="auto">
          <a:xfrm>
            <a:off x="6156325" y="412750"/>
            <a:ext cx="2530475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그림 7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8" t="32651" b="33464"/>
          <a:stretch>
            <a:fillRect/>
          </a:stretch>
        </p:blipFill>
        <p:spPr bwMode="auto">
          <a:xfrm>
            <a:off x="250825" y="3357563"/>
            <a:ext cx="2379663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algn="ctr" eaLnBrk="1" hangingPunct="1">
          <a:buNone/>
          <a:defRPr sz="1200" dirty="0" smtClean="0"/>
        </a:defPPr>
      </a:lstStyle>
    </a:spDef>
    <a:ln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Clr>
            <a:schemeClr val="tx2">
              <a:lumMod val="75000"/>
            </a:schemeClr>
          </a:buClr>
          <a:buFont typeface="Wingdings" pitchFamily="2" charset="2"/>
          <a:buChar char="l"/>
          <a:defRPr sz="2000" dirty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8971</TotalTime>
  <Words>1812</Words>
  <Application>Microsoft Office PowerPoint</Application>
  <PresentationFormat>화면 슬라이드 쇼(4:3)</PresentationFormat>
  <Paragraphs>287</Paragraphs>
  <Slides>21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Courier New</vt:lpstr>
      <vt:lpstr>Times New Roman</vt:lpstr>
      <vt:lpstr>Wingdings</vt:lpstr>
      <vt:lpstr>Wingdings 2</vt:lpstr>
      <vt:lpstr>대나무</vt:lpstr>
      <vt:lpstr>수식</vt:lpstr>
      <vt:lpstr>4장   탐욕적인 접근방법 (Greedy Algorithm )</vt:lpstr>
      <vt:lpstr>Greedy Algorithm</vt:lpstr>
      <vt:lpstr>탐욕적인 알고리즘 설계 절차</vt:lpstr>
      <vt:lpstr>정의: 신장트리(spanning tree)</vt:lpstr>
      <vt:lpstr>PowerPoint 프레젠테이션</vt:lpstr>
      <vt:lpstr>PowerPoint 프레젠테이션</vt:lpstr>
      <vt:lpstr>탐욕적인 알고리즘</vt:lpstr>
      <vt:lpstr>Prim의 알고리즘(1930)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Kruskal의 알고리즘(1956)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1041</cp:revision>
  <cp:lastPrinted>1999-10-21T04:15:12Z</cp:lastPrinted>
  <dcterms:created xsi:type="dcterms:W3CDTF">1999-08-17T02:45:08Z</dcterms:created>
  <dcterms:modified xsi:type="dcterms:W3CDTF">2020-09-14T02:13:49Z</dcterms:modified>
</cp:coreProperties>
</file>